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3" r:id="rId1"/>
    <p:sldMasterId id="2147484001" r:id="rId2"/>
    <p:sldMasterId id="2147484008" r:id="rId3"/>
    <p:sldMasterId id="2147484024" r:id="rId4"/>
    <p:sldMasterId id="2147484036" r:id="rId5"/>
    <p:sldMasterId id="2147484050" r:id="rId6"/>
  </p:sldMasterIdLst>
  <p:notesMasterIdLst>
    <p:notesMasterId r:id="rId125"/>
  </p:notesMasterIdLst>
  <p:handoutMasterIdLst>
    <p:handoutMasterId r:id="rId126"/>
  </p:handoutMasterIdLst>
  <p:sldIdLst>
    <p:sldId id="445" r:id="rId7"/>
    <p:sldId id="711" r:id="rId8"/>
    <p:sldId id="604" r:id="rId9"/>
    <p:sldId id="610" r:id="rId10"/>
    <p:sldId id="613" r:id="rId11"/>
    <p:sldId id="616" r:id="rId12"/>
    <p:sldId id="620" r:id="rId13"/>
    <p:sldId id="621" r:id="rId14"/>
    <p:sldId id="626" r:id="rId15"/>
    <p:sldId id="627" r:id="rId16"/>
    <p:sldId id="628" r:id="rId17"/>
    <p:sldId id="630" r:id="rId18"/>
    <p:sldId id="631" r:id="rId19"/>
    <p:sldId id="273" r:id="rId20"/>
    <p:sldId id="277" r:id="rId21"/>
    <p:sldId id="382" r:id="rId22"/>
    <p:sldId id="425" r:id="rId23"/>
    <p:sldId id="283" r:id="rId24"/>
    <p:sldId id="285" r:id="rId25"/>
    <p:sldId id="367" r:id="rId26"/>
    <p:sldId id="292" r:id="rId27"/>
    <p:sldId id="296" r:id="rId28"/>
    <p:sldId id="364" r:id="rId29"/>
    <p:sldId id="295" r:id="rId30"/>
    <p:sldId id="719" r:id="rId31"/>
    <p:sldId id="298" r:id="rId32"/>
    <p:sldId id="300" r:id="rId33"/>
    <p:sldId id="307" r:id="rId34"/>
    <p:sldId id="712" r:id="rId35"/>
    <p:sldId id="316" r:id="rId36"/>
    <p:sldId id="313" r:id="rId37"/>
    <p:sldId id="314" r:id="rId38"/>
    <p:sldId id="315" r:id="rId39"/>
    <p:sldId id="370" r:id="rId40"/>
    <p:sldId id="454" r:id="rId41"/>
    <p:sldId id="329" r:id="rId42"/>
    <p:sldId id="343" r:id="rId43"/>
    <p:sldId id="727" r:id="rId44"/>
    <p:sldId id="728" r:id="rId45"/>
    <p:sldId id="640" r:id="rId46"/>
    <p:sldId id="641" r:id="rId47"/>
    <p:sldId id="729" r:id="rId48"/>
    <p:sldId id="730" r:id="rId49"/>
    <p:sldId id="643" r:id="rId50"/>
    <p:sldId id="644" r:id="rId51"/>
    <p:sldId id="645" r:id="rId52"/>
    <p:sldId id="646" r:id="rId53"/>
    <p:sldId id="647" r:id="rId54"/>
    <p:sldId id="648" r:id="rId55"/>
    <p:sldId id="393" r:id="rId56"/>
    <p:sldId id="394" r:id="rId57"/>
    <p:sldId id="397" r:id="rId58"/>
    <p:sldId id="649" r:id="rId59"/>
    <p:sldId id="651" r:id="rId60"/>
    <p:sldId id="408" r:id="rId61"/>
    <p:sldId id="652" r:id="rId62"/>
    <p:sldId id="655" r:id="rId63"/>
    <p:sldId id="656" r:id="rId64"/>
    <p:sldId id="657" r:id="rId65"/>
    <p:sldId id="659" r:id="rId66"/>
    <p:sldId id="569" r:id="rId67"/>
    <p:sldId id="669" r:id="rId68"/>
    <p:sldId id="662" r:id="rId69"/>
    <p:sldId id="664" r:id="rId70"/>
    <p:sldId id="598" r:id="rId71"/>
    <p:sldId id="665" r:id="rId72"/>
    <p:sldId id="294" r:id="rId73"/>
    <p:sldId id="666" r:id="rId74"/>
    <p:sldId id="722" r:id="rId75"/>
    <p:sldId id="673" r:id="rId76"/>
    <p:sldId id="674" r:id="rId77"/>
    <p:sldId id="675" r:id="rId78"/>
    <p:sldId id="717" r:id="rId79"/>
    <p:sldId id="678" r:id="rId80"/>
    <p:sldId id="737" r:id="rId81"/>
    <p:sldId id="738" r:id="rId82"/>
    <p:sldId id="342" r:id="rId83"/>
    <p:sldId id="740" r:id="rId84"/>
    <p:sldId id="718" r:id="rId85"/>
    <p:sldId id="684" r:id="rId86"/>
    <p:sldId id="700" r:id="rId87"/>
    <p:sldId id="701" r:id="rId88"/>
    <p:sldId id="702" r:id="rId89"/>
    <p:sldId id="703" r:id="rId90"/>
    <p:sldId id="741" r:id="rId91"/>
    <p:sldId id="742" r:id="rId92"/>
    <p:sldId id="359" r:id="rId93"/>
    <p:sldId id="743" r:id="rId94"/>
    <p:sldId id="356" r:id="rId95"/>
    <p:sldId id="707" r:id="rId96"/>
    <p:sldId id="754" r:id="rId97"/>
    <p:sldId id="362" r:id="rId98"/>
    <p:sldId id="363" r:id="rId99"/>
    <p:sldId id="365" r:id="rId100"/>
    <p:sldId id="366" r:id="rId101"/>
    <p:sldId id="760" r:id="rId102"/>
    <p:sldId id="765" r:id="rId103"/>
    <p:sldId id="449" r:id="rId104"/>
    <p:sldId id="770" r:id="rId105"/>
    <p:sldId id="452" r:id="rId106"/>
    <p:sldId id="420" r:id="rId107"/>
    <p:sldId id="453" r:id="rId108"/>
    <p:sldId id="772" r:id="rId109"/>
    <p:sldId id="455" r:id="rId110"/>
    <p:sldId id="483" r:id="rId111"/>
    <p:sldId id="468" r:id="rId112"/>
    <p:sldId id="749" r:id="rId113"/>
    <p:sldId id="764" r:id="rId114"/>
    <p:sldId id="769" r:id="rId115"/>
    <p:sldId id="773" r:id="rId116"/>
    <p:sldId id="775" r:id="rId117"/>
    <p:sldId id="776" r:id="rId118"/>
    <p:sldId id="777" r:id="rId119"/>
    <p:sldId id="779" r:id="rId120"/>
    <p:sldId id="309" r:id="rId121"/>
    <p:sldId id="310" r:id="rId122"/>
    <p:sldId id="782" r:id="rId123"/>
    <p:sldId id="357" r:id="rId124"/>
  </p:sldIdLst>
  <p:sldSz cx="9144000" cy="6858000" type="screen4x3"/>
  <p:notesSz cx="7099300" cy="1023461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8000"/>
    <a:srgbClr val="CCFFFF"/>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59" autoAdjust="0"/>
    <p:restoredTop sz="90574" autoAdjust="0"/>
  </p:normalViewPr>
  <p:slideViewPr>
    <p:cSldViewPr>
      <p:cViewPr varScale="1">
        <p:scale>
          <a:sx n="69" d="100"/>
          <a:sy n="69" d="100"/>
        </p:scale>
        <p:origin x="1044"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578"/>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viewProps" Target="viewProps.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theme" Target="theme/theme1.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tableStyles" Target="tableStyle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image" Target="../media/image5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0" hangingPunct="0">
              <a:defRPr sz="1300">
                <a:latin typeface="Times New Roman" pitchFamily="18" charset="0"/>
                <a:ea typeface="+mn-ea"/>
              </a:defRPr>
            </a:lvl1pPr>
          </a:lstStyle>
          <a:p>
            <a:pPr>
              <a:defRPr/>
            </a:pPr>
            <a:r>
              <a:rPr lang="en-US"/>
              <a:t>The University of Adelaide, School of Computer Science</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0" hangingPunct="0">
              <a:defRPr sz="1300">
                <a:latin typeface="Times New Roman" pitchFamily="18" charset="0"/>
                <a:ea typeface="+mn-ea"/>
              </a:defRPr>
            </a:lvl1pPr>
          </a:lstStyle>
          <a:p>
            <a:pPr>
              <a:defRPr/>
            </a:pPr>
            <a:fld id="{3730FC1F-A491-4158-BB20-60F87CF627B1}" type="datetime3">
              <a:rPr lang="en-US" altLang="zh-CN" smtClean="0">
                <a:ea typeface="微软雅黑" panose="020B0503020204020204" pitchFamily="34" charset="-122"/>
              </a:rPr>
              <a:t>30 May 2025</a:t>
            </a:fld>
            <a:endParaRPr lang="en-US" altLang="zh-CN" dirty="0">
              <a:ea typeface="微软雅黑" panose="020B0503020204020204" pitchFamily="34" charset="-122"/>
            </a:endParaRPr>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0" hangingPunct="0">
              <a:defRPr sz="1300">
                <a:latin typeface="Times New Roman" pitchFamily="18" charset="0"/>
                <a:ea typeface="+mn-ea"/>
              </a:defRPr>
            </a:lvl1pPr>
          </a:lstStyle>
          <a:p>
            <a:pPr>
              <a:defRPr/>
            </a:pPr>
            <a:r>
              <a:rPr lang="en-US"/>
              <a:t>Chapter 2 — Instructions: Language of the Computer</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0" hangingPunct="0">
              <a:defRPr sz="1300" smtClean="0">
                <a:latin typeface="Times New Roman" panose="02020603050405020304" pitchFamily="18" charset="0"/>
              </a:defRPr>
            </a:lvl1pPr>
          </a:lstStyle>
          <a:p>
            <a:pPr>
              <a:defRPr/>
            </a:pPr>
            <a:fld id="{3F93BBAD-F9FD-4012-AB71-C1B5F60C857D}" type="slidenum">
              <a:rPr lang="en-US" altLang="zh-CN">
                <a:ea typeface="微软雅黑" panose="020B0503020204020204" pitchFamily="34" charset="-122"/>
              </a:rPr>
              <a:pPr>
                <a:defRPr/>
              </a:pPr>
              <a:t>‹#›</a:t>
            </a:fld>
            <a:endParaRPr lang="en-US" altLang="zh-CN" dirty="0">
              <a:ea typeface="微软雅黑" panose="020B0503020204020204" pitchFamily="34" charset="-122"/>
            </a:endParaRPr>
          </a:p>
        </p:txBody>
      </p:sp>
    </p:spTree>
    <p:extLst>
      <p:ext uri="{BB962C8B-B14F-4D97-AF65-F5344CB8AC3E}">
        <p14:creationId xmlns:p14="http://schemas.microsoft.com/office/powerpoint/2010/main" val="1553831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0" hangingPunct="0">
              <a:defRPr sz="1300">
                <a:latin typeface="Times New Roman" pitchFamily="18" charset="0"/>
                <a:ea typeface="+mn-ea"/>
              </a:defRPr>
            </a:lvl1pPr>
          </a:lstStyle>
          <a:p>
            <a:pPr>
              <a:defRPr/>
            </a:pPr>
            <a:r>
              <a:rPr lang="en-US"/>
              <a:t>The University of Adelaide, School of Computer Science</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0" hangingPunct="0">
              <a:defRPr sz="1300">
                <a:latin typeface="Times New Roman" pitchFamily="18" charset="0"/>
                <a:ea typeface="微软雅黑" panose="020B0503020204020204" pitchFamily="34" charset="-122"/>
              </a:defRPr>
            </a:lvl1pPr>
          </a:lstStyle>
          <a:p>
            <a:pPr>
              <a:defRPr/>
            </a:pPr>
            <a:fld id="{3827945B-C59B-459B-86AA-B0A5D549AC2C}" type="datetime3">
              <a:rPr lang="en-US" altLang="zh-CN" smtClean="0"/>
              <a:pPr>
                <a:defRPr/>
              </a:pPr>
              <a:t>30 May 2025</a:t>
            </a:fld>
            <a:endParaRPr lang="en-US" altLang="zh-CN" dirty="0"/>
          </a:p>
        </p:txBody>
      </p:sp>
      <p:sp>
        <p:nvSpPr>
          <p:cNvPr id="3076"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0" hangingPunct="0">
              <a:defRPr sz="1300">
                <a:latin typeface="Times New Roman" pitchFamily="18" charset="0"/>
                <a:ea typeface="+mn-ea"/>
              </a:defRPr>
            </a:lvl1pPr>
          </a:lstStyle>
          <a:p>
            <a:pPr>
              <a:defRPr/>
            </a:pPr>
            <a:r>
              <a:rPr lang="en-US"/>
              <a:t>Chapter 2 — Instructions: Language of the Computer</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0" hangingPunct="0">
              <a:defRPr sz="1300" smtClean="0">
                <a:latin typeface="Times New Roman" panose="02020603050405020304" pitchFamily="18" charset="0"/>
                <a:ea typeface="微软雅黑" panose="020B0503020204020204" pitchFamily="34" charset="-122"/>
              </a:defRPr>
            </a:lvl1pPr>
          </a:lstStyle>
          <a:p>
            <a:pPr>
              <a:defRPr/>
            </a:pPr>
            <a:fld id="{8B291648-D8B4-4A9F-BB59-1DDC06203C9C}" type="slidenum">
              <a:rPr lang="en-US" altLang="zh-CN" smtClean="0"/>
              <a:pPr>
                <a:defRPr/>
              </a:pPr>
              <a:t>‹#›</a:t>
            </a:fld>
            <a:endParaRPr lang="en-US" altLang="zh-CN" dirty="0"/>
          </a:p>
        </p:txBody>
      </p:sp>
    </p:spTree>
    <p:extLst>
      <p:ext uri="{BB962C8B-B14F-4D97-AF65-F5344CB8AC3E}">
        <p14:creationId xmlns:p14="http://schemas.microsoft.com/office/powerpoint/2010/main" val="3694063410"/>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ommunity.arm.com/cn/b/blog/posts/big-little-1717646945"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844">
              <a:defRPr>
                <a:solidFill>
                  <a:schemeClr val="tx1"/>
                </a:solidFill>
                <a:latin typeface="Arial" pitchFamily="34" charset="0"/>
              </a:defRPr>
            </a:lvl1pPr>
            <a:lvl2pPr marL="742993" indent="-285766" defTabSz="966844">
              <a:defRPr>
                <a:solidFill>
                  <a:schemeClr val="tx1"/>
                </a:solidFill>
                <a:latin typeface="Arial" pitchFamily="34" charset="0"/>
              </a:defRPr>
            </a:lvl2pPr>
            <a:lvl3pPr marL="1143066" indent="-228613" defTabSz="966844">
              <a:defRPr>
                <a:solidFill>
                  <a:schemeClr val="tx1"/>
                </a:solidFill>
                <a:latin typeface="Arial" pitchFamily="34" charset="0"/>
              </a:defRPr>
            </a:lvl3pPr>
            <a:lvl4pPr marL="1600292" indent="-228613" defTabSz="966844">
              <a:defRPr>
                <a:solidFill>
                  <a:schemeClr val="tx1"/>
                </a:solidFill>
                <a:latin typeface="Arial" pitchFamily="34" charset="0"/>
              </a:defRPr>
            </a:lvl4pPr>
            <a:lvl5pPr marL="2057519" indent="-228613" defTabSz="966844">
              <a:defRPr>
                <a:solidFill>
                  <a:schemeClr val="tx1"/>
                </a:solidFill>
                <a:latin typeface="Arial" pitchFamily="34" charset="0"/>
              </a:defRPr>
            </a:lvl5pPr>
            <a:lvl6pPr marL="2514745" indent="-228613" defTabSz="966844" eaLnBrk="0" fontAlgn="base" hangingPunct="0">
              <a:spcBef>
                <a:spcPct val="0"/>
              </a:spcBef>
              <a:spcAft>
                <a:spcPct val="0"/>
              </a:spcAft>
              <a:defRPr>
                <a:solidFill>
                  <a:schemeClr val="tx1"/>
                </a:solidFill>
                <a:latin typeface="Arial" pitchFamily="34" charset="0"/>
              </a:defRPr>
            </a:lvl6pPr>
            <a:lvl7pPr marL="2971971" indent="-228613" defTabSz="966844" eaLnBrk="0" fontAlgn="base" hangingPunct="0">
              <a:spcBef>
                <a:spcPct val="0"/>
              </a:spcBef>
              <a:spcAft>
                <a:spcPct val="0"/>
              </a:spcAft>
              <a:defRPr>
                <a:solidFill>
                  <a:schemeClr val="tx1"/>
                </a:solidFill>
                <a:latin typeface="Arial" pitchFamily="34" charset="0"/>
              </a:defRPr>
            </a:lvl7pPr>
            <a:lvl8pPr marL="3429197" indent="-228613" defTabSz="966844" eaLnBrk="0" fontAlgn="base" hangingPunct="0">
              <a:spcBef>
                <a:spcPct val="0"/>
              </a:spcBef>
              <a:spcAft>
                <a:spcPct val="0"/>
              </a:spcAft>
              <a:defRPr>
                <a:solidFill>
                  <a:schemeClr val="tx1"/>
                </a:solidFill>
                <a:latin typeface="Arial" pitchFamily="34" charset="0"/>
              </a:defRPr>
            </a:lvl8pPr>
            <a:lvl9pPr marL="3886422" indent="-228613" defTabSz="966844" eaLnBrk="0" fontAlgn="base" hangingPunct="0">
              <a:spcBef>
                <a:spcPct val="0"/>
              </a:spcBef>
              <a:spcAft>
                <a:spcPct val="0"/>
              </a:spcAft>
              <a:defRPr>
                <a:solidFill>
                  <a:schemeClr val="tx1"/>
                </a:solidFill>
                <a:latin typeface="Arial" pitchFamily="34" charset="0"/>
              </a:defRPr>
            </a:lvl9pPr>
          </a:lstStyle>
          <a:p>
            <a:pPr marL="0" marR="0" lvl="0" indent="0" algn="l" defTabSz="966844" rtl="0" eaLnBrk="0" fontAlgn="base" latinLnBrk="0" hangingPunct="0">
              <a:lnSpc>
                <a:spcPct val="100000"/>
              </a:lnSpc>
              <a:spcBef>
                <a:spcPct val="0"/>
              </a:spcBef>
              <a:spcAft>
                <a:spcPct val="0"/>
              </a:spcAft>
              <a:buClrTx/>
              <a:buSzTx/>
              <a:buFontTx/>
              <a:buNone/>
              <a:tabLst/>
              <a:defRPr/>
            </a:pPr>
            <a:r>
              <a:rPr kumimoji="0" lang="en-US" altLang="zh-CN" sz="1300" b="0" i="0" u="none" strike="noStrike" kern="1200" cap="none" spc="0" normalizeH="0" baseline="0" noProof="0" dirty="0">
                <a:ln>
                  <a:noFill/>
                </a:ln>
                <a:solidFill>
                  <a:srgbClr val="000000"/>
                </a:solidFill>
                <a:effectLst/>
                <a:uLnTx/>
                <a:uFillTx/>
                <a:latin typeface="Times New Roman" pitchFamily="18" charset="0"/>
                <a:ea typeface="微软雅黑" panose="020B0503020204020204" pitchFamily="34" charset="-122"/>
                <a:cs typeface="+mn-cs"/>
              </a:rPr>
              <a:t>Morgan Kaufmann Publishers</a:t>
            </a:r>
          </a:p>
        </p:txBody>
      </p:sp>
      <p:sp>
        <p:nvSpPr>
          <p:cNvPr id="665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844">
              <a:defRPr>
                <a:solidFill>
                  <a:schemeClr val="tx1"/>
                </a:solidFill>
                <a:latin typeface="Arial" pitchFamily="34" charset="0"/>
              </a:defRPr>
            </a:lvl1pPr>
            <a:lvl2pPr marL="742993" indent="-285766" defTabSz="966844">
              <a:defRPr>
                <a:solidFill>
                  <a:schemeClr val="tx1"/>
                </a:solidFill>
                <a:latin typeface="Arial" pitchFamily="34" charset="0"/>
              </a:defRPr>
            </a:lvl2pPr>
            <a:lvl3pPr marL="1143066" indent="-228613" defTabSz="966844">
              <a:defRPr>
                <a:solidFill>
                  <a:schemeClr val="tx1"/>
                </a:solidFill>
                <a:latin typeface="Arial" pitchFamily="34" charset="0"/>
              </a:defRPr>
            </a:lvl3pPr>
            <a:lvl4pPr marL="1600292" indent="-228613" defTabSz="966844">
              <a:defRPr>
                <a:solidFill>
                  <a:schemeClr val="tx1"/>
                </a:solidFill>
                <a:latin typeface="Arial" pitchFamily="34" charset="0"/>
              </a:defRPr>
            </a:lvl4pPr>
            <a:lvl5pPr marL="2057519" indent="-228613" defTabSz="966844">
              <a:defRPr>
                <a:solidFill>
                  <a:schemeClr val="tx1"/>
                </a:solidFill>
                <a:latin typeface="Arial" pitchFamily="34" charset="0"/>
              </a:defRPr>
            </a:lvl5pPr>
            <a:lvl6pPr marL="2514745" indent="-228613" defTabSz="966844" eaLnBrk="0" fontAlgn="base" hangingPunct="0">
              <a:spcBef>
                <a:spcPct val="0"/>
              </a:spcBef>
              <a:spcAft>
                <a:spcPct val="0"/>
              </a:spcAft>
              <a:defRPr>
                <a:solidFill>
                  <a:schemeClr val="tx1"/>
                </a:solidFill>
                <a:latin typeface="Arial" pitchFamily="34" charset="0"/>
              </a:defRPr>
            </a:lvl6pPr>
            <a:lvl7pPr marL="2971971" indent="-228613" defTabSz="966844" eaLnBrk="0" fontAlgn="base" hangingPunct="0">
              <a:spcBef>
                <a:spcPct val="0"/>
              </a:spcBef>
              <a:spcAft>
                <a:spcPct val="0"/>
              </a:spcAft>
              <a:defRPr>
                <a:solidFill>
                  <a:schemeClr val="tx1"/>
                </a:solidFill>
                <a:latin typeface="Arial" pitchFamily="34" charset="0"/>
              </a:defRPr>
            </a:lvl7pPr>
            <a:lvl8pPr marL="3429197" indent="-228613" defTabSz="966844" eaLnBrk="0" fontAlgn="base" hangingPunct="0">
              <a:spcBef>
                <a:spcPct val="0"/>
              </a:spcBef>
              <a:spcAft>
                <a:spcPct val="0"/>
              </a:spcAft>
              <a:defRPr>
                <a:solidFill>
                  <a:schemeClr val="tx1"/>
                </a:solidFill>
                <a:latin typeface="Arial" pitchFamily="34" charset="0"/>
              </a:defRPr>
            </a:lvl8pPr>
            <a:lvl9pPr marL="3886422" indent="-228613" defTabSz="966844" eaLnBrk="0" fontAlgn="base" hangingPunct="0">
              <a:spcBef>
                <a:spcPct val="0"/>
              </a:spcBef>
              <a:spcAft>
                <a:spcPct val="0"/>
              </a:spcAft>
              <a:defRPr>
                <a:solidFill>
                  <a:schemeClr val="tx1"/>
                </a:solidFill>
                <a:latin typeface="Arial" pitchFamily="34" charset="0"/>
              </a:defRPr>
            </a:lvl9pPr>
          </a:lstStyle>
          <a:p>
            <a:pPr marL="0" marR="0" lvl="0" indent="0" algn="r" defTabSz="966844" rtl="0" eaLnBrk="0" fontAlgn="base" latinLnBrk="0" hangingPunct="0">
              <a:lnSpc>
                <a:spcPct val="100000"/>
              </a:lnSpc>
              <a:spcBef>
                <a:spcPct val="0"/>
              </a:spcBef>
              <a:spcAft>
                <a:spcPct val="0"/>
              </a:spcAft>
              <a:buClrTx/>
              <a:buSzTx/>
              <a:buFontTx/>
              <a:buNone/>
              <a:tabLst/>
              <a:defRPr/>
            </a:pPr>
            <a:fld id="{C5C283C3-4DF7-4516-8031-29712E87F239}" type="datetime4">
              <a:rPr kumimoji="0" lang="en-US" altLang="zh-CN" sz="1300" b="0" i="0" u="none" strike="noStrike" kern="1200" cap="none" spc="0" normalizeH="0" baseline="0" noProof="0" smtClean="0">
                <a:ln>
                  <a:noFill/>
                </a:ln>
                <a:solidFill>
                  <a:srgbClr val="000000"/>
                </a:solidFill>
                <a:effectLst/>
                <a:uLnTx/>
                <a:uFillTx/>
                <a:latin typeface="Times New Roman" pitchFamily="18" charset="0"/>
                <a:cs typeface="+mn-cs"/>
              </a:rPr>
              <a:pPr marL="0" marR="0" lvl="0" indent="0" algn="r" defTabSz="966844" rtl="0" eaLnBrk="0" fontAlgn="base" latinLnBrk="0" hangingPunct="0">
                <a:lnSpc>
                  <a:spcPct val="100000"/>
                </a:lnSpc>
                <a:spcBef>
                  <a:spcPct val="0"/>
                </a:spcBef>
                <a:spcAft>
                  <a:spcPct val="0"/>
                </a:spcAft>
                <a:buClrTx/>
                <a:buSzTx/>
                <a:buFontTx/>
                <a:buNone/>
                <a:tabLst/>
                <a:defRPr/>
              </a:pPr>
              <a:t>May 30, 2025</a:t>
            </a:fld>
            <a:endParaRPr kumimoji="0" lang="en-US" altLang="zh-CN" sz="1300" b="0" i="0" u="none" strike="noStrike" kern="1200" cap="none" spc="0" normalizeH="0" baseline="0" noProof="0" dirty="0">
              <a:ln>
                <a:noFill/>
              </a:ln>
              <a:solidFill>
                <a:srgbClr val="000000"/>
              </a:solidFill>
              <a:effectLst/>
              <a:uLnTx/>
              <a:uFillTx/>
              <a:latin typeface="Times New Roman" pitchFamily="18" charset="0"/>
              <a:cs typeface="+mn-cs"/>
            </a:endParaRPr>
          </a:p>
        </p:txBody>
      </p:sp>
      <p:sp>
        <p:nvSpPr>
          <p:cNvPr id="665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844">
              <a:defRPr>
                <a:solidFill>
                  <a:schemeClr val="tx1"/>
                </a:solidFill>
                <a:latin typeface="Arial" pitchFamily="34" charset="0"/>
              </a:defRPr>
            </a:lvl1pPr>
            <a:lvl2pPr marL="742993" indent="-285766" defTabSz="966844">
              <a:defRPr>
                <a:solidFill>
                  <a:schemeClr val="tx1"/>
                </a:solidFill>
                <a:latin typeface="Arial" pitchFamily="34" charset="0"/>
              </a:defRPr>
            </a:lvl2pPr>
            <a:lvl3pPr marL="1143066" indent="-228613" defTabSz="966844">
              <a:defRPr>
                <a:solidFill>
                  <a:schemeClr val="tx1"/>
                </a:solidFill>
                <a:latin typeface="Arial" pitchFamily="34" charset="0"/>
              </a:defRPr>
            </a:lvl3pPr>
            <a:lvl4pPr marL="1600292" indent="-228613" defTabSz="966844">
              <a:defRPr>
                <a:solidFill>
                  <a:schemeClr val="tx1"/>
                </a:solidFill>
                <a:latin typeface="Arial" pitchFamily="34" charset="0"/>
              </a:defRPr>
            </a:lvl4pPr>
            <a:lvl5pPr marL="2057519" indent="-228613" defTabSz="966844">
              <a:defRPr>
                <a:solidFill>
                  <a:schemeClr val="tx1"/>
                </a:solidFill>
                <a:latin typeface="Arial" pitchFamily="34" charset="0"/>
              </a:defRPr>
            </a:lvl5pPr>
            <a:lvl6pPr marL="2514745" indent="-228613" defTabSz="966844" eaLnBrk="0" fontAlgn="base" hangingPunct="0">
              <a:spcBef>
                <a:spcPct val="0"/>
              </a:spcBef>
              <a:spcAft>
                <a:spcPct val="0"/>
              </a:spcAft>
              <a:defRPr>
                <a:solidFill>
                  <a:schemeClr val="tx1"/>
                </a:solidFill>
                <a:latin typeface="Arial" pitchFamily="34" charset="0"/>
              </a:defRPr>
            </a:lvl6pPr>
            <a:lvl7pPr marL="2971971" indent="-228613" defTabSz="966844" eaLnBrk="0" fontAlgn="base" hangingPunct="0">
              <a:spcBef>
                <a:spcPct val="0"/>
              </a:spcBef>
              <a:spcAft>
                <a:spcPct val="0"/>
              </a:spcAft>
              <a:defRPr>
                <a:solidFill>
                  <a:schemeClr val="tx1"/>
                </a:solidFill>
                <a:latin typeface="Arial" pitchFamily="34" charset="0"/>
              </a:defRPr>
            </a:lvl7pPr>
            <a:lvl8pPr marL="3429197" indent="-228613" defTabSz="966844" eaLnBrk="0" fontAlgn="base" hangingPunct="0">
              <a:spcBef>
                <a:spcPct val="0"/>
              </a:spcBef>
              <a:spcAft>
                <a:spcPct val="0"/>
              </a:spcAft>
              <a:defRPr>
                <a:solidFill>
                  <a:schemeClr val="tx1"/>
                </a:solidFill>
                <a:latin typeface="Arial" pitchFamily="34" charset="0"/>
              </a:defRPr>
            </a:lvl8pPr>
            <a:lvl9pPr marL="3886422" indent="-228613" defTabSz="966844" eaLnBrk="0" fontAlgn="base" hangingPunct="0">
              <a:spcBef>
                <a:spcPct val="0"/>
              </a:spcBef>
              <a:spcAft>
                <a:spcPct val="0"/>
              </a:spcAft>
              <a:defRPr>
                <a:solidFill>
                  <a:schemeClr val="tx1"/>
                </a:solidFill>
                <a:latin typeface="Arial" pitchFamily="34" charset="0"/>
              </a:defRPr>
            </a:lvl9pPr>
          </a:lstStyle>
          <a:p>
            <a:pPr marL="0" marR="0" lvl="0" indent="0" algn="r" defTabSz="966844" rtl="0" eaLnBrk="0" fontAlgn="base" latinLnBrk="0" hangingPunct="0">
              <a:lnSpc>
                <a:spcPct val="100000"/>
              </a:lnSpc>
              <a:spcBef>
                <a:spcPct val="0"/>
              </a:spcBef>
              <a:spcAft>
                <a:spcPct val="0"/>
              </a:spcAft>
              <a:buClrTx/>
              <a:buSzTx/>
              <a:buFontTx/>
              <a:buNone/>
              <a:tabLst/>
              <a:defRPr/>
            </a:pPr>
            <a:fld id="{7D0EE82D-3814-4F7C-A49B-16C852745350}" type="slidenum">
              <a:rPr kumimoji="0" lang="en-US" altLang="zh-CN" sz="1300" b="0" i="0" u="none" strike="noStrike" kern="1200" cap="none" spc="0" normalizeH="0" baseline="0" noProof="0">
                <a:ln>
                  <a:noFill/>
                </a:ln>
                <a:solidFill>
                  <a:srgbClr val="000000"/>
                </a:solidFill>
                <a:effectLst/>
                <a:uLnTx/>
                <a:uFillTx/>
                <a:latin typeface="Times New Roman" pitchFamily="18" charset="0"/>
                <a:cs typeface="+mn-cs"/>
              </a:rPr>
              <a:pPr marL="0" marR="0" lvl="0" indent="0" algn="r" defTabSz="966844" rtl="0" eaLnBrk="0" fontAlgn="base" latinLnBrk="0" hangingPunct="0">
                <a:lnSpc>
                  <a:spcPct val="100000"/>
                </a:lnSpc>
                <a:spcBef>
                  <a:spcPct val="0"/>
                </a:spcBef>
                <a:spcAft>
                  <a:spcPct val="0"/>
                </a:spcAft>
                <a:buClrTx/>
                <a:buSzTx/>
                <a:buFontTx/>
                <a:buNone/>
                <a:tabLst/>
                <a:defRPr/>
              </a:pPr>
              <a:t>1</a:t>
            </a:fld>
            <a:endParaRPr kumimoji="0" lang="en-US" altLang="zh-CN" sz="1300" b="0" i="0" u="none" strike="noStrike" kern="1200" cap="none" spc="0" normalizeH="0" baseline="0" noProof="0" dirty="0">
              <a:ln>
                <a:noFill/>
              </a:ln>
              <a:solidFill>
                <a:srgbClr val="000000"/>
              </a:solidFill>
              <a:effectLst/>
              <a:uLnTx/>
              <a:uFillTx/>
              <a:latin typeface="Times New Roman" pitchFamily="18" charset="0"/>
              <a:cs typeface="+mn-cs"/>
            </a:endParaRPr>
          </a:p>
        </p:txBody>
      </p:sp>
      <p:sp>
        <p:nvSpPr>
          <p:cNvPr id="66566" name="Rectangle 2"/>
          <p:cNvSpPr>
            <a:spLocks noGrp="1" noRot="1" noChangeAspect="1" noChangeArrowheads="1" noTextEdit="1"/>
          </p:cNvSpPr>
          <p:nvPr>
            <p:ph type="sldImg"/>
          </p:nvPr>
        </p:nvSpPr>
        <p:spPr>
          <a:ln/>
        </p:spPr>
      </p:sp>
      <p:sp>
        <p:nvSpPr>
          <p:cNvPr id="665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微软雅黑" panose="020B0503020204020204" pitchFamily="34" charset="-122"/>
              </a:rPr>
              <a:t>我们先回顾一些计算机相关的基本概念</a:t>
            </a:r>
            <a:endParaRPr lang="en-US" altLang="zh-CN" dirty="0">
              <a:ea typeface="微软雅黑" panose="020B0503020204020204" pitchFamily="34" charset="-122"/>
            </a:endParaRPr>
          </a:p>
          <a:p>
            <a:r>
              <a:rPr lang="zh-CN" altLang="en-US" dirty="0">
                <a:ea typeface="微软雅黑" panose="020B0503020204020204" pitchFamily="34" charset="-122"/>
              </a:rPr>
              <a:t>然后再开始进行计算系统的性能的量化评估方法</a:t>
            </a:r>
            <a:endParaRPr lang="en-AU" dirty="0"/>
          </a:p>
        </p:txBody>
      </p:sp>
    </p:spTree>
    <p:extLst>
      <p:ext uri="{BB962C8B-B14F-4D97-AF65-F5344CB8AC3E}">
        <p14:creationId xmlns:p14="http://schemas.microsoft.com/office/powerpoint/2010/main" val="3372806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The University of Adelaide, School of Computer Science</a:t>
            </a:r>
          </a:p>
        </p:txBody>
      </p:sp>
      <p:sp>
        <p:nvSpPr>
          <p:cNvPr id="109571"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fld id="{EC64A080-9321-4615-AE59-53BB2092BA5D}" type="datetime3">
              <a:rPr lang="en-US" altLang="zh-CN" smtClean="0">
                <a:latin typeface="Times New Roman" pitchFamily="18" charset="0"/>
              </a:rPr>
              <a:t>30 May 2025</a:t>
            </a:fld>
            <a:endParaRPr lang="en-US" altLang="zh-CN">
              <a:latin typeface="Times New Roman" pitchFamily="18" charset="0"/>
            </a:endParaRPr>
          </a:p>
        </p:txBody>
      </p:sp>
      <p:sp>
        <p:nvSpPr>
          <p:cNvPr id="109572"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Chapter 2 — Instructions: Language of the Computer</a:t>
            </a:r>
          </a:p>
        </p:txBody>
      </p:sp>
      <p:sp>
        <p:nvSpPr>
          <p:cNvPr id="81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C179A88-1BBD-454A-902A-BA7022BF142B}" type="slidenum">
              <a:rPr lang="en-US" altLang="zh-CN" sz="1300"/>
              <a:pPr>
                <a:spcBef>
                  <a:spcPct val="0"/>
                </a:spcBef>
              </a:pPr>
              <a:t>12</a:t>
            </a:fld>
            <a:endParaRPr lang="en-US" altLang="zh-CN" sz="1300"/>
          </a:p>
        </p:txBody>
      </p:sp>
      <p:sp>
        <p:nvSpPr>
          <p:cNvPr id="8198" name="Rectangle 2"/>
          <p:cNvSpPr>
            <a:spLocks noGrp="1" noRot="1" noChangeAspect="1" noChangeArrowheads="1" noTextEdit="1"/>
          </p:cNvSpPr>
          <p:nvPr>
            <p:ph type="sldImg"/>
          </p:nvPr>
        </p:nvSpPr>
        <p:spPr>
          <a:ln/>
        </p:spPr>
      </p:sp>
      <p:sp>
        <p:nvSpPr>
          <p:cNvPr id="81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微软雅黑" panose="020B0503020204020204" pitchFamily="34" charset="-122"/>
              </a:rPr>
              <a:t>关于计算机的指令集，有以下的四个特点。</a:t>
            </a:r>
            <a:endParaRPr lang="en-US" altLang="zh-CN" dirty="0">
              <a:ea typeface="微软雅黑" panose="020B0503020204020204" pitchFamily="34" charset="-122"/>
            </a:endParaRPr>
          </a:p>
          <a:p>
            <a:r>
              <a:rPr lang="en-US" altLang="zh-CN" dirty="0">
                <a:ea typeface="微软雅黑" panose="020B0503020204020204" pitchFamily="34" charset="-122"/>
              </a:rPr>
              <a:t>1</a:t>
            </a:r>
            <a:r>
              <a:rPr lang="zh-CN" altLang="en-US" dirty="0">
                <a:ea typeface="微软雅黑" panose="020B0503020204020204" pitchFamily="34" charset="-122"/>
              </a:rPr>
              <a:t>）</a:t>
            </a:r>
            <a:r>
              <a:rPr lang="zh-CN" altLang="en-US" baseline="0" dirty="0">
                <a:ea typeface="微软雅黑" panose="020B0503020204020204" pitchFamily="34" charset="-122"/>
              </a:rPr>
              <a:t> </a:t>
            </a:r>
            <a:r>
              <a:rPr lang="en-US" altLang="zh-CN" dirty="0">
                <a:ea typeface="微软雅黑" panose="020B0503020204020204" pitchFamily="34" charset="-122"/>
              </a:rPr>
              <a:t>Instruction Set</a:t>
            </a:r>
            <a:r>
              <a:rPr lang="zh-CN" altLang="en-US" dirty="0">
                <a:ea typeface="微软雅黑" panose="020B0503020204020204" pitchFamily="34" charset="-122"/>
              </a:rPr>
              <a:t>：是</a:t>
            </a:r>
            <a:r>
              <a:rPr lang="zh-CN" altLang="en-US" baseline="0" dirty="0">
                <a:ea typeface="微软雅黑" panose="020B0503020204020204" pitchFamily="34" charset="-122"/>
              </a:rPr>
              <a:t>计算机中的指令集合</a:t>
            </a:r>
            <a:endParaRPr lang="en-US" altLang="zh-CN" baseline="0" dirty="0">
              <a:ea typeface="微软雅黑" panose="020B0503020204020204" pitchFamily="34" charset="-122"/>
            </a:endParaRPr>
          </a:p>
          <a:p>
            <a:r>
              <a:rPr lang="en-US" altLang="zh-CN" baseline="0" dirty="0">
                <a:ea typeface="微软雅黑" panose="020B0503020204020204" pitchFamily="34" charset="-122"/>
              </a:rPr>
              <a:t>2</a:t>
            </a:r>
            <a:r>
              <a:rPr lang="zh-CN" altLang="en-US" baseline="0" dirty="0">
                <a:ea typeface="微软雅黑" panose="020B0503020204020204" pitchFamily="34" charset="-122"/>
              </a:rPr>
              <a:t>） 不同的计算机具备不同的指令集，但是在很多方面具有共同点</a:t>
            </a:r>
            <a:endParaRPr lang="en-US" altLang="zh-CN" baseline="0" dirty="0">
              <a:ea typeface="微软雅黑" panose="020B0503020204020204" pitchFamily="34" charset="-122"/>
            </a:endParaRPr>
          </a:p>
          <a:p>
            <a:r>
              <a:rPr lang="en-US" altLang="zh-CN" baseline="0" dirty="0">
                <a:ea typeface="微软雅黑" panose="020B0503020204020204" pitchFamily="34" charset="-122"/>
              </a:rPr>
              <a:t>         </a:t>
            </a:r>
            <a:r>
              <a:rPr lang="zh-CN" altLang="en-US" baseline="0" dirty="0">
                <a:ea typeface="微软雅黑" panose="020B0503020204020204" pitchFamily="34" charset="-122"/>
              </a:rPr>
              <a:t>掌握一种，就可以快速了解其它的指令集，为什么</a:t>
            </a:r>
            <a:r>
              <a:rPr lang="en-US" altLang="zh-CN" baseline="0" dirty="0">
                <a:ea typeface="微软雅黑" panose="020B0503020204020204" pitchFamily="34" charset="-122"/>
              </a:rPr>
              <a:t>?</a:t>
            </a:r>
          </a:p>
          <a:p>
            <a:r>
              <a:rPr lang="en-US" altLang="zh-CN" baseline="0" dirty="0">
                <a:ea typeface="微软雅黑" panose="020B0503020204020204" pitchFamily="34" charset="-122"/>
              </a:rPr>
              <a:t>3</a:t>
            </a:r>
            <a:r>
              <a:rPr lang="zh-CN" altLang="en-US" baseline="0" dirty="0">
                <a:ea typeface="微软雅黑" panose="020B0503020204020204" pitchFamily="34" charset="-122"/>
              </a:rPr>
              <a:t>） 早期计算机只有简单的指令集，为了简化实现</a:t>
            </a:r>
            <a:endParaRPr lang="en-US" altLang="zh-CN" baseline="0" dirty="0">
              <a:ea typeface="微软雅黑" panose="020B0503020204020204" pitchFamily="34" charset="-122"/>
            </a:endParaRPr>
          </a:p>
          <a:p>
            <a:r>
              <a:rPr lang="en-US" altLang="zh-CN" baseline="0" dirty="0">
                <a:ea typeface="微软雅黑" panose="020B0503020204020204" pitchFamily="34" charset="-122"/>
              </a:rPr>
              <a:t>4</a:t>
            </a:r>
            <a:r>
              <a:rPr lang="zh-CN" altLang="en-US" baseline="0" dirty="0">
                <a:ea typeface="微软雅黑" panose="020B0503020204020204" pitchFamily="34" charset="-122"/>
              </a:rPr>
              <a:t>） 很多现在计算机业具有简单的指令集</a:t>
            </a:r>
            <a:endParaRPr lang="en-AU" altLang="zh-CN" dirty="0">
              <a:ea typeface="微软雅黑" panose="020B0503020204020204" pitchFamily="34" charset="-122"/>
            </a:endParaRPr>
          </a:p>
        </p:txBody>
      </p:sp>
    </p:spTree>
    <p:extLst>
      <p:ext uri="{BB962C8B-B14F-4D97-AF65-F5344CB8AC3E}">
        <p14:creationId xmlns:p14="http://schemas.microsoft.com/office/powerpoint/2010/main" val="221540955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a:extLst>
              <a:ext uri="{FF2B5EF4-FFF2-40B4-BE49-F238E27FC236}">
                <a16:creationId xmlns:a16="http://schemas.microsoft.com/office/drawing/2014/main" id="{09BFCC7F-06D8-443E-A8EF-83B8490875D4}"/>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33475" name="Rectangle 3">
            <a:extLst>
              <a:ext uri="{FF2B5EF4-FFF2-40B4-BE49-F238E27FC236}">
                <a16:creationId xmlns:a16="http://schemas.microsoft.com/office/drawing/2014/main" id="{C6EFF6E9-E6A7-4672-AE09-92646B0026F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3EF1DAE-0807-437D-AD1F-BBA0A1D6C998}"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233476" name="Rectangle 6">
            <a:extLst>
              <a:ext uri="{FF2B5EF4-FFF2-40B4-BE49-F238E27FC236}">
                <a16:creationId xmlns:a16="http://schemas.microsoft.com/office/drawing/2014/main" id="{8152EA93-8EEF-403B-8AB4-E7B12465C9F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33477" name="Rectangle 7">
            <a:extLst>
              <a:ext uri="{FF2B5EF4-FFF2-40B4-BE49-F238E27FC236}">
                <a16:creationId xmlns:a16="http://schemas.microsoft.com/office/drawing/2014/main" id="{19FFF24E-D8B4-4ACF-82ED-22797DFBB9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4C61649-3DEE-497A-B3E1-5CB06669AB9D}" type="slidenum">
              <a:rPr lang="en-AU" altLang="en-US" sz="1300">
                <a:latin typeface="Times New Roman" panose="02020603050405020304" pitchFamily="18" charset="0"/>
              </a:rPr>
              <a:pPr/>
              <a:t>109</a:t>
            </a:fld>
            <a:endParaRPr lang="en-AU" altLang="en-US" sz="1300">
              <a:latin typeface="Times New Roman" panose="02020603050405020304" pitchFamily="18" charset="0"/>
            </a:endParaRPr>
          </a:p>
        </p:txBody>
      </p:sp>
      <p:sp>
        <p:nvSpPr>
          <p:cNvPr id="233478" name="Rectangle 2">
            <a:extLst>
              <a:ext uri="{FF2B5EF4-FFF2-40B4-BE49-F238E27FC236}">
                <a16:creationId xmlns:a16="http://schemas.microsoft.com/office/drawing/2014/main" id="{92E0C2D5-2392-4A67-B240-891FDC1AB99F}"/>
              </a:ext>
            </a:extLst>
          </p:cNvPr>
          <p:cNvSpPr>
            <a:spLocks noGrp="1" noRot="1" noChangeAspect="1" noChangeArrowheads="1" noTextEdit="1"/>
          </p:cNvSpPr>
          <p:nvPr>
            <p:ph type="sldImg"/>
          </p:nvPr>
        </p:nvSpPr>
        <p:spPr>
          <a:ln/>
        </p:spPr>
      </p:sp>
      <p:sp>
        <p:nvSpPr>
          <p:cNvPr id="233479" name="Rectangle 3">
            <a:extLst>
              <a:ext uri="{FF2B5EF4-FFF2-40B4-BE49-F238E27FC236}">
                <a16:creationId xmlns:a16="http://schemas.microsoft.com/office/drawing/2014/main" id="{9EA6871A-A43A-49B9-AE9A-0FFF1B5593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a:extLst>
              <a:ext uri="{FF2B5EF4-FFF2-40B4-BE49-F238E27FC236}">
                <a16:creationId xmlns:a16="http://schemas.microsoft.com/office/drawing/2014/main" id="{6B5703F2-7DA0-4093-A4DE-A0C0733C992D}"/>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41667" name="Rectangle 3">
            <a:extLst>
              <a:ext uri="{FF2B5EF4-FFF2-40B4-BE49-F238E27FC236}">
                <a16:creationId xmlns:a16="http://schemas.microsoft.com/office/drawing/2014/main" id="{61E224B0-7B49-4721-AB26-166E0CAC89B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2F98470-2FFE-4A51-99FF-874B5B60405F}"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241668" name="Rectangle 6">
            <a:extLst>
              <a:ext uri="{FF2B5EF4-FFF2-40B4-BE49-F238E27FC236}">
                <a16:creationId xmlns:a16="http://schemas.microsoft.com/office/drawing/2014/main" id="{F4578225-20C2-4C96-81BC-6B4E0C40456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41669" name="Rectangle 7">
            <a:extLst>
              <a:ext uri="{FF2B5EF4-FFF2-40B4-BE49-F238E27FC236}">
                <a16:creationId xmlns:a16="http://schemas.microsoft.com/office/drawing/2014/main" id="{D121B9CC-2E02-4F67-AFF1-12CE2993FC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9BDE666-613F-4BBC-98F4-249A041E0263}" type="slidenum">
              <a:rPr lang="en-AU" altLang="en-US" sz="1300">
                <a:latin typeface="Times New Roman" panose="02020603050405020304" pitchFamily="18" charset="0"/>
              </a:rPr>
              <a:pPr/>
              <a:t>110</a:t>
            </a:fld>
            <a:endParaRPr lang="en-AU" altLang="en-US" sz="1300">
              <a:latin typeface="Times New Roman" panose="02020603050405020304" pitchFamily="18" charset="0"/>
            </a:endParaRPr>
          </a:p>
        </p:txBody>
      </p:sp>
      <p:sp>
        <p:nvSpPr>
          <p:cNvPr id="241670" name="Rectangle 2">
            <a:extLst>
              <a:ext uri="{FF2B5EF4-FFF2-40B4-BE49-F238E27FC236}">
                <a16:creationId xmlns:a16="http://schemas.microsoft.com/office/drawing/2014/main" id="{F09BB84B-859D-4C14-83B6-CF8C84CC14F7}"/>
              </a:ext>
            </a:extLst>
          </p:cNvPr>
          <p:cNvSpPr>
            <a:spLocks noGrp="1" noRot="1" noChangeAspect="1" noChangeArrowheads="1" noTextEdit="1"/>
          </p:cNvSpPr>
          <p:nvPr>
            <p:ph type="sldImg"/>
          </p:nvPr>
        </p:nvSpPr>
        <p:spPr>
          <a:ln/>
        </p:spPr>
      </p:sp>
      <p:sp>
        <p:nvSpPr>
          <p:cNvPr id="241671" name="Rectangle 3">
            <a:extLst>
              <a:ext uri="{FF2B5EF4-FFF2-40B4-BE49-F238E27FC236}">
                <a16:creationId xmlns:a16="http://schemas.microsoft.com/office/drawing/2014/main" id="{803ED338-0406-47ED-9B3D-8FCB53A7FB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解释这组代码：</a:t>
            </a:r>
            <a:endParaRPr lang="en-US" altLang="zh-CN" dirty="0"/>
          </a:p>
          <a:p>
            <a:r>
              <a:rPr lang="en-US" altLang="zh-CN" dirty="0"/>
              <a:t>for(</a:t>
            </a:r>
            <a:r>
              <a:rPr lang="en-US" altLang="zh-CN" dirty="0" err="1"/>
              <a:t>i</a:t>
            </a:r>
            <a:r>
              <a:rPr lang="en-US" altLang="zh-CN" dirty="0"/>
              <a:t>=n; </a:t>
            </a:r>
            <a:r>
              <a:rPr lang="en-US" altLang="zh-CN" dirty="0" err="1"/>
              <a:t>i</a:t>
            </a:r>
            <a:r>
              <a:rPr lang="en-US" altLang="zh-CN" dirty="0"/>
              <a:t>!=0; </a:t>
            </a:r>
            <a:r>
              <a:rPr lang="en-US" altLang="zh-CN" dirty="0" err="1"/>
              <a:t>i</a:t>
            </a:r>
            <a:r>
              <a:rPr lang="en-US" altLang="zh-CN" dirty="0"/>
              <a:t>-=1)</a:t>
            </a:r>
          </a:p>
          <a:p>
            <a:r>
              <a:rPr lang="en-US" altLang="en-US" dirty="0"/>
              <a:t>    A[</a:t>
            </a:r>
            <a:r>
              <a:rPr lang="en-US" altLang="en-US" dirty="0" err="1"/>
              <a:t>i</a:t>
            </a:r>
            <a:r>
              <a:rPr lang="en-US" altLang="en-US" dirty="0"/>
              <a:t>] = A[</a:t>
            </a:r>
            <a:r>
              <a:rPr lang="en-US" altLang="en-US" dirty="0" err="1"/>
              <a:t>i</a:t>
            </a:r>
            <a:r>
              <a:rPr lang="en-US" altLang="en-US" dirty="0"/>
              <a:t>] + x;</a:t>
            </a:r>
          </a:p>
          <a:p>
            <a:r>
              <a:rPr lang="zh-CN" altLang="en-US" dirty="0"/>
              <a:t>这里面即使把</a:t>
            </a:r>
            <a:r>
              <a:rPr lang="en-US" altLang="zh-CN" dirty="0" err="1"/>
              <a:t>addi</a:t>
            </a:r>
            <a:r>
              <a:rPr lang="zh-CN" altLang="en-US" dirty="0"/>
              <a:t>提到第一行，第二个周期要完全空转，所以没办法优化，其它指令都有数据依赖</a:t>
            </a:r>
            <a:endParaRPr lang="en-US" alt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DD13697B-FFC1-42E3-8C4A-56233F98314A}"/>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43715" name="Rectangle 3">
            <a:extLst>
              <a:ext uri="{FF2B5EF4-FFF2-40B4-BE49-F238E27FC236}">
                <a16:creationId xmlns:a16="http://schemas.microsoft.com/office/drawing/2014/main" id="{9322ABB9-E434-464C-AC74-11FF155151A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92DC688-FAFC-465C-9212-4E1E1386CC78}"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243716" name="Rectangle 6">
            <a:extLst>
              <a:ext uri="{FF2B5EF4-FFF2-40B4-BE49-F238E27FC236}">
                <a16:creationId xmlns:a16="http://schemas.microsoft.com/office/drawing/2014/main" id="{B79DA9A7-DBB1-4675-AEC4-0389DEC46CF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43717" name="Rectangle 7">
            <a:extLst>
              <a:ext uri="{FF2B5EF4-FFF2-40B4-BE49-F238E27FC236}">
                <a16:creationId xmlns:a16="http://schemas.microsoft.com/office/drawing/2014/main" id="{736DF68E-A168-4A22-B14D-24BBD02E94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0B9EFD1-FA44-4D10-BCF6-FFA96B2DBE4B}" type="slidenum">
              <a:rPr lang="en-AU" altLang="en-US" sz="1300">
                <a:latin typeface="Times New Roman" panose="02020603050405020304" pitchFamily="18" charset="0"/>
              </a:rPr>
              <a:pPr/>
              <a:t>111</a:t>
            </a:fld>
            <a:endParaRPr lang="en-AU" altLang="en-US" sz="1300">
              <a:latin typeface="Times New Roman" panose="02020603050405020304" pitchFamily="18" charset="0"/>
            </a:endParaRPr>
          </a:p>
        </p:txBody>
      </p:sp>
      <p:sp>
        <p:nvSpPr>
          <p:cNvPr id="243718" name="Rectangle 2">
            <a:extLst>
              <a:ext uri="{FF2B5EF4-FFF2-40B4-BE49-F238E27FC236}">
                <a16:creationId xmlns:a16="http://schemas.microsoft.com/office/drawing/2014/main" id="{A3387117-10C7-4752-A35B-43086A9981E7}"/>
              </a:ext>
            </a:extLst>
          </p:cNvPr>
          <p:cNvSpPr>
            <a:spLocks noGrp="1" noRot="1" noChangeAspect="1" noChangeArrowheads="1" noTextEdit="1"/>
          </p:cNvSpPr>
          <p:nvPr>
            <p:ph type="sldImg"/>
          </p:nvPr>
        </p:nvSpPr>
        <p:spPr>
          <a:ln/>
        </p:spPr>
      </p:sp>
      <p:sp>
        <p:nvSpPr>
          <p:cNvPr id="243719" name="Rectangle 3">
            <a:extLst>
              <a:ext uri="{FF2B5EF4-FFF2-40B4-BE49-F238E27FC236}">
                <a16:creationId xmlns:a16="http://schemas.microsoft.com/office/drawing/2014/main" id="{E9FDCD9A-6288-42D9-A1A1-C404C189E0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Replicate  </a:t>
            </a:r>
            <a:r>
              <a:rPr lang="zh-CN" altLang="en-US" dirty="0"/>
              <a:t>复制，照搬（单过程中会有一些不同，比如循环展开，</a:t>
            </a:r>
            <a:r>
              <a:rPr lang="en-US" altLang="zh-CN" dirty="0"/>
              <a:t>A[</a:t>
            </a:r>
            <a:r>
              <a:rPr lang="en-US" altLang="zh-CN" dirty="0" err="1"/>
              <a:t>i</a:t>
            </a:r>
            <a:r>
              <a:rPr lang="en-US" altLang="zh-CN" dirty="0"/>
              <a:t>] += 1, A[i+1] += 1;</a:t>
            </a:r>
            <a:r>
              <a:rPr lang="zh-CN" altLang="en-US" dirty="0"/>
              <a:t>）</a:t>
            </a:r>
            <a:endParaRPr lang="en-US" altLang="zh-CN" dirty="0"/>
          </a:p>
          <a:p>
            <a:r>
              <a:rPr lang="en-US" altLang="zh-CN" dirty="0"/>
              <a:t>Duplicate</a:t>
            </a:r>
            <a:r>
              <a:rPr lang="zh-CN" altLang="en-US" dirty="0"/>
              <a:t>是一丝一毫不差地照搬</a:t>
            </a:r>
            <a:endParaRPr lang="en-US" altLang="zh-CN" dirty="0"/>
          </a:p>
          <a:p>
            <a:r>
              <a:rPr lang="en-US" altLang="en-US" dirty="0"/>
              <a:t>anti-dependencies</a:t>
            </a:r>
            <a:r>
              <a:rPr lang="zh-CN" altLang="en-US" dirty="0"/>
              <a:t>：反相关，前一个先读，后一个写，如果调换顺序，就可能会发生错误</a:t>
            </a:r>
            <a:endParaRPr lang="en-US" altLang="zh-CN" dirty="0"/>
          </a:p>
          <a:p>
            <a:r>
              <a:rPr lang="zh-CN" altLang="en-US" dirty="0"/>
              <a:t>先写后读是相关</a:t>
            </a:r>
            <a:endParaRPr lang="en-US" altLang="zh-CN" dirty="0"/>
          </a:p>
          <a:p>
            <a:r>
              <a:rPr lang="zh-CN" altLang="en-US" dirty="0"/>
              <a:t>先读后写是反相关</a:t>
            </a:r>
            <a:endParaRPr lang="en-US" alt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a:extLst>
              <a:ext uri="{FF2B5EF4-FFF2-40B4-BE49-F238E27FC236}">
                <a16:creationId xmlns:a16="http://schemas.microsoft.com/office/drawing/2014/main" id="{B1DC4868-1FA8-46A6-A148-1332A201A49F}"/>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45763" name="Rectangle 3">
            <a:extLst>
              <a:ext uri="{FF2B5EF4-FFF2-40B4-BE49-F238E27FC236}">
                <a16:creationId xmlns:a16="http://schemas.microsoft.com/office/drawing/2014/main" id="{1CE93F64-7932-4B2A-8544-33F10DA3ECA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AEA4CE2-F410-46F2-BDC4-A2753E143652}"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245764" name="Rectangle 6">
            <a:extLst>
              <a:ext uri="{FF2B5EF4-FFF2-40B4-BE49-F238E27FC236}">
                <a16:creationId xmlns:a16="http://schemas.microsoft.com/office/drawing/2014/main" id="{81756E27-037F-4F79-B6CF-D640042D87B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45765" name="Rectangle 7">
            <a:extLst>
              <a:ext uri="{FF2B5EF4-FFF2-40B4-BE49-F238E27FC236}">
                <a16:creationId xmlns:a16="http://schemas.microsoft.com/office/drawing/2014/main" id="{F3B06E9A-A3FC-45AB-BDFC-EB4FE9B32A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C5180AD-D95B-4CE2-AE23-938AA432A9EB}" type="slidenum">
              <a:rPr lang="en-AU" altLang="en-US" sz="1300">
                <a:latin typeface="Times New Roman" panose="02020603050405020304" pitchFamily="18" charset="0"/>
              </a:rPr>
              <a:pPr/>
              <a:t>112</a:t>
            </a:fld>
            <a:endParaRPr lang="en-AU" altLang="en-US" sz="1300">
              <a:latin typeface="Times New Roman" panose="02020603050405020304" pitchFamily="18" charset="0"/>
            </a:endParaRPr>
          </a:p>
        </p:txBody>
      </p:sp>
      <p:sp>
        <p:nvSpPr>
          <p:cNvPr id="245766" name="Rectangle 2">
            <a:extLst>
              <a:ext uri="{FF2B5EF4-FFF2-40B4-BE49-F238E27FC236}">
                <a16:creationId xmlns:a16="http://schemas.microsoft.com/office/drawing/2014/main" id="{1F897994-155D-4E59-9E6A-6058BFFCC8E6}"/>
              </a:ext>
            </a:extLst>
          </p:cNvPr>
          <p:cNvSpPr>
            <a:spLocks noGrp="1" noRot="1" noChangeAspect="1" noChangeArrowheads="1" noTextEdit="1"/>
          </p:cNvSpPr>
          <p:nvPr>
            <p:ph type="sldImg"/>
          </p:nvPr>
        </p:nvSpPr>
        <p:spPr>
          <a:ln/>
        </p:spPr>
      </p:sp>
      <p:sp>
        <p:nvSpPr>
          <p:cNvPr id="245767" name="Rectangle 3">
            <a:extLst>
              <a:ext uri="{FF2B5EF4-FFF2-40B4-BE49-F238E27FC236}">
                <a16:creationId xmlns:a16="http://schemas.microsoft.com/office/drawing/2014/main" id="{59D0AA91-700F-4DDD-A007-6372E2364D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138763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a:extLst>
              <a:ext uri="{FF2B5EF4-FFF2-40B4-BE49-F238E27FC236}">
                <a16:creationId xmlns:a16="http://schemas.microsoft.com/office/drawing/2014/main" id="{B1DC4868-1FA8-46A6-A148-1332A201A49F}"/>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45763" name="Rectangle 3">
            <a:extLst>
              <a:ext uri="{FF2B5EF4-FFF2-40B4-BE49-F238E27FC236}">
                <a16:creationId xmlns:a16="http://schemas.microsoft.com/office/drawing/2014/main" id="{1CE93F64-7932-4B2A-8544-33F10DA3ECA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AEA4CE2-F410-46F2-BDC4-A2753E143652}"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245764" name="Rectangle 6">
            <a:extLst>
              <a:ext uri="{FF2B5EF4-FFF2-40B4-BE49-F238E27FC236}">
                <a16:creationId xmlns:a16="http://schemas.microsoft.com/office/drawing/2014/main" id="{81756E27-037F-4F79-B6CF-D640042D87B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45765" name="Rectangle 7">
            <a:extLst>
              <a:ext uri="{FF2B5EF4-FFF2-40B4-BE49-F238E27FC236}">
                <a16:creationId xmlns:a16="http://schemas.microsoft.com/office/drawing/2014/main" id="{F3B06E9A-A3FC-45AB-BDFC-EB4FE9B32A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C5180AD-D95B-4CE2-AE23-938AA432A9EB}" type="slidenum">
              <a:rPr lang="en-AU" altLang="en-US" sz="1300">
                <a:latin typeface="Times New Roman" panose="02020603050405020304" pitchFamily="18" charset="0"/>
              </a:rPr>
              <a:pPr/>
              <a:t>113</a:t>
            </a:fld>
            <a:endParaRPr lang="en-AU" altLang="en-US" sz="1300">
              <a:latin typeface="Times New Roman" panose="02020603050405020304" pitchFamily="18" charset="0"/>
            </a:endParaRPr>
          </a:p>
        </p:txBody>
      </p:sp>
      <p:sp>
        <p:nvSpPr>
          <p:cNvPr id="245766" name="Rectangle 2">
            <a:extLst>
              <a:ext uri="{FF2B5EF4-FFF2-40B4-BE49-F238E27FC236}">
                <a16:creationId xmlns:a16="http://schemas.microsoft.com/office/drawing/2014/main" id="{1F897994-155D-4E59-9E6A-6058BFFCC8E6}"/>
              </a:ext>
            </a:extLst>
          </p:cNvPr>
          <p:cNvSpPr>
            <a:spLocks noGrp="1" noRot="1" noChangeAspect="1" noChangeArrowheads="1" noTextEdit="1"/>
          </p:cNvSpPr>
          <p:nvPr>
            <p:ph type="sldImg"/>
          </p:nvPr>
        </p:nvSpPr>
        <p:spPr>
          <a:ln/>
        </p:spPr>
      </p:sp>
      <p:sp>
        <p:nvSpPr>
          <p:cNvPr id="245767" name="Rectangle 3">
            <a:extLst>
              <a:ext uri="{FF2B5EF4-FFF2-40B4-BE49-F238E27FC236}">
                <a16:creationId xmlns:a16="http://schemas.microsoft.com/office/drawing/2014/main" id="{59D0AA91-700F-4DDD-A007-6372E2364D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AU" altLang="zh-CN" sz="1200" b="0" i="0" u="none" strike="noStrike" cap="none" normalizeH="0" baseline="0" dirty="0" err="1">
                <a:ln>
                  <a:noFill/>
                </a:ln>
                <a:solidFill>
                  <a:schemeClr val="tx1"/>
                </a:solidFill>
                <a:effectLst/>
                <a:latin typeface="Lucida Console" pitchFamily="49" charset="0"/>
              </a:rPr>
              <a:t>addu</a:t>
            </a:r>
            <a:r>
              <a:rPr kumimoji="0" lang="en-AU" altLang="zh-CN" sz="1200" b="0" i="0" u="none" strike="noStrike" cap="none" normalizeH="0" baseline="0" dirty="0">
                <a:ln>
                  <a:noFill/>
                </a:ln>
                <a:solidFill>
                  <a:schemeClr val="tx1"/>
                </a:solidFill>
                <a:effectLst/>
                <a:latin typeface="Lucida Console" pitchFamily="49" charset="0"/>
              </a:rPr>
              <a:t> </a:t>
            </a:r>
            <a:r>
              <a:rPr kumimoji="0" lang="en-AU" altLang="zh-CN" sz="1200" b="0" i="0" u="none" strike="noStrike" cap="none" normalizeH="0" baseline="0" dirty="0">
                <a:ln>
                  <a:noFill/>
                </a:ln>
                <a:solidFill>
                  <a:srgbClr val="009900"/>
                </a:solidFill>
                <a:effectLst/>
                <a:latin typeface="Lucida Console" pitchFamily="49" charset="0"/>
              </a:rPr>
              <a:t>$t1</a:t>
            </a:r>
            <a:r>
              <a:rPr kumimoji="0" lang="en-AU" altLang="zh-CN" sz="1200" b="0" i="0" u="none" strike="noStrike" cap="none" normalizeH="0" baseline="0" dirty="0">
                <a:ln>
                  <a:noFill/>
                </a:ln>
                <a:solidFill>
                  <a:schemeClr val="tx1"/>
                </a:solidFill>
                <a:effectLst/>
                <a:latin typeface="Lucida Console" pitchFamily="49" charset="0"/>
              </a:rPr>
              <a:t>, </a:t>
            </a:r>
            <a:r>
              <a:rPr kumimoji="0" lang="en-AU" altLang="zh-CN" sz="1200" b="0" i="0" u="none" strike="noStrike" cap="none" normalizeH="0" baseline="0" dirty="0">
                <a:ln>
                  <a:noFill/>
                </a:ln>
                <a:solidFill>
                  <a:schemeClr val="hlink"/>
                </a:solidFill>
                <a:effectLst/>
                <a:latin typeface="Lucida Console" pitchFamily="49" charset="0"/>
              </a:rPr>
              <a:t>$t1</a:t>
            </a:r>
            <a:r>
              <a:rPr kumimoji="0" lang="en-AU" altLang="zh-CN" sz="1200" b="0" i="0" u="none" strike="noStrike" cap="none" normalizeH="0" baseline="0" dirty="0">
                <a:ln>
                  <a:noFill/>
                </a:ln>
                <a:solidFill>
                  <a:schemeClr val="tx1"/>
                </a:solidFill>
                <a:effectLst/>
                <a:latin typeface="Lucida Console" pitchFamily="49" charset="0"/>
              </a:rPr>
              <a:t>, $s2   </a:t>
            </a:r>
            <a:r>
              <a:rPr kumimoji="0" lang="zh-CN" altLang="en-US" sz="1200" b="0" i="0" u="none" strike="noStrike" cap="none" normalizeH="0" baseline="0" dirty="0">
                <a:ln>
                  <a:noFill/>
                </a:ln>
                <a:solidFill>
                  <a:schemeClr val="tx1"/>
                </a:solidFill>
                <a:effectLst/>
                <a:latin typeface="Lucida Console" pitchFamily="49" charset="0"/>
              </a:rPr>
              <a:t>和  </a:t>
            </a:r>
            <a:r>
              <a:rPr kumimoji="0" lang="en-AU" altLang="zh-CN" sz="1200" b="0" i="0" u="none" strike="noStrike" cap="none" normalizeH="0" baseline="0" dirty="0" err="1">
                <a:ln>
                  <a:noFill/>
                </a:ln>
                <a:solidFill>
                  <a:schemeClr val="tx1"/>
                </a:solidFill>
                <a:effectLst/>
                <a:latin typeface="Lucida Console" pitchFamily="49" charset="0"/>
              </a:rPr>
              <a:t>sw</a:t>
            </a:r>
            <a:r>
              <a:rPr kumimoji="0" lang="en-AU" altLang="zh-CN" sz="1200" b="0" i="0" u="none" strike="noStrike" cap="none" normalizeH="0" baseline="0" dirty="0">
                <a:ln>
                  <a:noFill/>
                </a:ln>
                <a:solidFill>
                  <a:schemeClr val="tx1"/>
                </a:solidFill>
                <a:effectLst/>
                <a:latin typeface="Lucida Console" pitchFamily="49" charset="0"/>
              </a:rPr>
              <a:t>   </a:t>
            </a:r>
            <a:r>
              <a:rPr kumimoji="0" lang="en-AU" altLang="zh-CN" sz="1200" b="0" i="0" u="none" strike="noStrike" cap="none" normalizeH="0" baseline="0" dirty="0">
                <a:ln>
                  <a:noFill/>
                </a:ln>
                <a:solidFill>
                  <a:srgbClr val="009900"/>
                </a:solidFill>
                <a:effectLst/>
                <a:latin typeface="Lucida Console" pitchFamily="49" charset="0"/>
              </a:rPr>
              <a:t>$t0</a:t>
            </a:r>
            <a:r>
              <a:rPr kumimoji="0" lang="en-AU" altLang="zh-CN" sz="1200" b="0" i="0" u="none" strike="noStrike" cap="none" normalizeH="0" baseline="0" dirty="0">
                <a:ln>
                  <a:noFill/>
                </a:ln>
                <a:solidFill>
                  <a:schemeClr val="tx1"/>
                </a:solidFill>
                <a:effectLst/>
                <a:latin typeface="Lucida Console" pitchFamily="49" charset="0"/>
              </a:rPr>
              <a:t>, 16($s1)</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cap="none" normalizeH="0" baseline="0" dirty="0">
                <a:ln>
                  <a:noFill/>
                </a:ln>
                <a:solidFill>
                  <a:schemeClr val="tx1"/>
                </a:solidFill>
                <a:effectLst/>
                <a:latin typeface="Lucida Console" pitchFamily="49" charset="0"/>
              </a:rPr>
              <a:t>用了</a:t>
            </a:r>
            <a:r>
              <a:rPr kumimoji="0" lang="en-US" altLang="zh-CN" sz="1200" b="0" i="0" u="none" strike="noStrike" cap="none" normalizeH="0" baseline="0" dirty="0">
                <a:ln>
                  <a:noFill/>
                </a:ln>
                <a:solidFill>
                  <a:schemeClr val="tx1"/>
                </a:solidFill>
                <a:effectLst/>
                <a:latin typeface="Lucida Console" pitchFamily="49" charset="0"/>
              </a:rPr>
              <a:t>forward</a:t>
            </a:r>
            <a:r>
              <a:rPr kumimoji="0" lang="zh-CN" altLang="en-US" sz="1200" b="0" i="0" u="none" strike="noStrike" cap="none" normalizeH="0" baseline="0" dirty="0">
                <a:ln>
                  <a:noFill/>
                </a:ln>
                <a:solidFill>
                  <a:schemeClr val="tx1"/>
                </a:solidFill>
                <a:effectLst/>
                <a:latin typeface="Lucida Console" pitchFamily="49" charset="0"/>
              </a:rPr>
              <a:t>技术，可以画图查看</a:t>
            </a:r>
            <a:endParaRPr kumimoji="0" lang="en-AU" altLang="zh-CN" sz="1200" b="0" i="0" u="none" strike="noStrike" cap="none" normalizeH="0" baseline="0" dirty="0">
              <a:ln>
                <a:noFill/>
              </a:ln>
              <a:solidFill>
                <a:schemeClr val="tx1"/>
              </a:solidFill>
              <a:effectLst/>
              <a:latin typeface="Lucida Console" pitchFamily="49" charset="0"/>
            </a:endParaRPr>
          </a:p>
          <a:p>
            <a:endParaRPr lang="en-US" alt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a:extLst>
              <a:ext uri="{FF2B5EF4-FFF2-40B4-BE49-F238E27FC236}">
                <a16:creationId xmlns:a16="http://schemas.microsoft.com/office/drawing/2014/main" id="{CB13B3E9-07F6-4AFA-ACAE-912C8F0E9182}"/>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51907" name="Rectangle 3">
            <a:extLst>
              <a:ext uri="{FF2B5EF4-FFF2-40B4-BE49-F238E27FC236}">
                <a16:creationId xmlns:a16="http://schemas.microsoft.com/office/drawing/2014/main" id="{2B944E65-E9AA-4925-AFDF-849577FD1B8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8C45213-A5D6-4AF8-A580-B58A64BA4960}"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251908" name="Rectangle 6">
            <a:extLst>
              <a:ext uri="{FF2B5EF4-FFF2-40B4-BE49-F238E27FC236}">
                <a16:creationId xmlns:a16="http://schemas.microsoft.com/office/drawing/2014/main" id="{46AB52D5-97DF-43B6-8F44-0F08D123145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51909" name="Rectangle 7">
            <a:extLst>
              <a:ext uri="{FF2B5EF4-FFF2-40B4-BE49-F238E27FC236}">
                <a16:creationId xmlns:a16="http://schemas.microsoft.com/office/drawing/2014/main" id="{24E38AB4-F705-404B-A262-7F6526E928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A960854-B3C7-4E3A-B934-AAE35FA3612F}" type="slidenum">
              <a:rPr lang="en-AU" altLang="en-US" sz="1300">
                <a:latin typeface="Times New Roman" panose="02020603050405020304" pitchFamily="18" charset="0"/>
              </a:rPr>
              <a:pPr/>
              <a:t>114</a:t>
            </a:fld>
            <a:endParaRPr lang="en-AU" altLang="en-US" sz="1300">
              <a:latin typeface="Times New Roman" panose="02020603050405020304" pitchFamily="18" charset="0"/>
            </a:endParaRPr>
          </a:p>
        </p:txBody>
      </p:sp>
      <p:sp>
        <p:nvSpPr>
          <p:cNvPr id="251910" name="Rectangle 2">
            <a:extLst>
              <a:ext uri="{FF2B5EF4-FFF2-40B4-BE49-F238E27FC236}">
                <a16:creationId xmlns:a16="http://schemas.microsoft.com/office/drawing/2014/main" id="{1D7D535F-AE57-449E-B505-DDE5FBD2DD22}"/>
              </a:ext>
            </a:extLst>
          </p:cNvPr>
          <p:cNvSpPr>
            <a:spLocks noGrp="1" noRot="1" noChangeAspect="1" noChangeArrowheads="1" noTextEdit="1"/>
          </p:cNvSpPr>
          <p:nvPr>
            <p:ph type="sldImg"/>
          </p:nvPr>
        </p:nvSpPr>
        <p:spPr>
          <a:ln/>
        </p:spPr>
      </p:sp>
      <p:sp>
        <p:nvSpPr>
          <p:cNvPr id="251911" name="Rectangle 3">
            <a:extLst>
              <a:ext uri="{FF2B5EF4-FFF2-40B4-BE49-F238E27FC236}">
                <a16:creationId xmlns:a16="http://schemas.microsoft.com/office/drawing/2014/main" id="{794C7749-EDD6-463E-8EC3-A215D8440D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a16="http://schemas.microsoft.com/office/drawing/2014/main" id="{B4D1FF24-538F-44D0-ADE9-94633F6B30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a:extLst>
              <a:ext uri="{FF2B5EF4-FFF2-40B4-BE49-F238E27FC236}">
                <a16:creationId xmlns:a16="http://schemas.microsoft.com/office/drawing/2014/main" id="{51FF52A4-C5BD-46D0-9CCD-162ECEFBB1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假定采用了一个基本</a:t>
            </a:r>
            <a:r>
              <a:rPr lang="en-US" altLang="zh-CN"/>
              <a:t>MIPS </a:t>
            </a:r>
            <a:r>
              <a:rPr lang="zh-CN" altLang="en-US"/>
              <a:t>架构，如何应用记分板机制呢？</a:t>
            </a:r>
            <a:endParaRPr lang="en-US" altLang="zh-CN"/>
          </a:p>
          <a:p>
            <a:r>
              <a:rPr lang="en-US" altLang="zh-CN"/>
              <a:t>1.</a:t>
            </a:r>
            <a:r>
              <a:rPr lang="zh-CN" altLang="en-US"/>
              <a:t>比原装</a:t>
            </a:r>
            <a:r>
              <a:rPr lang="en-US" altLang="zh-CN"/>
              <a:t>CDC 6600</a:t>
            </a:r>
            <a:r>
              <a:rPr lang="zh-CN" altLang="en-US"/>
              <a:t>结构简单</a:t>
            </a:r>
            <a:endParaRPr lang="en-US" altLang="zh-CN"/>
          </a:p>
          <a:p>
            <a:r>
              <a:rPr lang="en-US" altLang="zh-CN"/>
              <a:t>2.MIPS</a:t>
            </a:r>
            <a:r>
              <a:rPr lang="zh-CN" altLang="en-US"/>
              <a:t>，聚焦到浮点单元（因为其他单元的延迟较小）</a:t>
            </a:r>
            <a:endParaRPr lang="en-US" altLang="zh-CN"/>
          </a:p>
          <a:p>
            <a:r>
              <a:rPr lang="en-US" altLang="zh-CN"/>
              <a:t>3. </a:t>
            </a:r>
            <a:r>
              <a:rPr lang="zh-CN" altLang="en-US"/>
              <a:t>假定</a:t>
            </a:r>
            <a:endParaRPr lang="en-US" altLang="zh-CN"/>
          </a:p>
          <a:p>
            <a:r>
              <a:rPr lang="en-US" altLang="zh-CN"/>
              <a:t>   -1 </a:t>
            </a:r>
            <a:r>
              <a:rPr lang="zh-CN" altLang="en-US"/>
              <a:t>个整数单元（执行整数运算，内存方法和分支）</a:t>
            </a:r>
            <a:endParaRPr lang="en-US" altLang="zh-CN"/>
          </a:p>
          <a:p>
            <a:r>
              <a:rPr lang="en-US" altLang="zh-CN"/>
              <a:t>   -1 </a:t>
            </a:r>
            <a:r>
              <a:rPr lang="zh-CN" altLang="en-US"/>
              <a:t>个浮点加法 （</a:t>
            </a:r>
            <a:r>
              <a:rPr lang="en-US" altLang="zh-CN"/>
              <a:t>2 C</a:t>
            </a:r>
            <a:r>
              <a:rPr lang="zh-CN" altLang="en-US"/>
              <a:t>）</a:t>
            </a:r>
            <a:endParaRPr lang="en-US" altLang="zh-CN"/>
          </a:p>
          <a:p>
            <a:r>
              <a:rPr lang="en-US" altLang="zh-CN"/>
              <a:t>   -2 </a:t>
            </a:r>
            <a:r>
              <a:rPr lang="zh-CN" altLang="en-US"/>
              <a:t>浮点乘法单元（</a:t>
            </a:r>
            <a:r>
              <a:rPr lang="en-US" altLang="zh-CN"/>
              <a:t>10C</a:t>
            </a:r>
            <a:r>
              <a:rPr lang="zh-CN" altLang="en-US"/>
              <a:t>）</a:t>
            </a:r>
            <a:endParaRPr lang="en-US" altLang="zh-CN"/>
          </a:p>
          <a:p>
            <a:r>
              <a:rPr lang="en-US" altLang="zh-CN"/>
              <a:t>   -1 </a:t>
            </a:r>
            <a:r>
              <a:rPr lang="zh-CN" altLang="en-US"/>
              <a:t>除法器（</a:t>
            </a:r>
            <a:r>
              <a:rPr lang="en-US" altLang="zh-CN"/>
              <a:t>40C</a:t>
            </a:r>
            <a:r>
              <a:rPr lang="zh-CN" altLang="en-US"/>
              <a:t>）</a:t>
            </a:r>
            <a:r>
              <a:rPr lang="en-US" altLang="zh-CN"/>
              <a:t> </a:t>
            </a:r>
            <a:endParaRPr lang="zh-CN" altLang="en-US"/>
          </a:p>
        </p:txBody>
      </p:sp>
      <p:sp>
        <p:nvSpPr>
          <p:cNvPr id="28676" name="灯片编号占位符 3">
            <a:extLst>
              <a:ext uri="{FF2B5EF4-FFF2-40B4-BE49-F238E27FC236}">
                <a16:creationId xmlns:a16="http://schemas.microsoft.com/office/drawing/2014/main" id="{FDC31B4A-1115-4DF4-A9F7-E1B244D4E7E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3275" indent="-307975">
              <a:defRPr>
                <a:solidFill>
                  <a:schemeClr val="tx1"/>
                </a:solidFill>
                <a:latin typeface="Arial" panose="020B0604020202020204" pitchFamily="34" charset="0"/>
                <a:ea typeface="宋体" panose="02010600030101010101" pitchFamily="2" charset="-122"/>
              </a:defRPr>
            </a:lvl2pPr>
            <a:lvl3pPr marL="1236663" indent="-246063">
              <a:defRPr>
                <a:solidFill>
                  <a:schemeClr val="tx1"/>
                </a:solidFill>
                <a:latin typeface="Arial" panose="020B0604020202020204" pitchFamily="34" charset="0"/>
                <a:ea typeface="宋体" panose="02010600030101010101" pitchFamily="2" charset="-122"/>
              </a:defRPr>
            </a:lvl3pPr>
            <a:lvl4pPr marL="1731963" indent="-246063">
              <a:defRPr>
                <a:solidFill>
                  <a:schemeClr val="tx1"/>
                </a:solidFill>
                <a:latin typeface="Arial" panose="020B0604020202020204" pitchFamily="34" charset="0"/>
                <a:ea typeface="宋体" panose="02010600030101010101" pitchFamily="2" charset="-122"/>
              </a:defRPr>
            </a:lvl4pPr>
            <a:lvl5pPr marL="2227263" indent="-246063">
              <a:defRPr>
                <a:solidFill>
                  <a:schemeClr val="tx1"/>
                </a:solidFill>
                <a:latin typeface="Arial" panose="020B0604020202020204" pitchFamily="34" charset="0"/>
                <a:ea typeface="宋体" panose="02010600030101010101" pitchFamily="2" charset="-122"/>
              </a:defRPr>
            </a:lvl5pPr>
            <a:lvl6pPr marL="2684463" indent="-246063"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1663" indent="-246063"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98863" indent="-246063"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6063" indent="-246063"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9E1DD94-4C10-4AF2-9078-3CDDB9C21D5E}" type="slidenum">
              <a:rPr lang="zh-CN" altLang="en-US"/>
              <a:pPr/>
              <a:t>115</a:t>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5B4042E7-871B-4904-B787-4D3957E3670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a:extLst>
              <a:ext uri="{FF2B5EF4-FFF2-40B4-BE49-F238E27FC236}">
                <a16:creationId xmlns:a16="http://schemas.microsoft.com/office/drawing/2014/main" id="{480C1117-29F5-4FE0-8DA0-A24EAFFB31BA}"/>
              </a:ext>
            </a:extLst>
          </p:cNvPr>
          <p:cNvSpPr>
            <a:spLocks noGrp="1"/>
          </p:cNvSpPr>
          <p:nvPr>
            <p:ph type="body" idx="1"/>
          </p:nvPr>
        </p:nvSpPr>
        <p:spPr bwMode="auto"/>
        <p:txBody>
          <a:bodyPr>
            <a:normAutofit/>
          </a:bodyPr>
          <a:lstStyle/>
          <a:p>
            <a:pPr>
              <a:defRPr/>
            </a:pPr>
            <a:r>
              <a:rPr lang="zh-CN" altLang="en-US" dirty="0"/>
              <a:t>顺序发射，乱序执行</a:t>
            </a:r>
            <a:endParaRPr lang="en-US" altLang="zh-CN" dirty="0"/>
          </a:p>
          <a:p>
            <a:pPr>
              <a:defRPr/>
            </a:pPr>
            <a:r>
              <a:rPr lang="en-US" altLang="zh-CN" dirty="0"/>
              <a:t>  1.</a:t>
            </a:r>
            <a:r>
              <a:rPr lang="zh-CN" altLang="en-US" dirty="0"/>
              <a:t>计分板采用集中控制的方式来检测冒险</a:t>
            </a:r>
            <a:endParaRPr lang="en-US" altLang="zh-CN" dirty="0"/>
          </a:p>
          <a:p>
            <a:pPr>
              <a:defRPr/>
            </a:pPr>
            <a:r>
              <a:rPr lang="en-US" altLang="zh-CN" dirty="0"/>
              <a:t>    - </a:t>
            </a:r>
            <a:r>
              <a:rPr lang="zh-CN" altLang="en-US" dirty="0"/>
              <a:t>何时操作能够读</a:t>
            </a:r>
            <a:r>
              <a:rPr lang="en-US" altLang="zh-CN" dirty="0"/>
              <a:t>?</a:t>
            </a:r>
          </a:p>
          <a:p>
            <a:pPr>
              <a:defRPr/>
            </a:pPr>
            <a:r>
              <a:rPr lang="en-US" altLang="zh-CN" dirty="0"/>
              <a:t>    - </a:t>
            </a:r>
            <a:r>
              <a:rPr lang="zh-CN" altLang="en-US" dirty="0"/>
              <a:t>何时操作可以执行</a:t>
            </a:r>
            <a:r>
              <a:rPr lang="en-US" altLang="zh-CN" dirty="0"/>
              <a:t>?</a:t>
            </a:r>
          </a:p>
          <a:p>
            <a:pPr>
              <a:defRPr/>
            </a:pPr>
            <a:r>
              <a:rPr lang="en-US" altLang="zh-CN" dirty="0"/>
              <a:t>    - </a:t>
            </a:r>
            <a:r>
              <a:rPr lang="zh-CN" altLang="en-US" dirty="0"/>
              <a:t>何时当结果能被写</a:t>
            </a:r>
            <a:r>
              <a:rPr lang="en-US" altLang="zh-CN" dirty="0"/>
              <a:t>?</a:t>
            </a:r>
          </a:p>
          <a:p>
            <a:pPr>
              <a:defRPr/>
            </a:pPr>
            <a:r>
              <a:rPr lang="en-US" altLang="zh-CN" dirty="0"/>
              <a:t>  2. </a:t>
            </a:r>
            <a:r>
              <a:rPr lang="zh-CN" altLang="en-US" dirty="0"/>
              <a:t>按照顺序发射，按照乱序执行和完成</a:t>
            </a:r>
            <a:endParaRPr lang="en-US" altLang="zh-CN" dirty="0"/>
          </a:p>
          <a:p>
            <a:pPr>
              <a:defRPr/>
            </a:pPr>
            <a:r>
              <a:rPr lang="en-US" altLang="zh-CN" dirty="0"/>
              <a:t>  3. </a:t>
            </a:r>
            <a:r>
              <a:rPr lang="zh-CN" altLang="en-US" dirty="0"/>
              <a:t>在</a:t>
            </a:r>
            <a:r>
              <a:rPr lang="en-US" altLang="zh-CN" dirty="0" err="1"/>
              <a:t>ID,EX</a:t>
            </a:r>
            <a:r>
              <a:rPr lang="en-US" altLang="zh-CN" dirty="0"/>
              <a:t>,</a:t>
            </a:r>
            <a:r>
              <a:rPr lang="zh-CN" altLang="en-US" dirty="0"/>
              <a:t>和</a:t>
            </a:r>
            <a:r>
              <a:rPr lang="en-US" altLang="zh-CN" dirty="0"/>
              <a:t>WB</a:t>
            </a:r>
            <a:r>
              <a:rPr lang="zh-CN" altLang="en-US" dirty="0"/>
              <a:t>阶段将被替换为新的阶段</a:t>
            </a:r>
            <a:endParaRPr lang="en-US" altLang="zh-CN" dirty="0"/>
          </a:p>
          <a:p>
            <a:pPr>
              <a:defRPr/>
            </a:pPr>
            <a:r>
              <a:rPr lang="en-US" altLang="zh-CN" dirty="0"/>
              <a:t>       </a:t>
            </a:r>
            <a:r>
              <a:rPr lang="zh-CN" altLang="en-US" dirty="0"/>
              <a:t>如右边的</a:t>
            </a:r>
            <a:r>
              <a:rPr lang="en-US" altLang="zh-CN" dirty="0"/>
              <a:t>4</a:t>
            </a:r>
            <a:r>
              <a:rPr lang="zh-CN" altLang="en-US" dirty="0"/>
              <a:t>个阶段，其中</a:t>
            </a:r>
            <a:r>
              <a:rPr lang="en-US" altLang="zh-CN" dirty="0"/>
              <a:t>:</a:t>
            </a:r>
          </a:p>
          <a:p>
            <a:pPr>
              <a:defRPr/>
            </a:pPr>
            <a:r>
              <a:rPr lang="en-US" altLang="zh-CN" dirty="0"/>
              <a:t>  1</a:t>
            </a:r>
            <a:r>
              <a:rPr lang="zh-CN" altLang="en-US" dirty="0"/>
              <a:t>）</a:t>
            </a:r>
            <a:r>
              <a:rPr lang="en-US" altLang="zh-CN" dirty="0"/>
              <a:t> </a:t>
            </a:r>
            <a:r>
              <a:rPr lang="zh-CN" altLang="en-US" dirty="0"/>
              <a:t>发射（相当于 </a:t>
            </a:r>
            <a:r>
              <a:rPr lang="en-US" altLang="zh-CN" dirty="0"/>
              <a:t>ID-1</a:t>
            </a:r>
            <a:r>
              <a:rPr lang="zh-CN" altLang="en-US" dirty="0"/>
              <a:t>）：按照顺序进行指令译码；检查结构冒险和数据冒险</a:t>
            </a:r>
            <a:endParaRPr lang="en-US" altLang="zh-CN" dirty="0"/>
          </a:p>
          <a:p>
            <a:pPr>
              <a:defRPr/>
            </a:pPr>
            <a:r>
              <a:rPr lang="en-US" altLang="zh-CN" dirty="0"/>
              <a:t>  2</a:t>
            </a:r>
            <a:r>
              <a:rPr lang="zh-CN" altLang="en-US" dirty="0"/>
              <a:t>） 读取操作数（</a:t>
            </a:r>
            <a:r>
              <a:rPr lang="en-US" altLang="zh-CN" dirty="0"/>
              <a:t>ID-2</a:t>
            </a:r>
            <a:r>
              <a:rPr lang="zh-CN" altLang="en-US" dirty="0"/>
              <a:t>） </a:t>
            </a:r>
            <a:r>
              <a:rPr lang="en-US" altLang="zh-CN" dirty="0"/>
              <a:t>: </a:t>
            </a:r>
            <a:r>
              <a:rPr lang="zh-CN" altLang="en-US" dirty="0"/>
              <a:t>等待每个操作数据可用；动态解析</a:t>
            </a:r>
            <a:r>
              <a:rPr lang="en-US" altLang="zh-CN" dirty="0"/>
              <a:t>RAW (</a:t>
            </a:r>
            <a:r>
              <a:rPr lang="zh-CN" altLang="en-US" dirty="0"/>
              <a:t>写后读</a:t>
            </a:r>
            <a:r>
              <a:rPr lang="en-US" altLang="zh-CN" dirty="0"/>
              <a:t>) </a:t>
            </a:r>
            <a:r>
              <a:rPr lang="zh-CN" altLang="en-US" dirty="0"/>
              <a:t>； 不需要数据前推，但是需要等到回写数据</a:t>
            </a:r>
            <a:endParaRPr lang="en-US" altLang="zh-CN" dirty="0"/>
          </a:p>
          <a:p>
            <a:pPr>
              <a:defRPr/>
            </a:pPr>
            <a:r>
              <a:rPr lang="en-US" altLang="zh-CN" dirty="0"/>
              <a:t>  3</a:t>
            </a:r>
            <a:r>
              <a:rPr lang="zh-CN" altLang="en-US" dirty="0"/>
              <a:t>） 执行 ：采用乱序执行，提示计分板是否完成</a:t>
            </a:r>
            <a:endParaRPr lang="en-US" altLang="zh-CN" dirty="0"/>
          </a:p>
          <a:p>
            <a:pPr>
              <a:defRPr/>
            </a:pPr>
            <a:r>
              <a:rPr lang="en-US" altLang="zh-CN" dirty="0"/>
              <a:t>  4</a:t>
            </a:r>
            <a:r>
              <a:rPr lang="zh-CN" altLang="en-US" dirty="0"/>
              <a:t>） 回写： 需要检查 读后写</a:t>
            </a:r>
            <a:r>
              <a:rPr lang="en-US" altLang="zh-CN" dirty="0"/>
              <a:t>WAR</a:t>
            </a:r>
            <a:r>
              <a:rPr lang="zh-CN" altLang="en-US" dirty="0"/>
              <a:t> 的冒险，； 将结果写回寄存器（尽可能快）； 没有静态分别写入时间槽</a:t>
            </a:r>
          </a:p>
        </p:txBody>
      </p:sp>
      <p:sp>
        <p:nvSpPr>
          <p:cNvPr id="30724" name="灯片编号占位符 3">
            <a:extLst>
              <a:ext uri="{FF2B5EF4-FFF2-40B4-BE49-F238E27FC236}">
                <a16:creationId xmlns:a16="http://schemas.microsoft.com/office/drawing/2014/main" id="{127E5561-29D6-417B-A238-79E9F2442C8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3275" indent="-307975">
              <a:defRPr>
                <a:solidFill>
                  <a:schemeClr val="tx1"/>
                </a:solidFill>
                <a:latin typeface="Arial" panose="020B0604020202020204" pitchFamily="34" charset="0"/>
                <a:ea typeface="宋体" panose="02010600030101010101" pitchFamily="2" charset="-122"/>
              </a:defRPr>
            </a:lvl2pPr>
            <a:lvl3pPr marL="1236663" indent="-246063">
              <a:defRPr>
                <a:solidFill>
                  <a:schemeClr val="tx1"/>
                </a:solidFill>
                <a:latin typeface="Arial" panose="020B0604020202020204" pitchFamily="34" charset="0"/>
                <a:ea typeface="宋体" panose="02010600030101010101" pitchFamily="2" charset="-122"/>
              </a:defRPr>
            </a:lvl3pPr>
            <a:lvl4pPr marL="1731963" indent="-246063">
              <a:defRPr>
                <a:solidFill>
                  <a:schemeClr val="tx1"/>
                </a:solidFill>
                <a:latin typeface="Arial" panose="020B0604020202020204" pitchFamily="34" charset="0"/>
                <a:ea typeface="宋体" panose="02010600030101010101" pitchFamily="2" charset="-122"/>
              </a:defRPr>
            </a:lvl4pPr>
            <a:lvl5pPr marL="2227263" indent="-246063">
              <a:defRPr>
                <a:solidFill>
                  <a:schemeClr val="tx1"/>
                </a:solidFill>
                <a:latin typeface="Arial" panose="020B0604020202020204" pitchFamily="34" charset="0"/>
                <a:ea typeface="宋体" panose="02010600030101010101" pitchFamily="2" charset="-122"/>
              </a:defRPr>
            </a:lvl5pPr>
            <a:lvl6pPr marL="2684463" indent="-246063"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1663" indent="-246063"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98863" indent="-246063"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6063" indent="-246063"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E362C1F-5A46-4E45-B1C8-BA6A6483F772}" type="slidenum">
              <a:rPr lang="zh-CN" altLang="en-US"/>
              <a:pPr/>
              <a:t>116</a:t>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F2928449-05AB-4E6D-9B1E-B012C23C5D2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PMingLiU" panose="02020500000000000000" pitchFamily="18" charset="-120"/>
              </a:defRPr>
            </a:lvl1pPr>
            <a:lvl2pPr marL="742950" indent="-285750">
              <a:spcBef>
                <a:spcPct val="30000"/>
              </a:spcBef>
              <a:defRPr kumimoji="1" sz="1200">
                <a:solidFill>
                  <a:schemeClr val="tx1"/>
                </a:solidFill>
                <a:latin typeface="Arial" panose="020B0604020202020204" pitchFamily="34" charset="0"/>
                <a:ea typeface="PMingLiU" panose="02020500000000000000" pitchFamily="18" charset="-120"/>
              </a:defRPr>
            </a:lvl2pPr>
            <a:lvl3pPr marL="1143000" indent="-228600">
              <a:spcBef>
                <a:spcPct val="30000"/>
              </a:spcBef>
              <a:defRPr kumimoji="1" sz="1200">
                <a:solidFill>
                  <a:schemeClr val="tx1"/>
                </a:solidFill>
                <a:latin typeface="Arial" panose="020B0604020202020204" pitchFamily="34" charset="0"/>
                <a:ea typeface="PMingLiU" panose="02020500000000000000" pitchFamily="18" charset="-120"/>
              </a:defRPr>
            </a:lvl3pPr>
            <a:lvl4pPr marL="1600200" indent="-228600">
              <a:spcBef>
                <a:spcPct val="30000"/>
              </a:spcBef>
              <a:defRPr kumimoji="1" sz="1200">
                <a:solidFill>
                  <a:schemeClr val="tx1"/>
                </a:solidFill>
                <a:latin typeface="Arial" panose="020B0604020202020204" pitchFamily="34" charset="0"/>
                <a:ea typeface="PMingLiU" panose="02020500000000000000" pitchFamily="18" charset="-120"/>
              </a:defRPr>
            </a:lvl4pPr>
            <a:lvl5pPr marL="2057400" indent="-228600">
              <a:spcBef>
                <a:spcPct val="30000"/>
              </a:spcBef>
              <a:defRPr kumimoji="1" sz="12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PMingLiU" panose="02020500000000000000" pitchFamily="18" charset="-120"/>
              </a:defRPr>
            </a:lvl9pPr>
          </a:lstStyle>
          <a:p>
            <a:pPr>
              <a:spcBef>
                <a:spcPct val="0"/>
              </a:spcBef>
            </a:pPr>
            <a:fld id="{79AA6A90-C78E-4986-A2C7-758D17311894}" type="slidenum">
              <a:rPr lang="en-US" altLang="zh-CN" sz="1300">
                <a:solidFill>
                  <a:srgbClr val="000000"/>
                </a:solidFill>
              </a:rPr>
              <a:pPr>
                <a:spcBef>
                  <a:spcPct val="0"/>
                </a:spcBef>
              </a:pPr>
              <a:t>117</a:t>
            </a:fld>
            <a:endParaRPr lang="en-US" altLang="zh-CN" sz="1300">
              <a:solidFill>
                <a:srgbClr val="000000"/>
              </a:solidFill>
            </a:endParaRPr>
          </a:p>
        </p:txBody>
      </p:sp>
      <p:sp>
        <p:nvSpPr>
          <p:cNvPr id="44035" name="Rectangle 2">
            <a:extLst>
              <a:ext uri="{FF2B5EF4-FFF2-40B4-BE49-F238E27FC236}">
                <a16:creationId xmlns:a16="http://schemas.microsoft.com/office/drawing/2014/main" id="{08E9E3B3-341B-48AE-AB5F-81169C023C77}"/>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A89E395C-22AC-440D-9346-EA7A29DCE7D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Arial" panose="020B0604020202020204" pitchFamily="34" charset="0"/>
              </a:rPr>
              <a:t>由于真实的系统过于发展，我们使用一个简化的</a:t>
            </a:r>
            <a:r>
              <a:rPr lang="en-US" altLang="zh-CN">
                <a:latin typeface="Arial" panose="020B0604020202020204" pitchFamily="34" charset="0"/>
              </a:rPr>
              <a:t>MIPS</a:t>
            </a:r>
            <a:r>
              <a:rPr lang="zh-CN" altLang="en-US">
                <a:latin typeface="Arial" panose="020B0604020202020204" pitchFamily="34" charset="0"/>
              </a:rPr>
              <a:t>系统来讲解</a:t>
            </a:r>
            <a:r>
              <a:rPr kumimoji="0" lang="en-US" altLang="zh-CN">
                <a:solidFill>
                  <a:srgbClr val="000000"/>
                </a:solidFill>
                <a:latin typeface="Arial" panose="020B0604020202020204" pitchFamily="34" charset="0"/>
                <a:ea typeface="宋体" panose="02010600030101010101" pitchFamily="2" charset="-122"/>
                <a:cs typeface="Arial" panose="020B0604020202020204" pitchFamily="34" charset="0"/>
              </a:rPr>
              <a:t>Tomasulo’s Algorithm</a:t>
            </a:r>
          </a:p>
          <a:p>
            <a:pPr eaLnBrk="1" hangingPunct="1"/>
            <a:r>
              <a:rPr lang="en-US" altLang="zh-CN">
                <a:latin typeface="Arial" panose="020B0604020202020204" pitchFamily="34" charset="0"/>
              </a:rPr>
              <a:t>•</a:t>
            </a:r>
            <a:r>
              <a:rPr lang="zh-CN" altLang="en-US">
                <a:latin typeface="Arial" panose="020B0604020202020204" pitchFamily="34" charset="0"/>
              </a:rPr>
              <a:t>基于保留站标记字段 </a:t>
            </a:r>
            <a:r>
              <a:rPr lang="zh-CN" altLang="en-US" b="1">
                <a:latin typeface="Arial" panose="020B0604020202020204" pitchFamily="34" charset="0"/>
              </a:rPr>
              <a:t>分布式控制</a:t>
            </a:r>
          </a:p>
          <a:p>
            <a:pPr eaLnBrk="1" hangingPunct="1"/>
            <a:r>
              <a:rPr lang="en-US" altLang="zh-CN">
                <a:latin typeface="Arial" panose="020B0604020202020204" pitchFamily="34" charset="0"/>
              </a:rPr>
              <a:t>•</a:t>
            </a:r>
            <a:r>
              <a:rPr lang="zh-CN" altLang="en-US">
                <a:latin typeface="Arial" panose="020B0604020202020204" pitchFamily="34" charset="0"/>
              </a:rPr>
              <a:t>通过旁路机制使用公用数据总线（</a:t>
            </a:r>
            <a:r>
              <a:rPr lang="en-US" altLang="zh-CN">
                <a:latin typeface="Arial" panose="020B0604020202020204" pitchFamily="34" charset="0"/>
              </a:rPr>
              <a:t>CDB</a:t>
            </a:r>
            <a:r>
              <a:rPr lang="zh-CN" altLang="en-US">
                <a:latin typeface="Arial" panose="020B0604020202020204" pitchFamily="34" charset="0"/>
              </a:rPr>
              <a:t>）广播到保留站</a:t>
            </a:r>
            <a:endParaRPr lang="en-US" altLang="zh-CN">
              <a:latin typeface="Arial" panose="020B0604020202020204" pitchFamily="34" charset="0"/>
            </a:endParaRPr>
          </a:p>
          <a:p>
            <a:pPr eaLnBrk="1" hangingPunct="1"/>
            <a:r>
              <a:rPr lang="en-US" altLang="zh-CN">
                <a:latin typeface="Arial" panose="020B0604020202020204" pitchFamily="34" charset="0"/>
              </a:rPr>
              <a:t>•</a:t>
            </a:r>
            <a:r>
              <a:rPr lang="zh-CN" altLang="en-US">
                <a:latin typeface="Arial" panose="020B0604020202020204" pitchFamily="34" charset="0"/>
              </a:rPr>
              <a:t>精确的例外</a:t>
            </a:r>
          </a:p>
          <a:p>
            <a:pPr eaLnBrk="1" hangingPunct="1"/>
            <a:r>
              <a:rPr lang="en-US" altLang="zh-CN">
                <a:latin typeface="Arial" panose="020B0604020202020204" pitchFamily="34" charset="0"/>
              </a:rPr>
              <a:t>  - </a:t>
            </a:r>
            <a:r>
              <a:rPr lang="zh-CN" altLang="en-US">
                <a:latin typeface="Arial" panose="020B0604020202020204" pitchFamily="34" charset="0"/>
              </a:rPr>
              <a:t>阻塞发射的指令，当有待处理分支在流水线中</a:t>
            </a:r>
          </a:p>
          <a:p>
            <a:pPr eaLnBrk="1" hangingPunct="1"/>
            <a:r>
              <a:rPr lang="en-US" altLang="zh-CN">
                <a:latin typeface="Arial" panose="020B0604020202020204" pitchFamily="34" charset="0"/>
              </a:rPr>
              <a:t>      •</a:t>
            </a:r>
            <a:r>
              <a:rPr lang="zh-CN" altLang="en-US">
                <a:latin typeface="Arial" panose="020B0604020202020204" pitchFamily="34" charset="0"/>
              </a:rPr>
              <a:t>加入推测处理将删除这一限制</a:t>
            </a:r>
          </a:p>
          <a:p>
            <a:pPr eaLnBrk="1" hangingPunct="1"/>
            <a:r>
              <a:rPr lang="en-US" altLang="zh-CN">
                <a:latin typeface="Arial" panose="020B0604020202020204" pitchFamily="34" charset="0"/>
              </a:rPr>
              <a:t>• IBM360</a:t>
            </a:r>
            <a:r>
              <a:rPr lang="zh-CN" altLang="en-US">
                <a:latin typeface="Arial" panose="020B0604020202020204" pitchFamily="34" charset="0"/>
              </a:rPr>
              <a:t>具有流水线功能单位</a:t>
            </a:r>
          </a:p>
          <a:p>
            <a:pPr eaLnBrk="1" hangingPunct="1"/>
            <a:r>
              <a:rPr lang="en-US" altLang="zh-CN">
                <a:latin typeface="Arial" panose="020B0604020202020204" pitchFamily="34" charset="0"/>
              </a:rPr>
              <a:t>   - </a:t>
            </a:r>
            <a:r>
              <a:rPr lang="zh-CN" altLang="en-US">
                <a:latin typeface="Arial" panose="020B0604020202020204" pitchFamily="34" charset="0"/>
              </a:rPr>
              <a:t>但我们用它来描述它多功能单位</a:t>
            </a:r>
            <a:endParaRPr lang="en-US" altLang="zh-CN">
              <a:latin typeface="Arial" panose="020B0604020202020204" pitchFamily="34" charset="0"/>
            </a:endParaRPr>
          </a:p>
          <a:p>
            <a:pPr eaLnBrk="1" hangingPunct="1"/>
            <a:r>
              <a:rPr lang="en-US" altLang="zh-CN">
                <a:latin typeface="Arial" panose="020B0604020202020204" pitchFamily="34" charset="0"/>
              </a:rPr>
              <a:t>   </a:t>
            </a:r>
            <a:r>
              <a:rPr lang="zh-CN" altLang="en-US">
                <a:latin typeface="Arial" panose="020B0604020202020204" pitchFamily="34" charset="0"/>
              </a:rPr>
              <a:t>其中 </a:t>
            </a:r>
            <a:r>
              <a:rPr lang="en-US" altLang="zh-CN">
                <a:latin typeface="Arial" panose="020B0604020202020204" pitchFamily="34" charset="0"/>
              </a:rPr>
              <a:t>3</a:t>
            </a:r>
            <a:r>
              <a:rPr lang="zh-CN" altLang="en-US">
                <a:latin typeface="Arial" panose="020B0604020202020204" pitchFamily="34" charset="0"/>
              </a:rPr>
              <a:t>个加法器保留站， </a:t>
            </a:r>
            <a:r>
              <a:rPr lang="en-US" altLang="zh-CN">
                <a:latin typeface="Arial" panose="020B0604020202020204" pitchFamily="34" charset="0"/>
              </a:rPr>
              <a:t>2</a:t>
            </a:r>
            <a:r>
              <a:rPr lang="zh-CN" altLang="en-US">
                <a:latin typeface="Arial" panose="020B0604020202020204" pitchFamily="34" charset="0"/>
              </a:rPr>
              <a:t>个乘法器保留站 ， </a:t>
            </a:r>
            <a:r>
              <a:rPr lang="en-US" altLang="zh-CN">
                <a:latin typeface="Arial" panose="020B0604020202020204" pitchFamily="34" charset="0"/>
              </a:rPr>
              <a:t>5</a:t>
            </a:r>
            <a:r>
              <a:rPr lang="zh-CN" altLang="en-US">
                <a:latin typeface="Arial" panose="020B0604020202020204" pitchFamily="34" charset="0"/>
              </a:rPr>
              <a:t>个</a:t>
            </a:r>
            <a:r>
              <a:rPr lang="en-US" altLang="zh-CN">
                <a:latin typeface="Arial" panose="020B0604020202020204" pitchFamily="34" charset="0"/>
              </a:rPr>
              <a:t>LW/SW </a:t>
            </a:r>
            <a:r>
              <a:rPr lang="zh-CN" altLang="en-US">
                <a:latin typeface="Arial" panose="020B0604020202020204" pitchFamily="34" charset="0"/>
              </a:rPr>
              <a:t>缓冲区</a:t>
            </a:r>
            <a:endParaRPr lang="zh-CN" altLang="zh-CN">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78203757-1F98-4587-BA4B-101777D792F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PMingLiU" panose="02020500000000000000" pitchFamily="18" charset="-120"/>
              </a:defRPr>
            </a:lvl1pPr>
            <a:lvl2pPr marL="742950" indent="-285750">
              <a:spcBef>
                <a:spcPct val="30000"/>
              </a:spcBef>
              <a:defRPr kumimoji="1" sz="1200">
                <a:solidFill>
                  <a:schemeClr val="tx1"/>
                </a:solidFill>
                <a:latin typeface="Arial" panose="020B0604020202020204" pitchFamily="34" charset="0"/>
                <a:ea typeface="PMingLiU" panose="02020500000000000000" pitchFamily="18" charset="-120"/>
              </a:defRPr>
            </a:lvl2pPr>
            <a:lvl3pPr marL="1143000" indent="-228600">
              <a:spcBef>
                <a:spcPct val="30000"/>
              </a:spcBef>
              <a:defRPr kumimoji="1" sz="1200">
                <a:solidFill>
                  <a:schemeClr val="tx1"/>
                </a:solidFill>
                <a:latin typeface="Arial" panose="020B0604020202020204" pitchFamily="34" charset="0"/>
                <a:ea typeface="PMingLiU" panose="02020500000000000000" pitchFamily="18" charset="-120"/>
              </a:defRPr>
            </a:lvl3pPr>
            <a:lvl4pPr marL="1600200" indent="-228600">
              <a:spcBef>
                <a:spcPct val="30000"/>
              </a:spcBef>
              <a:defRPr kumimoji="1" sz="1200">
                <a:solidFill>
                  <a:schemeClr val="tx1"/>
                </a:solidFill>
                <a:latin typeface="Arial" panose="020B0604020202020204" pitchFamily="34" charset="0"/>
                <a:ea typeface="PMingLiU" panose="02020500000000000000" pitchFamily="18" charset="-120"/>
              </a:defRPr>
            </a:lvl4pPr>
            <a:lvl5pPr marL="2057400" indent="-228600">
              <a:spcBef>
                <a:spcPct val="30000"/>
              </a:spcBef>
              <a:defRPr kumimoji="1" sz="12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PMingLiU" panose="02020500000000000000" pitchFamily="18" charset="-120"/>
              </a:defRPr>
            </a:lvl9pPr>
          </a:lstStyle>
          <a:p>
            <a:pPr>
              <a:spcBef>
                <a:spcPct val="0"/>
              </a:spcBef>
            </a:pPr>
            <a:fld id="{022342DF-CE9A-45A2-9C6A-B6CDB6E724DA}" type="slidenum">
              <a:rPr lang="en-US" altLang="zh-CN" sz="1300">
                <a:solidFill>
                  <a:srgbClr val="000000"/>
                </a:solidFill>
              </a:rPr>
              <a:pPr>
                <a:spcBef>
                  <a:spcPct val="0"/>
                </a:spcBef>
              </a:pPr>
              <a:t>118</a:t>
            </a:fld>
            <a:endParaRPr lang="en-US" altLang="zh-CN" sz="1300">
              <a:solidFill>
                <a:srgbClr val="000000"/>
              </a:solidFill>
            </a:endParaRPr>
          </a:p>
        </p:txBody>
      </p:sp>
      <p:sp>
        <p:nvSpPr>
          <p:cNvPr id="46083" name="Rectangle 2">
            <a:extLst>
              <a:ext uri="{FF2B5EF4-FFF2-40B4-BE49-F238E27FC236}">
                <a16:creationId xmlns:a16="http://schemas.microsoft.com/office/drawing/2014/main" id="{B9E5A2EB-E460-45E0-893B-EC23071A6345}"/>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F29D8858-C186-4CD6-ACEB-080FBA27DFAF}"/>
              </a:ext>
            </a:extLst>
          </p:cNvPr>
          <p:cNvSpPr>
            <a:spLocks noGrp="1" noChangeArrowheads="1"/>
          </p:cNvSpPr>
          <p:nvPr>
            <p:ph type="body" idx="1"/>
          </p:nvPr>
        </p:nvSpPr>
        <p:spPr/>
        <p:txBody>
          <a:bodyPr/>
          <a:lstStyle/>
          <a:p>
            <a:pPr eaLnBrk="1" hangingPunct="1">
              <a:defRPr/>
            </a:pPr>
            <a:r>
              <a:rPr lang="en-US" altLang="zh-CN" dirty="0">
                <a:latin typeface="Arial" panose="020B0604020202020204" pitchFamily="34" charset="0"/>
              </a:rPr>
              <a:t>.</a:t>
            </a:r>
            <a:r>
              <a:rPr lang="zh-CN" altLang="en-US" dirty="0">
                <a:latin typeface="Arial" panose="020B0604020202020204" pitchFamily="34" charset="0"/>
              </a:rPr>
              <a:t>采用分布式的冒险检测和消除方法</a:t>
            </a:r>
            <a:endParaRPr lang="en-US" altLang="zh-CN" dirty="0">
              <a:latin typeface="Arial" panose="020B0604020202020204" pitchFamily="34" charset="0"/>
            </a:endParaRPr>
          </a:p>
          <a:p>
            <a:pPr eaLnBrk="1" hangingPunct="1">
              <a:defRPr/>
            </a:pPr>
            <a:r>
              <a:rPr lang="en-US" altLang="zh-CN" dirty="0">
                <a:latin typeface="Arial" panose="020B0604020202020204" pitchFamily="34" charset="0"/>
              </a:rPr>
              <a:t>.</a:t>
            </a:r>
            <a:r>
              <a:rPr lang="zh-CN" altLang="en-US" dirty="0">
                <a:latin typeface="Arial" panose="020B0604020202020204" pitchFamily="34" charset="0"/>
              </a:rPr>
              <a:t>采用按序发射和乱序执行和完成</a:t>
            </a:r>
            <a:endParaRPr lang="en-US" altLang="zh-CN" dirty="0">
              <a:latin typeface="Arial" panose="020B0604020202020204" pitchFamily="34" charset="0"/>
            </a:endParaRPr>
          </a:p>
          <a:p>
            <a:pPr eaLnBrk="1" hangingPunct="1">
              <a:defRPr/>
            </a:pPr>
            <a:r>
              <a:rPr lang="en-US" altLang="zh-CN" dirty="0">
                <a:latin typeface="Arial" panose="020B0604020202020204" pitchFamily="34" charset="0"/>
              </a:rPr>
              <a:t>. ID</a:t>
            </a:r>
            <a:r>
              <a:rPr lang="zh-CN" altLang="en-US" dirty="0">
                <a:latin typeface="Arial" panose="020B0604020202020204" pitchFamily="34" charset="0"/>
              </a:rPr>
              <a:t>，</a:t>
            </a:r>
            <a:r>
              <a:rPr lang="en-US" altLang="zh-CN" dirty="0">
                <a:latin typeface="Arial" panose="020B0604020202020204" pitchFamily="34" charset="0"/>
              </a:rPr>
              <a:t>EX</a:t>
            </a:r>
            <a:r>
              <a:rPr lang="zh-CN" altLang="en-US" dirty="0">
                <a:latin typeface="Arial" panose="020B0604020202020204" pitchFamily="34" charset="0"/>
              </a:rPr>
              <a:t>和</a:t>
            </a:r>
            <a:r>
              <a:rPr lang="en-US" altLang="zh-CN" dirty="0">
                <a:latin typeface="Arial" panose="020B0604020202020204" pitchFamily="34" charset="0"/>
              </a:rPr>
              <a:t>WB </a:t>
            </a:r>
            <a:r>
              <a:rPr lang="zh-CN" altLang="en-US" dirty="0">
                <a:latin typeface="Arial" panose="020B0604020202020204" pitchFamily="34" charset="0"/>
              </a:rPr>
              <a:t>替换为</a:t>
            </a:r>
            <a:r>
              <a:rPr lang="en-US" altLang="zh-CN" dirty="0">
                <a:latin typeface="Arial" panose="020B0604020202020204" pitchFamily="34" charset="0"/>
              </a:rPr>
              <a:t>3</a:t>
            </a:r>
            <a:r>
              <a:rPr lang="zh-CN" altLang="en-US" dirty="0">
                <a:latin typeface="Arial" panose="020B0604020202020204" pitchFamily="34" charset="0"/>
              </a:rPr>
              <a:t>个阶段，每个阶段采用任意的周期数</a:t>
            </a:r>
            <a:endParaRPr lang="en-US" altLang="zh-CN" dirty="0">
              <a:latin typeface="Arial" panose="020B0604020202020204" pitchFamily="34" charset="0"/>
            </a:endParaRPr>
          </a:p>
          <a:p>
            <a:pPr eaLnBrk="1" hangingPunct="1">
              <a:defRPr/>
            </a:pPr>
            <a:r>
              <a:rPr lang="zh-CN" altLang="en-US" dirty="0">
                <a:latin typeface="Arial" panose="020B0604020202020204" pitchFamily="34" charset="0"/>
              </a:rPr>
              <a:t>执行划分为</a:t>
            </a:r>
            <a:r>
              <a:rPr lang="en-US" altLang="zh-CN" dirty="0">
                <a:latin typeface="Arial" panose="020B0604020202020204" pitchFamily="34" charset="0"/>
              </a:rPr>
              <a:t>3</a:t>
            </a:r>
            <a:r>
              <a:rPr lang="zh-CN" altLang="en-US" dirty="0">
                <a:latin typeface="Arial" panose="020B0604020202020204" pitchFamily="34" charset="0"/>
              </a:rPr>
              <a:t>个阶段</a:t>
            </a:r>
            <a:endParaRPr lang="en-US" altLang="zh-CN" dirty="0">
              <a:latin typeface="Arial" panose="020B0604020202020204" pitchFamily="34" charset="0"/>
            </a:endParaRPr>
          </a:p>
          <a:p>
            <a:pPr marL="228600" indent="-228600" eaLnBrk="1" hangingPunct="1">
              <a:buFontTx/>
              <a:buAutoNum type="arabicPeriod"/>
              <a:defRPr/>
            </a:pPr>
            <a:r>
              <a:rPr lang="zh-CN" altLang="en-US" dirty="0">
                <a:latin typeface="Arial" panose="020B0604020202020204" pitchFamily="34" charset="0"/>
              </a:rPr>
              <a:t>发射  </a:t>
            </a:r>
            <a:endParaRPr lang="en-US" altLang="zh-CN" dirty="0">
              <a:latin typeface="Arial" panose="020B0604020202020204" pitchFamily="34" charset="0"/>
            </a:endParaRPr>
          </a:p>
          <a:p>
            <a:pPr eaLnBrk="1" hangingPunct="1">
              <a:defRPr/>
            </a:pPr>
            <a:r>
              <a:rPr lang="en-US" altLang="zh-CN" dirty="0">
                <a:latin typeface="Arial" panose="020B0604020202020204" pitchFamily="34" charset="0"/>
              </a:rPr>
              <a:t>    </a:t>
            </a:r>
            <a:r>
              <a:rPr lang="zh-CN" altLang="en-US" dirty="0">
                <a:latin typeface="Arial" panose="020B0604020202020204" pitchFamily="34" charset="0"/>
              </a:rPr>
              <a:t>从指令队列获取指令；  检查匹配保留站的可用性（结构相关）； 检查操作数是否可用，如果可用就读入到保留站（采用寄存器重命名处理</a:t>
            </a:r>
            <a:r>
              <a:rPr lang="en-US" altLang="zh-CN" dirty="0">
                <a:latin typeface="Arial" panose="020B0604020202020204" pitchFamily="34" charset="0"/>
              </a:rPr>
              <a:t>WAR</a:t>
            </a:r>
            <a:r>
              <a:rPr lang="zh-CN" altLang="en-US" dirty="0">
                <a:latin typeface="Arial" panose="020B0604020202020204" pitchFamily="34" charset="0"/>
              </a:rPr>
              <a:t>和</a:t>
            </a:r>
            <a:r>
              <a:rPr lang="en-US" altLang="zh-CN" dirty="0" err="1">
                <a:latin typeface="Arial" panose="020B0604020202020204" pitchFamily="34" charset="0"/>
              </a:rPr>
              <a:t>WAW</a:t>
            </a:r>
            <a:r>
              <a:rPr lang="zh-CN" altLang="en-US" dirty="0">
                <a:latin typeface="Arial" panose="020B0604020202020204" pitchFamily="34" charset="0"/>
              </a:rPr>
              <a:t>冒险）；如果操作数不可用，在保留站中积累生成该操作数的功能单元。</a:t>
            </a:r>
            <a:endParaRPr lang="en-US" altLang="zh-CN" dirty="0">
              <a:latin typeface="Arial" panose="020B0604020202020204" pitchFamily="34" charset="0"/>
            </a:endParaRPr>
          </a:p>
          <a:p>
            <a:pPr eaLnBrk="1" hangingPunct="1">
              <a:defRPr/>
            </a:pPr>
            <a:r>
              <a:rPr lang="en-US" altLang="zh-CN" dirty="0">
                <a:latin typeface="Arial" panose="020B0604020202020204" pitchFamily="34" charset="0"/>
              </a:rPr>
              <a:t>2. </a:t>
            </a:r>
            <a:r>
              <a:rPr lang="zh-CN" altLang="en-US" dirty="0">
                <a:latin typeface="Arial" panose="020B0604020202020204" pitchFamily="34" charset="0"/>
              </a:rPr>
              <a:t>执行</a:t>
            </a:r>
            <a:endParaRPr lang="en-US" altLang="zh-CN" dirty="0">
              <a:latin typeface="Arial" panose="020B0604020202020204" pitchFamily="34" charset="0"/>
            </a:endParaRPr>
          </a:p>
          <a:p>
            <a:pPr eaLnBrk="1" hangingPunct="1">
              <a:defRPr/>
            </a:pPr>
            <a:r>
              <a:rPr lang="en-US" altLang="zh-CN" dirty="0">
                <a:latin typeface="Arial" panose="020B0604020202020204" pitchFamily="34" charset="0"/>
              </a:rPr>
              <a:t>    </a:t>
            </a:r>
            <a:r>
              <a:rPr lang="zh-CN" altLang="en-US" dirty="0">
                <a:latin typeface="Arial" panose="020B0604020202020204" pitchFamily="34" charset="0"/>
              </a:rPr>
              <a:t>监听</a:t>
            </a:r>
            <a:r>
              <a:rPr lang="en-US" altLang="zh-CN" dirty="0" err="1">
                <a:latin typeface="Arial" panose="020B0604020202020204" pitchFamily="34" charset="0"/>
              </a:rPr>
              <a:t>CDB</a:t>
            </a:r>
            <a:r>
              <a:rPr lang="en-US" altLang="zh-CN" dirty="0">
                <a:latin typeface="Arial" panose="020B0604020202020204" pitchFamily="34" charset="0"/>
              </a:rPr>
              <a:t> </a:t>
            </a:r>
            <a:r>
              <a:rPr lang="zh-CN" altLang="en-US" dirty="0">
                <a:latin typeface="Arial" panose="020B0604020202020204" pitchFamily="34" charset="0"/>
              </a:rPr>
              <a:t> 总线上需要的操作数； 如果操作数都可用，则执行（消除</a:t>
            </a:r>
            <a:r>
              <a:rPr lang="en-US" altLang="zh-CN" dirty="0">
                <a:latin typeface="Arial" panose="020B0604020202020204" pitchFamily="34" charset="0"/>
              </a:rPr>
              <a:t>RAW</a:t>
            </a:r>
            <a:r>
              <a:rPr lang="zh-CN" altLang="en-US" dirty="0">
                <a:latin typeface="Arial" panose="020B0604020202020204" pitchFamily="34" charset="0"/>
              </a:rPr>
              <a:t>冒险）</a:t>
            </a:r>
            <a:endParaRPr lang="en-US" altLang="zh-CN" dirty="0">
              <a:latin typeface="Arial" panose="020B0604020202020204" pitchFamily="34" charset="0"/>
            </a:endParaRPr>
          </a:p>
          <a:p>
            <a:pPr eaLnBrk="1" hangingPunct="1">
              <a:defRPr/>
            </a:pPr>
            <a:r>
              <a:rPr lang="en-US" altLang="zh-CN" dirty="0">
                <a:latin typeface="Arial" panose="020B0604020202020204" pitchFamily="34" charset="0"/>
              </a:rPr>
              <a:t>3. </a:t>
            </a:r>
            <a:r>
              <a:rPr lang="zh-CN" altLang="en-US" dirty="0">
                <a:latin typeface="Arial" panose="020B0604020202020204" pitchFamily="34" charset="0"/>
              </a:rPr>
              <a:t>回写</a:t>
            </a:r>
            <a:endParaRPr lang="en-US" altLang="zh-CN" dirty="0">
              <a:latin typeface="Arial" panose="020B0604020202020204" pitchFamily="34" charset="0"/>
            </a:endParaRPr>
          </a:p>
          <a:p>
            <a:pPr eaLnBrk="1" hangingPunct="1">
              <a:defRPr/>
            </a:pPr>
            <a:r>
              <a:rPr lang="en-US" altLang="zh-CN" dirty="0">
                <a:latin typeface="Arial" panose="020B0604020202020204" pitchFamily="34" charset="0"/>
              </a:rPr>
              <a:t>   </a:t>
            </a:r>
            <a:r>
              <a:rPr lang="zh-CN" altLang="en-US" dirty="0">
                <a:latin typeface="Arial" panose="020B0604020202020204" pitchFamily="34" charset="0"/>
              </a:rPr>
              <a:t>使用</a:t>
            </a:r>
            <a:r>
              <a:rPr lang="en-US" altLang="zh-CN" dirty="0" err="1">
                <a:latin typeface="Arial" panose="020B0604020202020204" pitchFamily="34" charset="0"/>
              </a:rPr>
              <a:t>CDB</a:t>
            </a:r>
            <a:r>
              <a:rPr lang="en-US" altLang="zh-CN" dirty="0">
                <a:latin typeface="Arial" panose="020B0604020202020204" pitchFamily="34" charset="0"/>
              </a:rPr>
              <a:t> </a:t>
            </a:r>
            <a:r>
              <a:rPr lang="zh-CN" altLang="en-US" dirty="0">
                <a:latin typeface="Arial" panose="020B0604020202020204" pitchFamily="34" charset="0"/>
              </a:rPr>
              <a:t>广播的方式写回的寄存器堆和保留站中（包括回写到内存缓冲队列中）</a:t>
            </a:r>
            <a:endParaRPr lang="zh-CN" altLang="zh-CN" dirty="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The University of Adelaide, School of Computer Science</a:t>
            </a:r>
          </a:p>
        </p:txBody>
      </p:sp>
      <p:sp>
        <p:nvSpPr>
          <p:cNvPr id="109571"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fld id="{EC64A080-9321-4615-AE59-53BB2092BA5D}" type="datetime3">
              <a:rPr lang="en-US" altLang="zh-CN" smtClean="0">
                <a:latin typeface="Times New Roman" pitchFamily="18" charset="0"/>
              </a:rPr>
              <a:t>30 May 2025</a:t>
            </a:fld>
            <a:endParaRPr lang="en-US" altLang="zh-CN">
              <a:latin typeface="Times New Roman" pitchFamily="18" charset="0"/>
            </a:endParaRPr>
          </a:p>
        </p:txBody>
      </p:sp>
      <p:sp>
        <p:nvSpPr>
          <p:cNvPr id="109572"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Chapter 2 — Instructions: Language of the Computer</a:t>
            </a:r>
          </a:p>
        </p:txBody>
      </p:sp>
      <p:sp>
        <p:nvSpPr>
          <p:cNvPr id="81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C179A88-1BBD-454A-902A-BA7022BF142B}" type="slidenum">
              <a:rPr lang="en-US" altLang="zh-CN" sz="1300"/>
              <a:pPr>
                <a:spcBef>
                  <a:spcPct val="0"/>
                </a:spcBef>
              </a:pPr>
              <a:t>13</a:t>
            </a:fld>
            <a:endParaRPr lang="en-US" altLang="zh-CN" sz="1300"/>
          </a:p>
        </p:txBody>
      </p:sp>
      <p:sp>
        <p:nvSpPr>
          <p:cNvPr id="8198" name="Rectangle 2"/>
          <p:cNvSpPr>
            <a:spLocks noGrp="1" noRot="1" noChangeAspect="1" noChangeArrowheads="1" noTextEdit="1"/>
          </p:cNvSpPr>
          <p:nvPr>
            <p:ph type="sldImg"/>
          </p:nvPr>
        </p:nvSpPr>
        <p:spPr>
          <a:ln/>
        </p:spPr>
      </p:sp>
      <p:sp>
        <p:nvSpPr>
          <p:cNvPr id="81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微软雅黑" panose="020B0503020204020204" pitchFamily="34" charset="-122"/>
              </a:rPr>
              <a:t>关于计算机的指令集，有以下的四个特点。</a:t>
            </a:r>
            <a:endParaRPr lang="en-US" altLang="zh-CN" dirty="0">
              <a:ea typeface="微软雅黑" panose="020B0503020204020204" pitchFamily="34" charset="-122"/>
            </a:endParaRPr>
          </a:p>
          <a:p>
            <a:r>
              <a:rPr lang="en-US" altLang="zh-CN" dirty="0">
                <a:ea typeface="微软雅黑" panose="020B0503020204020204" pitchFamily="34" charset="-122"/>
              </a:rPr>
              <a:t>1</a:t>
            </a:r>
            <a:r>
              <a:rPr lang="zh-CN" altLang="en-US" dirty="0">
                <a:ea typeface="微软雅黑" panose="020B0503020204020204" pitchFamily="34" charset="-122"/>
              </a:rPr>
              <a:t>）</a:t>
            </a:r>
            <a:r>
              <a:rPr lang="zh-CN" altLang="en-US" baseline="0" dirty="0">
                <a:ea typeface="微软雅黑" panose="020B0503020204020204" pitchFamily="34" charset="-122"/>
              </a:rPr>
              <a:t> </a:t>
            </a:r>
            <a:r>
              <a:rPr lang="en-US" altLang="zh-CN" dirty="0">
                <a:ea typeface="微软雅黑" panose="020B0503020204020204" pitchFamily="34" charset="-122"/>
              </a:rPr>
              <a:t>Instruction Set</a:t>
            </a:r>
            <a:r>
              <a:rPr lang="zh-CN" altLang="en-US" dirty="0">
                <a:ea typeface="微软雅黑" panose="020B0503020204020204" pitchFamily="34" charset="-122"/>
              </a:rPr>
              <a:t>：是</a:t>
            </a:r>
            <a:r>
              <a:rPr lang="zh-CN" altLang="en-US" baseline="0" dirty="0">
                <a:ea typeface="微软雅黑" panose="020B0503020204020204" pitchFamily="34" charset="-122"/>
              </a:rPr>
              <a:t>计算机中的指令集合</a:t>
            </a:r>
            <a:endParaRPr lang="en-US" altLang="zh-CN" baseline="0" dirty="0">
              <a:ea typeface="微软雅黑" panose="020B0503020204020204" pitchFamily="34" charset="-122"/>
            </a:endParaRPr>
          </a:p>
          <a:p>
            <a:r>
              <a:rPr lang="en-US" altLang="zh-CN" baseline="0" dirty="0">
                <a:ea typeface="微软雅黑" panose="020B0503020204020204" pitchFamily="34" charset="-122"/>
              </a:rPr>
              <a:t>2</a:t>
            </a:r>
            <a:r>
              <a:rPr lang="zh-CN" altLang="en-US" baseline="0" dirty="0">
                <a:ea typeface="微软雅黑" panose="020B0503020204020204" pitchFamily="34" charset="-122"/>
              </a:rPr>
              <a:t>） 不同的计算机具备不同的指令集，但是在很多方面具有共同点</a:t>
            </a:r>
            <a:endParaRPr lang="en-US" altLang="zh-CN" baseline="0" dirty="0">
              <a:ea typeface="微软雅黑" panose="020B0503020204020204" pitchFamily="34" charset="-122"/>
            </a:endParaRPr>
          </a:p>
          <a:p>
            <a:r>
              <a:rPr lang="en-US" altLang="zh-CN" baseline="0" dirty="0">
                <a:ea typeface="微软雅黑" panose="020B0503020204020204" pitchFamily="34" charset="-122"/>
              </a:rPr>
              <a:t>         </a:t>
            </a:r>
            <a:r>
              <a:rPr lang="zh-CN" altLang="en-US" baseline="0" dirty="0">
                <a:ea typeface="微软雅黑" panose="020B0503020204020204" pitchFamily="34" charset="-122"/>
              </a:rPr>
              <a:t>掌握一种，就可以快速了解其它的指令集，为什么</a:t>
            </a:r>
            <a:r>
              <a:rPr lang="en-US" altLang="zh-CN" baseline="0" dirty="0">
                <a:ea typeface="微软雅黑" panose="020B0503020204020204" pitchFamily="34" charset="-122"/>
              </a:rPr>
              <a:t>?</a:t>
            </a:r>
          </a:p>
          <a:p>
            <a:r>
              <a:rPr lang="en-US" altLang="zh-CN" baseline="0" dirty="0">
                <a:ea typeface="微软雅黑" panose="020B0503020204020204" pitchFamily="34" charset="-122"/>
              </a:rPr>
              <a:t>3</a:t>
            </a:r>
            <a:r>
              <a:rPr lang="zh-CN" altLang="en-US" baseline="0" dirty="0">
                <a:ea typeface="微软雅黑" panose="020B0503020204020204" pitchFamily="34" charset="-122"/>
              </a:rPr>
              <a:t>） 早期计算机只有简单的指令集，为了简化实现</a:t>
            </a:r>
            <a:endParaRPr lang="en-US" altLang="zh-CN" baseline="0" dirty="0">
              <a:ea typeface="微软雅黑" panose="020B0503020204020204" pitchFamily="34" charset="-122"/>
            </a:endParaRPr>
          </a:p>
          <a:p>
            <a:r>
              <a:rPr lang="en-US" altLang="zh-CN" baseline="0" dirty="0">
                <a:ea typeface="微软雅黑" panose="020B0503020204020204" pitchFamily="34" charset="-122"/>
              </a:rPr>
              <a:t>4</a:t>
            </a:r>
            <a:r>
              <a:rPr lang="zh-CN" altLang="en-US" baseline="0" dirty="0">
                <a:ea typeface="微软雅黑" panose="020B0503020204020204" pitchFamily="34" charset="-122"/>
              </a:rPr>
              <a:t>） 很多现在计算机业具有简单的指令集</a:t>
            </a:r>
            <a:endParaRPr lang="en-AU" altLang="zh-CN" dirty="0">
              <a:ea typeface="微软雅黑" panose="020B0503020204020204" pitchFamily="34" charset="-122"/>
            </a:endParaRPr>
          </a:p>
        </p:txBody>
      </p:sp>
    </p:spTree>
    <p:extLst>
      <p:ext uri="{BB962C8B-B14F-4D97-AF65-F5344CB8AC3E}">
        <p14:creationId xmlns:p14="http://schemas.microsoft.com/office/powerpoint/2010/main" val="3885880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The University of Adelaide, School of Computer Science</a:t>
            </a:r>
          </a:p>
        </p:txBody>
      </p:sp>
      <p:sp>
        <p:nvSpPr>
          <p:cNvPr id="111619"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fld id="{DA203C5E-ADA6-4261-8571-36838BC8ABB6}" type="datetime3">
              <a:rPr lang="en-US" altLang="zh-CN" smtClean="0">
                <a:latin typeface="Times New Roman" pitchFamily="18" charset="0"/>
              </a:rPr>
              <a:t>30 May 2025</a:t>
            </a:fld>
            <a:endParaRPr lang="en-US" altLang="zh-CN">
              <a:latin typeface="Times New Roman" pitchFamily="18" charset="0"/>
            </a:endParaRPr>
          </a:p>
        </p:txBody>
      </p:sp>
      <p:sp>
        <p:nvSpPr>
          <p:cNvPr id="111620"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Chapter 2 — Instructions: Language of the Computer</a:t>
            </a:r>
          </a:p>
        </p:txBody>
      </p:sp>
      <p:sp>
        <p:nvSpPr>
          <p:cNvPr id="122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CB46E48-4EDE-4B67-B303-C73715CB67A9}" type="slidenum">
              <a:rPr lang="en-US" altLang="zh-CN" sz="1300"/>
              <a:pPr>
                <a:spcBef>
                  <a:spcPct val="0"/>
                </a:spcBef>
              </a:pPr>
              <a:t>14</a:t>
            </a:fld>
            <a:endParaRPr lang="en-US" altLang="zh-CN" sz="1300"/>
          </a:p>
        </p:txBody>
      </p:sp>
      <p:sp>
        <p:nvSpPr>
          <p:cNvPr id="12294" name="Rectangle 2"/>
          <p:cNvSpPr>
            <a:spLocks noGrp="1" noRot="1" noChangeAspect="1" noChangeArrowheads="1" noTextEdit="1"/>
          </p:cNvSpPr>
          <p:nvPr>
            <p:ph type="sldImg"/>
          </p:nvPr>
        </p:nvSpPr>
        <p:spPr>
          <a:ln/>
        </p:spPr>
      </p:sp>
      <p:sp>
        <p:nvSpPr>
          <p:cNvPr id="122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微软雅黑" panose="020B0503020204020204" pitchFamily="34" charset="-122"/>
              </a:rPr>
              <a:t>CPU</a:t>
            </a:r>
            <a:r>
              <a:rPr lang="zh-CN" altLang="en-US" dirty="0">
                <a:ea typeface="微软雅黑" panose="020B0503020204020204" pitchFamily="34" charset="-122"/>
              </a:rPr>
              <a:t>中最基本的指令就是算术运算指令，因此我们从该类指令开始学习和了解</a:t>
            </a:r>
            <a:r>
              <a:rPr lang="en-US" altLang="zh-CN" dirty="0">
                <a:ea typeface="微软雅黑" panose="020B0503020204020204" pitchFamily="34" charset="-122"/>
              </a:rPr>
              <a:t>MIPS</a:t>
            </a:r>
            <a:r>
              <a:rPr lang="zh-CN" altLang="en-US" dirty="0">
                <a:ea typeface="微软雅黑" panose="020B0503020204020204" pitchFamily="34" charset="-122"/>
              </a:rPr>
              <a:t>指令集架构</a:t>
            </a:r>
            <a:endParaRPr lang="en-US" altLang="zh-CN" dirty="0">
              <a:ea typeface="微软雅黑" panose="020B0503020204020204" pitchFamily="34" charset="-122"/>
            </a:endParaRPr>
          </a:p>
          <a:p>
            <a:r>
              <a:rPr lang="zh-CN" altLang="en-US" dirty="0">
                <a:ea typeface="微软雅黑" panose="020B0503020204020204" pitchFamily="34" charset="-122"/>
              </a:rPr>
              <a:t>同学们，大家好，这一节我们开始介绍计算机的指令。</a:t>
            </a:r>
            <a:endParaRPr lang="en-US" altLang="zh-CN" dirty="0">
              <a:ea typeface="微软雅黑" panose="020B0503020204020204" pitchFamily="34" charset="-122"/>
            </a:endParaRPr>
          </a:p>
          <a:p>
            <a:r>
              <a:rPr lang="zh-CN" altLang="en-US" dirty="0">
                <a:ea typeface="微软雅黑" panose="020B0503020204020204" pitchFamily="34" charset="-122"/>
              </a:rPr>
              <a:t>因为计算机出现是为解决科学和工程中复杂的计算问题，例如弹道计算和密码破译工作。所以所有计算机都会包含算术运算指令。因此我们也从算术运算指令开始。</a:t>
            </a:r>
            <a:endParaRPr lang="en-US" altLang="zh-CN" dirty="0">
              <a:ea typeface="微软雅黑" panose="020B0503020204020204" pitchFamily="34" charset="-122"/>
            </a:endParaRPr>
          </a:p>
          <a:p>
            <a:r>
              <a:rPr lang="en-US" altLang="zh-CN" dirty="0">
                <a:ea typeface="微软雅黑" panose="020B0503020204020204" pitchFamily="34" charset="-122"/>
              </a:rPr>
              <a:t>1.</a:t>
            </a:r>
            <a:r>
              <a:rPr lang="zh-CN" altLang="en-US" dirty="0">
                <a:ea typeface="微软雅黑" panose="020B0503020204020204" pitchFamily="34" charset="-122"/>
              </a:rPr>
              <a:t>这里我们以一个最简单的加法运算指令为例开始介绍。</a:t>
            </a:r>
            <a:endParaRPr lang="en-US" altLang="zh-CN" dirty="0">
              <a:ea typeface="微软雅黑" panose="020B0503020204020204" pitchFamily="34" charset="-122"/>
            </a:endParaRPr>
          </a:p>
          <a:p>
            <a:r>
              <a:rPr lang="zh-CN" altLang="en-US" dirty="0">
                <a:ea typeface="微软雅黑" panose="020B0503020204020204" pitchFamily="34" charset="-122"/>
              </a:rPr>
              <a:t>   我们可以看到，加法指令包含三个操作数</a:t>
            </a:r>
            <a:r>
              <a:rPr lang="en-US" altLang="zh-CN" dirty="0">
                <a:ea typeface="微软雅黑" panose="020B0503020204020204" pitchFamily="34" charset="-122"/>
              </a:rPr>
              <a:t>,</a:t>
            </a:r>
            <a:r>
              <a:rPr lang="zh-CN" altLang="en-US" dirty="0">
                <a:ea typeface="微软雅黑" panose="020B0503020204020204" pitchFamily="34" charset="-122"/>
              </a:rPr>
              <a:t>其中两个为源操作数，</a:t>
            </a:r>
            <a:r>
              <a:rPr lang="en-US" altLang="zh-CN" dirty="0">
                <a:ea typeface="微软雅黑" panose="020B0503020204020204" pitchFamily="34" charset="-122"/>
              </a:rPr>
              <a:t>1</a:t>
            </a:r>
            <a:r>
              <a:rPr lang="zh-CN" altLang="en-US" dirty="0">
                <a:ea typeface="微软雅黑" panose="020B0503020204020204" pitchFamily="34" charset="-122"/>
              </a:rPr>
              <a:t>个为目标操作数。</a:t>
            </a:r>
            <a:endParaRPr lang="en-US" altLang="zh-CN" dirty="0">
              <a:ea typeface="微软雅黑" panose="020B0503020204020204" pitchFamily="34" charset="-122"/>
            </a:endParaRPr>
          </a:p>
          <a:p>
            <a:r>
              <a:rPr lang="en-US" altLang="zh-CN" dirty="0">
                <a:ea typeface="微软雅黑" panose="020B0503020204020204" pitchFamily="34" charset="-122"/>
              </a:rPr>
              <a:t>2. </a:t>
            </a:r>
            <a:r>
              <a:rPr lang="zh-CN" altLang="en-US" dirty="0">
                <a:ea typeface="微软雅黑" panose="020B0503020204020204" pitchFamily="34" charset="-122"/>
              </a:rPr>
              <a:t>实际上所有的算术运算指令都是采用三操作数的形式。</a:t>
            </a:r>
            <a:endParaRPr lang="en-US" altLang="zh-CN" dirty="0">
              <a:ea typeface="微软雅黑" panose="020B0503020204020204" pitchFamily="34" charset="-122"/>
            </a:endParaRPr>
          </a:p>
          <a:p>
            <a:r>
              <a:rPr lang="zh-CN" altLang="en-US" baseline="0" dirty="0">
                <a:ea typeface="微软雅黑" panose="020B0503020204020204" pitchFamily="34" charset="-122"/>
              </a:rPr>
              <a:t>     在</a:t>
            </a:r>
            <a:r>
              <a:rPr lang="en-US" altLang="zh-CN" baseline="0" dirty="0">
                <a:ea typeface="微软雅黑" panose="020B0503020204020204" pitchFamily="34" charset="-122"/>
              </a:rPr>
              <a:t>MIPS</a:t>
            </a:r>
            <a:r>
              <a:rPr lang="zh-CN" altLang="en-US" baseline="0" dirty="0">
                <a:ea typeface="微软雅黑" panose="020B0503020204020204" pitchFamily="34" charset="-122"/>
              </a:rPr>
              <a:t>指令架构钟所有的算法指令都遵循该形式</a:t>
            </a:r>
            <a:endParaRPr lang="en-US" altLang="zh-CN" baseline="0" dirty="0">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微软雅黑" panose="020B0503020204020204" pitchFamily="34" charset="-122"/>
              </a:rPr>
              <a:t>3. </a:t>
            </a:r>
            <a:r>
              <a:rPr lang="zh-CN" altLang="en-US" baseline="0" dirty="0">
                <a:ea typeface="微软雅黑" panose="020B0503020204020204" pitchFamily="34" charset="-122"/>
              </a:rPr>
              <a:t>这里就列出了指令集设计的 第一条原则： 为了简化实现就必须使指令</a:t>
            </a:r>
            <a:endParaRPr lang="en-US" altLang="zh-CN" baseline="0" dirty="0">
              <a:ea typeface="微软雅黑" panose="020B0503020204020204" pitchFamily="34" charset="-122"/>
            </a:endParaRPr>
          </a:p>
          <a:p>
            <a:r>
              <a:rPr lang="zh-CN" altLang="en-US" baseline="0" dirty="0">
                <a:ea typeface="微软雅黑" panose="020B0503020204020204" pitchFamily="34" charset="-122"/>
              </a:rPr>
              <a:t>    规整化的优势：</a:t>
            </a:r>
            <a:endParaRPr lang="en-US" altLang="zh-CN" baseline="0" dirty="0">
              <a:ea typeface="微软雅黑" panose="020B0503020204020204" pitchFamily="34" charset="-122"/>
            </a:endParaRPr>
          </a:p>
          <a:p>
            <a:r>
              <a:rPr lang="en-US" altLang="zh-CN" baseline="0" dirty="0">
                <a:ea typeface="微软雅黑" panose="020B0503020204020204" pitchFamily="34" charset="-122"/>
              </a:rPr>
              <a:t>     1</a:t>
            </a:r>
            <a:r>
              <a:rPr lang="zh-CN" altLang="en-US" baseline="0" dirty="0">
                <a:ea typeface="微软雅黑" panose="020B0503020204020204" pitchFamily="34" charset="-122"/>
              </a:rPr>
              <a:t>）规整化使实现简化；</a:t>
            </a:r>
            <a:endParaRPr lang="en-US" altLang="zh-CN" baseline="0" dirty="0">
              <a:ea typeface="微软雅黑" panose="020B0503020204020204" pitchFamily="34" charset="-122"/>
            </a:endParaRPr>
          </a:p>
          <a:p>
            <a:r>
              <a:rPr lang="en-US" altLang="zh-CN" baseline="0" dirty="0">
                <a:ea typeface="微软雅黑" panose="020B0503020204020204" pitchFamily="34" charset="-122"/>
              </a:rPr>
              <a:t>     2</a:t>
            </a:r>
            <a:r>
              <a:rPr lang="zh-CN" altLang="en-US" baseline="0" dirty="0">
                <a:ea typeface="微软雅黑" panose="020B0503020204020204" pitchFamily="34" charset="-122"/>
              </a:rPr>
              <a:t>）简单的实现可以以较低代价实现高性能</a:t>
            </a:r>
            <a:endParaRPr lang="en-US" altLang="zh-CN" baseline="0" dirty="0">
              <a:ea typeface="微软雅黑" panose="020B0503020204020204" pitchFamily="34" charset="-122"/>
            </a:endParaRPr>
          </a:p>
        </p:txBody>
      </p:sp>
    </p:spTree>
    <p:extLst>
      <p:ext uri="{BB962C8B-B14F-4D97-AF65-F5344CB8AC3E}">
        <p14:creationId xmlns:p14="http://schemas.microsoft.com/office/powerpoint/2010/main" val="2441641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The University of Adelaide, School of Computer Science</a:t>
            </a:r>
          </a:p>
        </p:txBody>
      </p:sp>
      <p:sp>
        <p:nvSpPr>
          <p:cNvPr id="115715"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fld id="{049F65A7-D2F3-4E7E-8AFA-6C936EFC803C}" type="datetime3">
              <a:rPr lang="en-US" altLang="zh-CN" smtClean="0">
                <a:latin typeface="Times New Roman" pitchFamily="18" charset="0"/>
              </a:rPr>
              <a:t>30 May 2025</a:t>
            </a:fld>
            <a:endParaRPr lang="en-US" altLang="zh-CN">
              <a:latin typeface="Times New Roman" pitchFamily="18" charset="0"/>
            </a:endParaRPr>
          </a:p>
        </p:txBody>
      </p:sp>
      <p:sp>
        <p:nvSpPr>
          <p:cNvPr id="115716"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Chapter 2 — Instructions: Language of the Computer</a:t>
            </a:r>
          </a:p>
        </p:txBody>
      </p:sp>
      <p:sp>
        <p:nvSpPr>
          <p:cNvPr id="204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2B4B9E3-0675-4D26-A44E-753E7FABC1B8}" type="slidenum">
              <a:rPr lang="en-US" altLang="zh-CN" sz="1300"/>
              <a:pPr>
                <a:spcBef>
                  <a:spcPct val="0"/>
                </a:spcBef>
              </a:pPr>
              <a:t>15</a:t>
            </a:fld>
            <a:endParaRPr lang="en-US" altLang="zh-CN" sz="1300"/>
          </a:p>
        </p:txBody>
      </p:sp>
      <p:sp>
        <p:nvSpPr>
          <p:cNvPr id="20486" name="Rectangle 2"/>
          <p:cNvSpPr>
            <a:spLocks noGrp="1" noRot="1" noChangeAspect="1" noChangeArrowheads="1" noTextEdit="1"/>
          </p:cNvSpPr>
          <p:nvPr>
            <p:ph type="sldImg"/>
          </p:nvPr>
        </p:nvSpPr>
        <p:spPr>
          <a:ln/>
        </p:spPr>
      </p:sp>
      <p:sp>
        <p:nvSpPr>
          <p:cNvPr id="204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微软雅黑" panose="020B0503020204020204" pitchFamily="34" charset="-122"/>
              </a:rPr>
              <a:t>尽管寄存器速度快的优势，但是其数量毕竟有限，大多数数据必须存储在内存中。</a:t>
            </a:r>
            <a:endParaRPr lang="en-US" altLang="zh-CN" dirty="0">
              <a:ea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微软雅黑" panose="020B0503020204020204" pitchFamily="34" charset="-122"/>
              </a:rPr>
              <a:t>内存的管理和操作是计算系统的核心任务之一，因为存储程序设计原理，数据和程序都是存放在内存中</a:t>
            </a:r>
            <a:endParaRPr lang="en-US" altLang="zh-CN" dirty="0">
              <a:ea typeface="微软雅黑" panose="020B0503020204020204" pitchFamily="34" charset="-122"/>
            </a:endParaRPr>
          </a:p>
          <a:p>
            <a:r>
              <a:rPr lang="en-US" altLang="zh-CN" dirty="0">
                <a:ea typeface="微软雅黑" panose="020B0503020204020204" pitchFamily="34" charset="-122"/>
              </a:rPr>
              <a:t>1</a:t>
            </a:r>
            <a:r>
              <a:rPr lang="zh-CN" altLang="en-US" dirty="0">
                <a:ea typeface="微软雅黑" panose="020B0503020204020204" pitchFamily="34" charset="-122"/>
              </a:rPr>
              <a:t>）</a:t>
            </a:r>
            <a:r>
              <a:rPr lang="zh-CN" altLang="en-US" baseline="0" dirty="0">
                <a:ea typeface="微软雅黑" panose="020B0503020204020204" pitchFamily="34" charset="-122"/>
              </a:rPr>
              <a:t> 主存中用来存放复杂数据</a:t>
            </a:r>
            <a:r>
              <a:rPr lang="en-US" altLang="zh-CN" baseline="0" dirty="0">
                <a:ea typeface="微软雅黑" panose="020B0503020204020204" pitchFamily="34" charset="-122"/>
              </a:rPr>
              <a:t>{</a:t>
            </a:r>
            <a:r>
              <a:rPr lang="zh-CN" altLang="en-US" baseline="0" dirty="0">
                <a:ea typeface="微软雅黑" panose="020B0503020204020204" pitchFamily="34" charset="-122"/>
              </a:rPr>
              <a:t>数组、结构和动态数据。。，只有一部分数据放入寄存器中</a:t>
            </a:r>
            <a:r>
              <a:rPr lang="en-US" altLang="zh-CN" baseline="0" dirty="0">
                <a:ea typeface="微软雅黑" panose="020B0503020204020204" pitchFamily="34" charset="-122"/>
              </a:rPr>
              <a:t>}</a:t>
            </a:r>
          </a:p>
          <a:p>
            <a:r>
              <a:rPr lang="en-US" altLang="zh-CN" baseline="0" dirty="0">
                <a:ea typeface="微软雅黑" panose="020B0503020204020204" pitchFamily="34" charset="-122"/>
              </a:rPr>
              <a:t>2</a:t>
            </a:r>
            <a:r>
              <a:rPr lang="zh-CN" altLang="en-US" baseline="0" dirty="0">
                <a:ea typeface="微软雅黑" panose="020B0503020204020204" pitchFamily="34" charset="-122"/>
              </a:rPr>
              <a:t>）  应用算术运算时，必须使用</a:t>
            </a:r>
            <a:r>
              <a:rPr lang="en-US" altLang="zh-CN" baseline="0" dirty="0">
                <a:ea typeface="微软雅黑" panose="020B0503020204020204" pitchFamily="34" charset="-122"/>
              </a:rPr>
              <a:t>Load</a:t>
            </a:r>
            <a:r>
              <a:rPr lang="zh-CN" altLang="en-US" baseline="0" dirty="0">
                <a:ea typeface="微软雅黑" panose="020B0503020204020204" pitchFamily="34" charset="-122"/>
              </a:rPr>
              <a:t>指令从内存中加载到寄存器中，结果再从寄存器写会内存</a:t>
            </a:r>
            <a:endParaRPr lang="en-US" altLang="zh-CN" baseline="0" dirty="0">
              <a:ea typeface="微软雅黑" panose="020B0503020204020204" pitchFamily="34" charset="-122"/>
            </a:endParaRPr>
          </a:p>
          <a:p>
            <a:r>
              <a:rPr lang="en-US" altLang="zh-CN" baseline="0" dirty="0">
                <a:ea typeface="微软雅黑" panose="020B0503020204020204" pitchFamily="34" charset="-122"/>
              </a:rPr>
              <a:t>3</a:t>
            </a:r>
            <a:r>
              <a:rPr lang="zh-CN" altLang="en-US" baseline="0" dirty="0">
                <a:ea typeface="微软雅黑" panose="020B0503020204020204" pitchFamily="34" charset="-122"/>
              </a:rPr>
              <a:t>） 内存是按照字节进行编码的</a:t>
            </a:r>
            <a:endParaRPr lang="en-US" altLang="zh-CN" baseline="0" dirty="0">
              <a:ea typeface="微软雅黑" panose="020B0503020204020204" pitchFamily="34" charset="-122"/>
            </a:endParaRPr>
          </a:p>
          <a:p>
            <a:r>
              <a:rPr lang="en-US" altLang="zh-CN" baseline="0" dirty="0">
                <a:ea typeface="微软雅黑" panose="020B0503020204020204" pitchFamily="34" charset="-122"/>
              </a:rPr>
              <a:t>4</a:t>
            </a:r>
            <a:r>
              <a:rPr lang="zh-CN" altLang="en-US" baseline="0" dirty="0">
                <a:ea typeface="微软雅黑" panose="020B0503020204020204" pitchFamily="34" charset="-122"/>
              </a:rPr>
              <a:t>） 不同的字将对齐的方式存放在内存中，地址必须可以被</a:t>
            </a:r>
            <a:r>
              <a:rPr lang="en-US" altLang="zh-CN" baseline="0" dirty="0">
                <a:ea typeface="微软雅黑" panose="020B0503020204020204" pitchFamily="34" charset="-122"/>
              </a:rPr>
              <a:t>4</a:t>
            </a:r>
            <a:r>
              <a:rPr lang="zh-CN" altLang="en-US" baseline="0" dirty="0">
                <a:ea typeface="微软雅黑" panose="020B0503020204020204" pitchFamily="34" charset="-122"/>
              </a:rPr>
              <a:t>整除</a:t>
            </a:r>
            <a:endParaRPr lang="en-US" altLang="zh-CN" baseline="0" dirty="0">
              <a:ea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微软雅黑" panose="020B0503020204020204" pitchFamily="34" charset="-122"/>
              </a:rPr>
              <a:t>5</a:t>
            </a:r>
            <a:r>
              <a:rPr lang="zh-CN" altLang="en-US" baseline="0" dirty="0">
                <a:ea typeface="微软雅黑" panose="020B0503020204020204" pitchFamily="34" charset="-122"/>
              </a:rPr>
              <a:t>） </a:t>
            </a:r>
            <a:r>
              <a:rPr lang="en-US" altLang="zh-CN" baseline="0" dirty="0">
                <a:ea typeface="微软雅黑" panose="020B0503020204020204" pitchFamily="34" charset="-122"/>
              </a:rPr>
              <a:t>MIPS </a:t>
            </a:r>
            <a:r>
              <a:rPr lang="zh-CN" altLang="en-US" baseline="0" dirty="0">
                <a:ea typeface="微软雅黑" panose="020B0503020204020204" pitchFamily="34" charset="-122"/>
              </a:rPr>
              <a:t>采用大端对齐的方式： </a:t>
            </a:r>
            <a:r>
              <a:rPr lang="zh-CN" altLang="en-US" dirty="0">
                <a:ea typeface="微软雅黑" panose="020B0503020204020204" pitchFamily="34" charset="-122"/>
              </a:rPr>
              <a:t>， 高位在低字节，低位在高字节。</a:t>
            </a:r>
          </a:p>
          <a:p>
            <a:r>
              <a:rPr lang="en-AU" altLang="zh-CN" dirty="0">
                <a:ea typeface="微软雅黑" panose="020B0503020204020204" pitchFamily="34" charset="-122"/>
              </a:rPr>
              <a:t>c.f. confer, compare</a:t>
            </a:r>
          </a:p>
          <a:p>
            <a:r>
              <a:rPr lang="zh-CN" altLang="en-US" dirty="0">
                <a:ea typeface="微软雅黑" panose="020B0503020204020204" pitchFamily="34" charset="-122"/>
              </a:rPr>
              <a:t>对齐方式就是从内存与寄存器间数据交换时数据读写顺序</a:t>
            </a:r>
            <a:endParaRPr lang="en-AU" altLang="zh-CN" dirty="0">
              <a:ea typeface="微软雅黑" panose="020B0503020204020204" pitchFamily="34" charset="-122"/>
            </a:endParaRPr>
          </a:p>
        </p:txBody>
      </p:sp>
    </p:spTree>
    <p:extLst>
      <p:ext uri="{BB962C8B-B14F-4D97-AF65-F5344CB8AC3E}">
        <p14:creationId xmlns:p14="http://schemas.microsoft.com/office/powerpoint/2010/main" val="787086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a:ln/>
        </p:spPr>
      </p:sp>
      <p:sp>
        <p:nvSpPr>
          <p:cNvPr id="522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微软雅黑" panose="020B0503020204020204" pitchFamily="34" charset="-122"/>
              </a:rPr>
              <a:t>我们先观察一下</a:t>
            </a:r>
            <a:r>
              <a:rPr lang="en-US" altLang="zh-CN" dirty="0">
                <a:ea typeface="微软雅黑" panose="020B0503020204020204" pitchFamily="34" charset="-122"/>
              </a:rPr>
              <a:t>MISP</a:t>
            </a:r>
            <a:r>
              <a:rPr lang="zh-CN" altLang="en-US" dirty="0">
                <a:ea typeface="微软雅黑" panose="020B0503020204020204" pitchFamily="34" charset="-122"/>
              </a:rPr>
              <a:t>中的指令类型：</a:t>
            </a:r>
            <a:endParaRPr lang="en-US" altLang="zh-CN" dirty="0">
              <a:ea typeface="微软雅黑" panose="020B0503020204020204" pitchFamily="34" charset="-122"/>
            </a:endParaRPr>
          </a:p>
          <a:p>
            <a:r>
              <a:rPr lang="en-US" altLang="zh-CN" dirty="0">
                <a:ea typeface="微软雅黑" panose="020B0503020204020204" pitchFamily="34" charset="-122"/>
              </a:rPr>
              <a:t>1.</a:t>
            </a:r>
            <a:r>
              <a:rPr lang="zh-CN" altLang="en-US" dirty="0">
                <a:ea typeface="微软雅黑" panose="020B0503020204020204" pitchFamily="34" charset="-122"/>
              </a:rPr>
              <a:t>可以看到</a:t>
            </a:r>
            <a:r>
              <a:rPr lang="en-US" altLang="zh-CN" dirty="0">
                <a:ea typeface="微软雅黑" panose="020B0503020204020204" pitchFamily="34" charset="-122"/>
              </a:rPr>
              <a:t>MIPS</a:t>
            </a:r>
            <a:r>
              <a:rPr lang="zh-CN" altLang="en-US" dirty="0">
                <a:ea typeface="微软雅黑" panose="020B0503020204020204" pitchFamily="34" charset="-122"/>
              </a:rPr>
              <a:t>指令集分为如下</a:t>
            </a:r>
            <a:r>
              <a:rPr lang="en-US" altLang="zh-CN" dirty="0">
                <a:ea typeface="微软雅黑" panose="020B0503020204020204" pitchFamily="34" charset="-122"/>
              </a:rPr>
              <a:t>6</a:t>
            </a:r>
            <a:r>
              <a:rPr lang="zh-CN" altLang="en-US" dirty="0">
                <a:ea typeface="微软雅黑" panose="020B0503020204020204" pitchFamily="34" charset="-122"/>
              </a:rPr>
              <a:t>类指令</a:t>
            </a:r>
            <a:endParaRPr lang="en-US" altLang="zh-CN" dirty="0">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微软雅黑" panose="020B0503020204020204" pitchFamily="34" charset="-122"/>
              </a:rPr>
              <a:t>2.</a:t>
            </a:r>
            <a:r>
              <a:rPr lang="zh-CN" altLang="en-US" dirty="0">
                <a:ea typeface="微软雅黑" panose="020B0503020204020204" pitchFamily="34" charset="-122"/>
              </a:rPr>
              <a:t>寄存器除了通用的</a:t>
            </a:r>
            <a:r>
              <a:rPr lang="en-US" altLang="zh-CN" dirty="0">
                <a:ea typeface="微软雅黑" panose="020B0503020204020204" pitchFamily="34" charset="-122"/>
              </a:rPr>
              <a:t>R0-R31</a:t>
            </a:r>
            <a:r>
              <a:rPr lang="zh-CN" altLang="en-US" dirty="0">
                <a:ea typeface="微软雅黑" panose="020B0503020204020204" pitchFamily="34" charset="-122"/>
              </a:rPr>
              <a:t>外</a:t>
            </a:r>
            <a:r>
              <a:rPr lang="en-US" altLang="zh-CN" dirty="0">
                <a:ea typeface="微软雅黑" panose="020B0503020204020204" pitchFamily="34" charset="-122"/>
              </a:rPr>
              <a:t>,</a:t>
            </a:r>
            <a:r>
              <a:rPr lang="zh-CN" altLang="en-US" dirty="0">
                <a:ea typeface="微软雅黑" panose="020B0503020204020204" pitchFamily="34" charset="-122"/>
              </a:rPr>
              <a:t>还有</a:t>
            </a:r>
            <a:r>
              <a:rPr lang="en-US" altLang="zh-CN" dirty="0">
                <a:ea typeface="微软雅黑" panose="020B0503020204020204" pitchFamily="34" charset="-122"/>
              </a:rPr>
              <a:t>PC</a:t>
            </a:r>
            <a:r>
              <a:rPr lang="zh-CN" altLang="en-US" dirty="0">
                <a:ea typeface="微软雅黑" panose="020B0503020204020204" pitchFamily="34" charset="-122"/>
              </a:rPr>
              <a:t>寄存器，</a:t>
            </a:r>
            <a:r>
              <a:rPr lang="en-US" altLang="zh-CN" dirty="0">
                <a:ea typeface="微软雅黑" panose="020B0503020204020204" pitchFamily="34" charset="-122"/>
              </a:rPr>
              <a:t>HI</a:t>
            </a:r>
            <a:r>
              <a:rPr lang="zh-CN" altLang="en-US" dirty="0">
                <a:ea typeface="微软雅黑" panose="020B0503020204020204" pitchFamily="34" charset="-122"/>
              </a:rPr>
              <a:t>和</a:t>
            </a:r>
            <a:r>
              <a:rPr lang="en-US" altLang="zh-CN" dirty="0">
                <a:ea typeface="微软雅黑" panose="020B0503020204020204" pitchFamily="34" charset="-122"/>
              </a:rPr>
              <a:t>LO</a:t>
            </a:r>
            <a:r>
              <a:rPr lang="zh-CN" altLang="en-US" dirty="0">
                <a:ea typeface="微软雅黑" panose="020B0503020204020204" pitchFamily="34" charset="-122"/>
              </a:rPr>
              <a:t>专用寄存器，用于乘法和除法的结果</a:t>
            </a:r>
            <a:endParaRPr lang="en-US" altLang="zh-CN" dirty="0">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微软雅黑" panose="020B0503020204020204" pitchFamily="34" charset="-122"/>
              </a:rPr>
              <a:t>   </a:t>
            </a:r>
            <a:r>
              <a:rPr lang="en-US" altLang="zh-CN" dirty="0">
                <a:ea typeface="微软雅黑" panose="020B0503020204020204" pitchFamily="34" charset="-122"/>
              </a:rPr>
              <a:t>MIPS32</a:t>
            </a:r>
            <a:r>
              <a:rPr lang="zh-CN" altLang="en-US" dirty="0">
                <a:ea typeface="微软雅黑" panose="020B0503020204020204" pitchFamily="34" charset="-122"/>
              </a:rPr>
              <a:t>中不同于其它的</a:t>
            </a:r>
            <a:r>
              <a:rPr lang="en-US" altLang="zh-CN" dirty="0">
                <a:ea typeface="微软雅黑" panose="020B0503020204020204" pitchFamily="34" charset="-122"/>
              </a:rPr>
              <a:t>RISC</a:t>
            </a:r>
            <a:r>
              <a:rPr lang="zh-CN" altLang="en-US" dirty="0">
                <a:ea typeface="微软雅黑" panose="020B0503020204020204" pitchFamily="34" charset="-122"/>
              </a:rPr>
              <a:t>架构的地方是其有整数乘法部件，这个部件使用两个特殊的寄存器</a:t>
            </a:r>
            <a:r>
              <a:rPr lang="en-US" altLang="zh-CN" dirty="0">
                <a:ea typeface="微软雅黑" panose="020B0503020204020204" pitchFamily="34" charset="-122"/>
              </a:rPr>
              <a:t>HI</a:t>
            </a:r>
            <a:r>
              <a:rPr lang="zh-CN" altLang="en-US" dirty="0">
                <a:ea typeface="微软雅黑" panose="020B0503020204020204" pitchFamily="34" charset="-122"/>
              </a:rPr>
              <a:t>、</a:t>
            </a:r>
            <a:r>
              <a:rPr lang="en-US" altLang="zh-CN" dirty="0">
                <a:ea typeface="微软雅黑" panose="020B0503020204020204" pitchFamily="34" charset="-122"/>
              </a:rPr>
              <a:t>LO</a:t>
            </a:r>
            <a:r>
              <a:rPr lang="zh-CN" altLang="en-US" dirty="0">
                <a:ea typeface="微软雅黑" panose="020B0503020204020204" pitchFamily="34" charset="-122"/>
              </a:rPr>
              <a:t>，并且提供相应的指令</a:t>
            </a:r>
            <a:r>
              <a:rPr lang="en-US" altLang="zh-CN" dirty="0" err="1">
                <a:ea typeface="微软雅黑" panose="020B0503020204020204" pitchFamily="34" charset="-122"/>
              </a:rPr>
              <a:t>mfhi</a:t>
            </a:r>
            <a:r>
              <a:rPr lang="en-US" altLang="zh-CN" dirty="0">
                <a:ea typeface="微软雅黑" panose="020B0503020204020204" pitchFamily="34" charset="-122"/>
              </a:rPr>
              <a:t>/</a:t>
            </a:r>
            <a:r>
              <a:rPr lang="en-US" altLang="zh-CN" dirty="0" err="1">
                <a:ea typeface="微软雅黑" panose="020B0503020204020204" pitchFamily="34" charset="-122"/>
              </a:rPr>
              <a:t>mthi</a:t>
            </a:r>
            <a:r>
              <a:rPr lang="zh-CN" altLang="en-US" dirty="0">
                <a:ea typeface="微软雅黑" panose="020B0503020204020204" pitchFamily="34" charset="-122"/>
              </a:rPr>
              <a:t>，</a:t>
            </a:r>
            <a:r>
              <a:rPr lang="en-US" altLang="zh-CN" dirty="0" err="1">
                <a:ea typeface="微软雅黑" panose="020B0503020204020204" pitchFamily="34" charset="-122"/>
              </a:rPr>
              <a:t>mthi</a:t>
            </a:r>
            <a:r>
              <a:rPr lang="en-US" altLang="zh-CN" dirty="0">
                <a:ea typeface="微软雅黑" panose="020B0503020204020204" pitchFamily="34" charset="-122"/>
              </a:rPr>
              <a:t>/</a:t>
            </a:r>
            <a:r>
              <a:rPr lang="en-US" altLang="zh-CN" dirty="0" err="1">
                <a:ea typeface="微软雅黑" panose="020B0503020204020204" pitchFamily="34" charset="-122"/>
              </a:rPr>
              <a:t>mtlo</a:t>
            </a:r>
            <a:r>
              <a:rPr lang="zh-CN" altLang="en-US" dirty="0">
                <a:ea typeface="微软雅黑" panose="020B0503020204020204" pitchFamily="34" charset="-122"/>
              </a:rPr>
              <a:t>来实现整数乘法结果</a:t>
            </a:r>
            <a:r>
              <a:rPr lang="en-US" altLang="zh-CN" dirty="0">
                <a:ea typeface="微软雅黑" panose="020B0503020204020204" pitchFamily="34" charset="-122"/>
              </a:rPr>
              <a:t>——hi/lo</a:t>
            </a:r>
            <a:r>
              <a:rPr lang="zh-CN" altLang="en-US" dirty="0">
                <a:ea typeface="微软雅黑" panose="020B0503020204020204" pitchFamily="34" charset="-122"/>
              </a:rPr>
              <a:t>寄存器与通用寄存器之间的数据交换</a:t>
            </a:r>
            <a:endParaRPr lang="en-US" altLang="zh-CN" dirty="0">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微软雅黑" panose="020B0503020204020204" pitchFamily="34" charset="-122"/>
              </a:rPr>
              <a:t>  </a:t>
            </a:r>
            <a:r>
              <a:rPr lang="zh-CN" altLang="en-US" dirty="0">
                <a:ea typeface="微软雅黑" panose="020B0503020204020204" pitchFamily="34" charset="-122"/>
              </a:rPr>
              <a:t>这些寄存器是汇编指令能够访问和使用的寄存器。</a:t>
            </a:r>
            <a:endParaRPr lang="en-US" altLang="zh-CN" dirty="0">
              <a:ea typeface="微软雅黑" panose="020B0503020204020204" pitchFamily="34" charset="-122"/>
            </a:endParaRPr>
          </a:p>
          <a:p>
            <a:r>
              <a:rPr lang="en-US" altLang="zh-CN" dirty="0">
                <a:ea typeface="微软雅黑" panose="020B0503020204020204" pitchFamily="34" charset="-122"/>
              </a:rPr>
              <a:t>3. </a:t>
            </a:r>
            <a:r>
              <a:rPr lang="zh-CN" altLang="en-US" dirty="0">
                <a:ea typeface="微软雅黑" panose="020B0503020204020204" pitchFamily="34" charset="-122"/>
              </a:rPr>
              <a:t>指令的编码方式可以归结为</a:t>
            </a:r>
            <a:r>
              <a:rPr lang="en-US" altLang="zh-CN" dirty="0">
                <a:ea typeface="微软雅黑" panose="020B0503020204020204" pitchFamily="34" charset="-122"/>
              </a:rPr>
              <a:t>3</a:t>
            </a:r>
            <a:r>
              <a:rPr lang="zh-CN" altLang="en-US" dirty="0">
                <a:ea typeface="微软雅黑" panose="020B0503020204020204" pitchFamily="34" charset="-122"/>
              </a:rPr>
              <a:t>类  </a:t>
            </a:r>
            <a:r>
              <a:rPr lang="en-US" altLang="zh-CN" dirty="0">
                <a:ea typeface="微软雅黑" panose="020B0503020204020204" pitchFamily="34" charset="-122"/>
              </a:rPr>
              <a:t>R\I\J</a:t>
            </a:r>
          </a:p>
          <a:p>
            <a:r>
              <a:rPr lang="zh-CN" altLang="en-US" dirty="0">
                <a:ea typeface="微软雅黑" panose="020B0503020204020204" pitchFamily="34" charset="-122"/>
              </a:rPr>
              <a:t> 即所有的指令的格式都为</a:t>
            </a:r>
            <a:r>
              <a:rPr lang="en-US" altLang="zh-CN" dirty="0">
                <a:ea typeface="微软雅黑" panose="020B0503020204020204" pitchFamily="34" charset="-122"/>
              </a:rPr>
              <a:t>32</a:t>
            </a:r>
            <a:r>
              <a:rPr lang="zh-CN" altLang="en-US" dirty="0">
                <a:ea typeface="微软雅黑" panose="020B0503020204020204" pitchFamily="34" charset="-122"/>
              </a:rPr>
              <a:t>位的定长指令，其编码方式可以分为如下三种格式的指令</a:t>
            </a:r>
            <a:r>
              <a:rPr lang="en-US" altLang="zh-CN" dirty="0">
                <a:ea typeface="微软雅黑" panose="020B0503020204020204" pitchFamily="34" charset="-122"/>
              </a:rPr>
              <a:t>R\I\J</a:t>
            </a:r>
            <a:r>
              <a:rPr lang="zh-CN" altLang="en-US" dirty="0">
                <a:ea typeface="微软雅黑" panose="020B0503020204020204" pitchFamily="34" charset="-122"/>
              </a:rPr>
              <a:t>，大家看，</a:t>
            </a:r>
            <a:r>
              <a:rPr lang="en-US" altLang="zh-CN" dirty="0">
                <a:ea typeface="微软雅黑" panose="020B0503020204020204" pitchFamily="34" charset="-122"/>
              </a:rPr>
              <a:t>MIPS</a:t>
            </a:r>
            <a:r>
              <a:rPr lang="zh-CN" altLang="en-US" dirty="0">
                <a:ea typeface="微软雅黑" panose="020B0503020204020204" pitchFamily="34" charset="-122"/>
              </a:rPr>
              <a:t>指令集是何其的规整和简单（设计的美感）</a:t>
            </a:r>
            <a:endParaRPr lang="en-US" altLang="zh-CN" dirty="0">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微软雅黑" panose="020B0503020204020204" pitchFamily="34" charset="-122"/>
              </a:rPr>
              <a:t> </a:t>
            </a:r>
            <a:r>
              <a:rPr lang="zh-CN" altLang="en-US" baseline="0" dirty="0">
                <a:ea typeface="微软雅黑" panose="020B0503020204020204" pitchFamily="34" charset="-122"/>
              </a:rPr>
              <a:t>下面我们逐一进行介绍</a:t>
            </a:r>
            <a:endParaRPr lang="en-AU" altLang="zh-CN" dirty="0">
              <a:ea typeface="微软雅黑" panose="020B0503020204020204" pitchFamily="34" charset="-122"/>
            </a:endParaRPr>
          </a:p>
          <a:p>
            <a:endParaRPr lang="en-US" altLang="zh-CN" dirty="0">
              <a:ea typeface="微软雅黑" panose="020B0503020204020204" pitchFamily="34" charset="-122"/>
            </a:endParaRPr>
          </a:p>
        </p:txBody>
      </p:sp>
      <p:sp>
        <p:nvSpPr>
          <p:cNvPr id="4" name="页眉占位符 3"/>
          <p:cNvSpPr>
            <a:spLocks noGrp="1"/>
          </p:cNvSpPr>
          <p:nvPr>
            <p:ph type="hdr" sz="quarter"/>
          </p:nvPr>
        </p:nvSpPr>
        <p:spPr/>
        <p:txBody>
          <a:bodyPr/>
          <a:lstStyle/>
          <a:p>
            <a:pPr>
              <a:defRPr/>
            </a:pPr>
            <a:r>
              <a:rPr lang="en-US"/>
              <a:t>The University of Adelaide, School of Computer Science</a:t>
            </a:r>
          </a:p>
        </p:txBody>
      </p:sp>
      <p:sp>
        <p:nvSpPr>
          <p:cNvPr id="5" name="日期占位符 4"/>
          <p:cNvSpPr>
            <a:spLocks noGrp="1"/>
          </p:cNvSpPr>
          <p:nvPr>
            <p:ph type="dt" sz="quarter" idx="1"/>
          </p:nvPr>
        </p:nvSpPr>
        <p:spPr/>
        <p:txBody>
          <a:bodyPr/>
          <a:lstStyle/>
          <a:p>
            <a:pPr>
              <a:defRPr/>
            </a:pPr>
            <a:fld id="{14FA0A10-A4B8-4FDD-8A9A-4AC8A3AEA117}" type="datetime3">
              <a:rPr lang="en-US" altLang="zh-CN" smtClean="0"/>
              <a:t>30 May 2025</a:t>
            </a:fld>
            <a:endParaRPr lang="en-US" altLang="zh-CN"/>
          </a:p>
        </p:txBody>
      </p:sp>
      <p:sp>
        <p:nvSpPr>
          <p:cNvPr id="6" name="页脚占位符 5"/>
          <p:cNvSpPr>
            <a:spLocks noGrp="1"/>
          </p:cNvSpPr>
          <p:nvPr>
            <p:ph type="ftr" sz="quarter" idx="4"/>
          </p:nvPr>
        </p:nvSpPr>
        <p:spPr/>
        <p:txBody>
          <a:bodyPr/>
          <a:lstStyle/>
          <a:p>
            <a:pPr>
              <a:defRPr/>
            </a:pPr>
            <a:r>
              <a:rPr lang="en-US"/>
              <a:t>Chapter 2 — Instructions: Language of the Computer</a:t>
            </a:r>
          </a:p>
        </p:txBody>
      </p:sp>
      <p:sp>
        <p:nvSpPr>
          <p:cNvPr id="52231" name="灯片编号占位符 6"/>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宋体" panose="02010600030101010101" pitchFamily="2" charset="-122"/>
              </a:defRPr>
            </a:lvl1pPr>
            <a:lvl2pPr marL="742950" indent="-285750" defTabSz="966788">
              <a:defRPr>
                <a:solidFill>
                  <a:schemeClr val="tx1"/>
                </a:solidFill>
                <a:latin typeface="Arial" panose="020B0604020202020204" pitchFamily="34" charset="0"/>
                <a:ea typeface="宋体" panose="02010600030101010101" pitchFamily="2" charset="-122"/>
              </a:defRPr>
            </a:lvl2pPr>
            <a:lvl3pPr marL="1143000" indent="-228600" defTabSz="966788">
              <a:defRPr>
                <a:solidFill>
                  <a:schemeClr val="tx1"/>
                </a:solidFill>
                <a:latin typeface="Arial" panose="020B0604020202020204" pitchFamily="34" charset="0"/>
                <a:ea typeface="宋体" panose="02010600030101010101" pitchFamily="2" charset="-122"/>
              </a:defRPr>
            </a:lvl3pPr>
            <a:lvl4pPr marL="1600200" indent="-228600" defTabSz="966788">
              <a:defRPr>
                <a:solidFill>
                  <a:schemeClr val="tx1"/>
                </a:solidFill>
                <a:latin typeface="Arial" panose="020B0604020202020204" pitchFamily="34" charset="0"/>
                <a:ea typeface="宋体" panose="02010600030101010101" pitchFamily="2" charset="-122"/>
              </a:defRPr>
            </a:lvl4pPr>
            <a:lvl5pPr marL="2057400" indent="-228600" defTabSz="966788">
              <a:defRPr>
                <a:solidFill>
                  <a:schemeClr val="tx1"/>
                </a:solidFill>
                <a:latin typeface="Arial" panose="020B0604020202020204" pitchFamily="34"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B1CAC04-496B-49D8-868B-2B7ABDE3DBE2}" type="slidenum">
              <a:rPr lang="en-US" altLang="zh-CN">
                <a:latin typeface="Times New Roman" panose="02020603050405020304" pitchFamily="18" charset="0"/>
                <a:ea typeface="微软雅黑" panose="020B0503020204020204" pitchFamily="34" charset="-122"/>
              </a:rPr>
              <a:pPr/>
              <a:t>16</a:t>
            </a:fld>
            <a:endParaRPr lang="en-US" altLang="zh-CN" dirty="0">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282357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dirty="0">
                <a:ea typeface="微软雅黑" panose="020B0503020204020204" pitchFamily="34" charset="-122"/>
              </a:rPr>
              <a:t>MIPS</a:t>
            </a:r>
            <a:r>
              <a:rPr lang="zh-CN" altLang="en-US" b="1" dirty="0">
                <a:ea typeface="微软雅黑" panose="020B0503020204020204" pitchFamily="34" charset="-122"/>
              </a:rPr>
              <a:t>寄存器的习惯用法</a:t>
            </a:r>
            <a:endParaRPr lang="en-US" altLang="zh-CN" b="1" dirty="0">
              <a:ea typeface="微软雅黑" panose="020B0503020204020204" pitchFamily="34" charset="-122"/>
            </a:endParaRPr>
          </a:p>
          <a:p>
            <a:r>
              <a:rPr lang="en-US" altLang="zh-CN" b="1" dirty="0">
                <a:ea typeface="微软雅黑" panose="020B0503020204020204" pitchFamily="34" charset="-122"/>
              </a:rPr>
              <a:t>convention</a:t>
            </a:r>
            <a:r>
              <a:rPr lang="en-US" altLang="zh-CN" dirty="0">
                <a:ea typeface="微软雅黑" panose="020B0503020204020204" pitchFamily="34" charset="-122"/>
              </a:rPr>
              <a:t> [</a:t>
            </a:r>
            <a:r>
              <a:rPr lang="en-US" altLang="zh-CN" dirty="0" err="1">
                <a:ea typeface="微软雅黑" panose="020B0503020204020204" pitchFamily="34" charset="-122"/>
              </a:rPr>
              <a:t>con·ven·tion</a:t>
            </a:r>
            <a:r>
              <a:rPr lang="en-US" altLang="zh-CN" dirty="0">
                <a:ea typeface="微软雅黑" panose="020B0503020204020204" pitchFamily="34" charset="-122"/>
              </a:rPr>
              <a:t> || </a:t>
            </a:r>
            <a:r>
              <a:rPr lang="en-US" altLang="zh-CN" dirty="0" err="1">
                <a:ea typeface="微软雅黑" panose="020B0503020204020204" pitchFamily="34" charset="-122"/>
              </a:rPr>
              <a:t>kən'venʃn</a:t>
            </a:r>
            <a:r>
              <a:rPr lang="en-US" altLang="zh-CN" dirty="0">
                <a:ea typeface="微软雅黑" panose="020B0503020204020204" pitchFamily="34" charset="-122"/>
              </a:rPr>
              <a:t>]</a:t>
            </a:r>
          </a:p>
          <a:p>
            <a:r>
              <a:rPr lang="en-US" altLang="zh-CN" dirty="0">
                <a:ea typeface="微软雅黑" panose="020B0503020204020204" pitchFamily="34" charset="-122"/>
              </a:rPr>
              <a:t>n. </a:t>
            </a:r>
            <a:r>
              <a:rPr lang="zh-CN" altLang="en-US" dirty="0">
                <a:ea typeface="微软雅黑" panose="020B0503020204020204" pitchFamily="34" charset="-122"/>
              </a:rPr>
              <a:t>大会</a:t>
            </a:r>
            <a:r>
              <a:rPr lang="en-US" altLang="zh-CN" dirty="0">
                <a:ea typeface="微软雅黑" panose="020B0503020204020204" pitchFamily="34" charset="-122"/>
              </a:rPr>
              <a:t>; </a:t>
            </a:r>
            <a:r>
              <a:rPr lang="zh-CN" altLang="en-US" dirty="0">
                <a:ea typeface="微软雅黑" panose="020B0503020204020204" pitchFamily="34" charset="-122"/>
              </a:rPr>
              <a:t>习俗</a:t>
            </a:r>
            <a:r>
              <a:rPr lang="en-US" altLang="zh-CN" dirty="0">
                <a:ea typeface="微软雅黑" panose="020B0503020204020204" pitchFamily="34" charset="-122"/>
              </a:rPr>
              <a:t>; </a:t>
            </a:r>
            <a:r>
              <a:rPr lang="zh-CN" altLang="en-US" dirty="0">
                <a:ea typeface="微软雅黑" panose="020B0503020204020204" pitchFamily="34" charset="-122"/>
              </a:rPr>
              <a:t>协定</a:t>
            </a:r>
          </a:p>
        </p:txBody>
      </p:sp>
      <p:sp>
        <p:nvSpPr>
          <p:cNvPr id="155652" name="页眉占位符 3"/>
          <p:cNvSpPr>
            <a:spLocks noGrp="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The University of Adelaide, School of Computer Science</a:t>
            </a:r>
          </a:p>
        </p:txBody>
      </p:sp>
      <p:sp>
        <p:nvSpPr>
          <p:cNvPr id="155653" name="日期占位符 4"/>
          <p:cNvSpPr>
            <a:spLocks noGrp="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fld id="{0A3E9DC5-29DA-4776-9FED-E51FC5FE3E91}" type="datetime3">
              <a:rPr lang="en-US" altLang="zh-CN" smtClean="0">
                <a:latin typeface="Times New Roman" pitchFamily="18" charset="0"/>
              </a:rPr>
              <a:t>30 May 2025</a:t>
            </a:fld>
            <a:endParaRPr lang="en-US" altLang="zh-CN">
              <a:latin typeface="Times New Roman" pitchFamily="18" charset="0"/>
            </a:endParaRPr>
          </a:p>
        </p:txBody>
      </p:sp>
      <p:sp>
        <p:nvSpPr>
          <p:cNvPr id="155654" name="页脚占位符 5"/>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Chapter 2 — Instructions: Language of the Computer</a:t>
            </a:r>
          </a:p>
        </p:txBody>
      </p:sp>
      <p:sp>
        <p:nvSpPr>
          <p:cNvPr id="105479" name="灯片编号占位符 6"/>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0E6C605-56B7-4CCC-B9FD-9FC2597AE824}" type="slidenum">
              <a:rPr lang="en-US" altLang="zh-CN" sz="1300"/>
              <a:pPr>
                <a:spcBef>
                  <a:spcPct val="0"/>
                </a:spcBef>
              </a:pPr>
              <a:t>17</a:t>
            </a:fld>
            <a:endParaRPr lang="en-US" altLang="zh-CN" sz="1300"/>
          </a:p>
        </p:txBody>
      </p:sp>
    </p:spTree>
    <p:extLst>
      <p:ext uri="{BB962C8B-B14F-4D97-AF65-F5344CB8AC3E}">
        <p14:creationId xmlns:p14="http://schemas.microsoft.com/office/powerpoint/2010/main" val="822784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The University of Adelaide, School of Computer Science</a:t>
            </a:r>
          </a:p>
        </p:txBody>
      </p:sp>
      <p:sp>
        <p:nvSpPr>
          <p:cNvPr id="130051"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fld id="{15C5BC38-3C18-44E6-AFAF-34402FB2E83F}" type="datetime3">
              <a:rPr lang="en-US" altLang="zh-CN" smtClean="0">
                <a:latin typeface="Times New Roman" pitchFamily="18" charset="0"/>
              </a:rPr>
              <a:t>30 May 2025</a:t>
            </a:fld>
            <a:endParaRPr lang="en-US" altLang="zh-CN">
              <a:latin typeface="Times New Roman" pitchFamily="18" charset="0"/>
            </a:endParaRPr>
          </a:p>
        </p:txBody>
      </p:sp>
      <p:sp>
        <p:nvSpPr>
          <p:cNvPr id="130052"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Chapter 2 — Instructions: Language of the Computer</a:t>
            </a:r>
          </a:p>
        </p:txBody>
      </p:sp>
      <p:sp>
        <p:nvSpPr>
          <p:cNvPr id="542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5C5E161-9595-4B40-9C77-FA63236371B8}" type="slidenum">
              <a:rPr lang="en-US" altLang="zh-CN" sz="1300"/>
              <a:pPr>
                <a:spcBef>
                  <a:spcPct val="0"/>
                </a:spcBef>
              </a:pPr>
              <a:t>18</a:t>
            </a:fld>
            <a:endParaRPr lang="en-US" altLang="zh-CN" sz="1300"/>
          </a:p>
        </p:txBody>
      </p:sp>
      <p:sp>
        <p:nvSpPr>
          <p:cNvPr id="54278" name="Rectangle 2"/>
          <p:cNvSpPr>
            <a:spLocks noGrp="1" noRot="1" noChangeAspect="1" noChangeArrowheads="1" noTextEdit="1"/>
          </p:cNvSpPr>
          <p:nvPr>
            <p:ph type="sldImg"/>
          </p:nvPr>
        </p:nvSpPr>
        <p:spPr>
          <a:ln/>
        </p:spPr>
      </p:sp>
      <p:sp>
        <p:nvSpPr>
          <p:cNvPr id="542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微软雅黑" panose="020B0503020204020204" pitchFamily="34" charset="-122"/>
              </a:rPr>
              <a:t>首先我们来看一下</a:t>
            </a:r>
            <a:r>
              <a:rPr lang="en-US" altLang="zh-CN" dirty="0">
                <a:ea typeface="微软雅黑" panose="020B0503020204020204" pitchFamily="34" charset="-122"/>
              </a:rPr>
              <a:t>R</a:t>
            </a:r>
            <a:r>
              <a:rPr lang="zh-CN" altLang="en-US" dirty="0">
                <a:ea typeface="微软雅黑" panose="020B0503020204020204" pitchFamily="34" charset="-122"/>
              </a:rPr>
              <a:t>型的指令，以及指令中每个字段（域）的含义</a:t>
            </a:r>
            <a:r>
              <a:rPr lang="en-US" altLang="zh-CN" dirty="0">
                <a:ea typeface="微软雅黑" panose="020B0503020204020204" pitchFamily="34" charset="-122"/>
              </a:rPr>
              <a:t>,</a:t>
            </a:r>
            <a:r>
              <a:rPr lang="zh-CN" altLang="en-US" dirty="0">
                <a:ea typeface="微软雅黑" panose="020B0503020204020204" pitchFamily="34" charset="-122"/>
              </a:rPr>
              <a:t>所谓的</a:t>
            </a:r>
            <a:r>
              <a:rPr lang="en-US" altLang="zh-CN" dirty="0">
                <a:ea typeface="微软雅黑" panose="020B0503020204020204" pitchFamily="34" charset="-122"/>
              </a:rPr>
              <a:t>R</a:t>
            </a:r>
            <a:r>
              <a:rPr lang="zh-CN" altLang="en-US" dirty="0">
                <a:ea typeface="微软雅黑" panose="020B0503020204020204" pitchFamily="34" charset="-122"/>
              </a:rPr>
              <a:t>型的指令是指所有的操作数均存放在寄存器中</a:t>
            </a:r>
            <a:endParaRPr lang="en-US" altLang="zh-CN" dirty="0">
              <a:ea typeface="微软雅黑" panose="020B0503020204020204" pitchFamily="34" charset="-122"/>
            </a:endParaRPr>
          </a:p>
          <a:p>
            <a:r>
              <a:rPr lang="en-US" altLang="zh-CN" baseline="0" dirty="0">
                <a:ea typeface="微软雅黑" panose="020B0503020204020204" pitchFamily="34" charset="-122"/>
              </a:rPr>
              <a:t> </a:t>
            </a:r>
            <a:r>
              <a:rPr lang="zh-CN" altLang="en-US" baseline="0" dirty="0">
                <a:ea typeface="微软雅黑" panose="020B0503020204020204" pitchFamily="34" charset="-122"/>
              </a:rPr>
              <a:t>下面我们举一条具体的指令来说明</a:t>
            </a:r>
            <a:endParaRPr lang="en-AU" altLang="zh-CN" dirty="0">
              <a:ea typeface="微软雅黑" panose="020B0503020204020204" pitchFamily="34" charset="-122"/>
            </a:endParaRPr>
          </a:p>
        </p:txBody>
      </p:sp>
    </p:spTree>
    <p:extLst>
      <p:ext uri="{BB962C8B-B14F-4D97-AF65-F5344CB8AC3E}">
        <p14:creationId xmlns:p14="http://schemas.microsoft.com/office/powerpoint/2010/main" val="675853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The University of Adelaide, School of Computer Science</a:t>
            </a:r>
          </a:p>
        </p:txBody>
      </p:sp>
      <p:sp>
        <p:nvSpPr>
          <p:cNvPr id="133123"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fld id="{4A7D9D94-B167-4764-94A3-32310D0892C0}" type="datetime3">
              <a:rPr lang="en-US" altLang="zh-CN" smtClean="0">
                <a:latin typeface="Times New Roman" pitchFamily="18" charset="0"/>
              </a:rPr>
              <a:t>30 May 2025</a:t>
            </a:fld>
            <a:endParaRPr lang="en-US" altLang="zh-CN">
              <a:latin typeface="Times New Roman" pitchFamily="18" charset="0"/>
            </a:endParaRPr>
          </a:p>
        </p:txBody>
      </p:sp>
      <p:sp>
        <p:nvSpPr>
          <p:cNvPr id="133124"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Chapter 2 — Instructions: Language of the Computer</a:t>
            </a:r>
          </a:p>
        </p:txBody>
      </p:sp>
      <p:sp>
        <p:nvSpPr>
          <p:cNvPr id="604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23C1968-3A71-4495-AA38-FA17194A5FD7}" type="slidenum">
              <a:rPr lang="en-US" altLang="zh-CN" sz="1300"/>
              <a:pPr>
                <a:spcBef>
                  <a:spcPct val="0"/>
                </a:spcBef>
              </a:pPr>
              <a:t>19</a:t>
            </a:fld>
            <a:endParaRPr lang="en-US" altLang="zh-CN" sz="1300"/>
          </a:p>
        </p:txBody>
      </p:sp>
      <p:sp>
        <p:nvSpPr>
          <p:cNvPr id="60422" name="Rectangle 2"/>
          <p:cNvSpPr>
            <a:spLocks noGrp="1" noRot="1" noChangeAspect="1" noChangeArrowheads="1" noTextEdit="1"/>
          </p:cNvSpPr>
          <p:nvPr>
            <p:ph type="sldImg"/>
          </p:nvPr>
        </p:nvSpPr>
        <p:spPr>
          <a:ln/>
        </p:spPr>
      </p:sp>
      <p:sp>
        <p:nvSpPr>
          <p:cNvPr id="604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ea typeface="微软雅黑" panose="020B0503020204020204" pitchFamily="34" charset="-122"/>
            </a:endParaRPr>
          </a:p>
          <a:p>
            <a:r>
              <a:rPr lang="en-US" altLang="zh-CN" dirty="0">
                <a:ea typeface="微软雅黑" panose="020B0503020204020204" pitchFamily="34" charset="-122"/>
              </a:rPr>
              <a:t>I </a:t>
            </a:r>
            <a:r>
              <a:rPr lang="zh-CN" altLang="en-US" dirty="0">
                <a:ea typeface="微软雅黑" panose="020B0503020204020204" pitchFamily="34" charset="-122"/>
              </a:rPr>
              <a:t>型的指令，是指在指令中包含了（</a:t>
            </a:r>
            <a:r>
              <a:rPr lang="en-US" altLang="zh-CN" dirty="0">
                <a:ea typeface="微软雅黑" panose="020B0503020204020204" pitchFamily="34" charset="-122"/>
              </a:rPr>
              <a:t>16</a:t>
            </a:r>
            <a:r>
              <a:rPr lang="zh-CN" altLang="en-US" dirty="0">
                <a:ea typeface="微软雅黑" panose="020B0503020204020204" pitchFamily="34" charset="-122"/>
              </a:rPr>
              <a:t>位）立即数，或者地址偏移量的指令</a:t>
            </a:r>
            <a:endParaRPr lang="en-US" altLang="zh-CN" dirty="0">
              <a:ea typeface="微软雅黑" panose="020B0503020204020204" pitchFamily="34" charset="-122"/>
            </a:endParaRPr>
          </a:p>
          <a:p>
            <a:r>
              <a:rPr lang="zh-CN" altLang="en-US" dirty="0">
                <a:ea typeface="微软雅黑" panose="020B0503020204020204" pitchFamily="34" charset="-122"/>
              </a:rPr>
              <a:t>这里再总结一下设计原则</a:t>
            </a:r>
            <a:r>
              <a:rPr lang="en-US" altLang="zh-CN" dirty="0">
                <a:ea typeface="微软雅黑" panose="020B0503020204020204" pitchFamily="34" charset="-122"/>
              </a:rPr>
              <a:t>4: </a:t>
            </a:r>
            <a:r>
              <a:rPr lang="zh-CN" altLang="en-US" dirty="0">
                <a:ea typeface="微软雅黑" panose="020B0503020204020204" pitchFamily="34" charset="-122"/>
              </a:rPr>
              <a:t>良好的设计需要有好的折中。</a:t>
            </a:r>
            <a:endParaRPr lang="en-US" altLang="zh-CN" dirty="0">
              <a:ea typeface="微软雅黑" panose="020B0503020204020204" pitchFamily="34" charset="-122"/>
            </a:endParaRPr>
          </a:p>
          <a:p>
            <a:pPr fontAlgn="t"/>
            <a:r>
              <a:rPr lang="en-US" altLang="zh-CN" dirty="0">
                <a:ea typeface="微软雅黑" panose="020B0503020204020204" pitchFamily="34" charset="-122"/>
              </a:rPr>
              <a:t> </a:t>
            </a:r>
            <a:r>
              <a:rPr lang="zh-CN" altLang="en-US" sz="1200" b="0" i="0" kern="1200" baseline="0" dirty="0">
                <a:solidFill>
                  <a:schemeClr val="tx1"/>
                </a:solidFill>
                <a:effectLst/>
                <a:latin typeface="Times New Roman" pitchFamily="18" charset="0"/>
                <a:ea typeface="微软雅黑" panose="020B0503020204020204" pitchFamily="34" charset="-122"/>
                <a:cs typeface="+mn-cs"/>
              </a:rPr>
              <a:t>   </a:t>
            </a:r>
            <a:r>
              <a:rPr lang="en-US" altLang="zh-CN" sz="1200" b="0" i="0" kern="1200" baseline="0" dirty="0">
                <a:solidFill>
                  <a:schemeClr val="tx1"/>
                </a:solidFill>
                <a:effectLst/>
                <a:latin typeface="Times New Roman" pitchFamily="18" charset="0"/>
                <a:ea typeface="微软雅黑" panose="020B0503020204020204" pitchFamily="34" charset="-122"/>
                <a:cs typeface="+mn-cs"/>
              </a:rPr>
              <a:t>1. </a:t>
            </a:r>
            <a:r>
              <a:rPr lang="zh-CN" altLang="en-US" sz="1200" b="0" i="0" kern="1200" baseline="0" dirty="0">
                <a:solidFill>
                  <a:schemeClr val="tx1"/>
                </a:solidFill>
                <a:effectLst/>
                <a:latin typeface="Times New Roman" pitchFamily="18" charset="0"/>
                <a:ea typeface="微软雅黑" panose="020B0503020204020204" pitchFamily="34" charset="-122"/>
                <a:cs typeface="+mn-cs"/>
              </a:rPr>
              <a:t>尽管</a:t>
            </a:r>
            <a:r>
              <a:rPr lang="zh-CN" altLang="en-US" sz="1200" b="0" i="0" kern="1200" dirty="0">
                <a:solidFill>
                  <a:schemeClr val="tx1"/>
                </a:solidFill>
                <a:effectLst/>
                <a:latin typeface="Times New Roman" pitchFamily="18" charset="0"/>
                <a:ea typeface="微软雅黑" panose="020B0503020204020204" pitchFamily="34" charset="-122"/>
                <a:cs typeface="+mn-cs"/>
              </a:rPr>
              <a:t>不同的格式使解码复杂化，但都需要统一成采用</a:t>
            </a:r>
            <a:r>
              <a:rPr lang="en-US" altLang="zh-CN" sz="1200" b="0" i="0" kern="1200" dirty="0">
                <a:solidFill>
                  <a:schemeClr val="tx1"/>
                </a:solidFill>
                <a:effectLst/>
                <a:latin typeface="Times New Roman" pitchFamily="18" charset="0"/>
                <a:ea typeface="微软雅黑" panose="020B0503020204020204" pitchFamily="34" charset="-122"/>
                <a:cs typeface="+mn-cs"/>
              </a:rPr>
              <a:t>32</a:t>
            </a:r>
            <a:r>
              <a:rPr lang="zh-CN" altLang="en-US" sz="1200" b="0" i="0" kern="1200" dirty="0">
                <a:solidFill>
                  <a:schemeClr val="tx1"/>
                </a:solidFill>
                <a:effectLst/>
                <a:latin typeface="Times New Roman" pitchFamily="18" charset="0"/>
                <a:ea typeface="微软雅黑" panose="020B0503020204020204" pitchFamily="34" charset="-122"/>
                <a:cs typeface="+mn-cs"/>
              </a:rPr>
              <a:t>位的指令。</a:t>
            </a:r>
            <a:endParaRPr lang="en-US" altLang="zh-CN" sz="1200" b="0" i="0" kern="1200" dirty="0">
              <a:solidFill>
                <a:schemeClr val="tx1"/>
              </a:solidFill>
              <a:effectLst/>
              <a:latin typeface="Times New Roman" pitchFamily="18" charset="0"/>
              <a:ea typeface="微软雅黑" panose="020B0503020204020204" pitchFamily="34" charset="-122"/>
              <a:cs typeface="+mn-cs"/>
            </a:endParaRPr>
          </a:p>
          <a:p>
            <a:pPr fontAlgn="t"/>
            <a:r>
              <a:rPr lang="en-US" altLang="zh-CN" sz="1200" b="0" i="0" kern="1200" dirty="0">
                <a:solidFill>
                  <a:schemeClr val="tx1"/>
                </a:solidFill>
                <a:effectLst/>
                <a:latin typeface="Times New Roman" pitchFamily="18" charset="0"/>
                <a:ea typeface="微软雅黑" panose="020B0503020204020204" pitchFamily="34" charset="-122"/>
                <a:cs typeface="+mn-cs"/>
              </a:rPr>
              <a:t>    2. </a:t>
            </a:r>
            <a:r>
              <a:rPr lang="zh-CN" altLang="en-US" sz="1200" b="0" i="0" kern="1200" dirty="0">
                <a:solidFill>
                  <a:schemeClr val="tx1"/>
                </a:solidFill>
                <a:effectLst/>
                <a:latin typeface="Times New Roman" pitchFamily="18" charset="0"/>
                <a:ea typeface="微软雅黑" panose="020B0503020204020204" pitchFamily="34" charset="-122"/>
                <a:cs typeface="+mn-cs"/>
              </a:rPr>
              <a:t>使格式之间尽可能相似（保持一致）</a:t>
            </a:r>
          </a:p>
          <a:p>
            <a:endParaRPr lang="en-US" altLang="zh-CN" dirty="0">
              <a:ea typeface="微软雅黑" panose="020B0503020204020204" pitchFamily="34" charset="-122"/>
            </a:endParaRPr>
          </a:p>
          <a:p>
            <a:r>
              <a:rPr lang="en-US" altLang="zh-CN" dirty="0">
                <a:ea typeface="微软雅黑" panose="020B0503020204020204" pitchFamily="34" charset="-122"/>
              </a:rPr>
              <a:t>   </a:t>
            </a:r>
            <a:endParaRPr lang="en-AU" altLang="zh-CN" dirty="0">
              <a:ea typeface="微软雅黑" panose="020B0503020204020204" pitchFamily="34" charset="-122"/>
            </a:endParaRPr>
          </a:p>
        </p:txBody>
      </p:sp>
    </p:spTree>
    <p:extLst>
      <p:ext uri="{BB962C8B-B14F-4D97-AF65-F5344CB8AC3E}">
        <p14:creationId xmlns:p14="http://schemas.microsoft.com/office/powerpoint/2010/main" val="3791706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The University of Adelaide, School of Computer Science</a:t>
            </a:r>
          </a:p>
        </p:txBody>
      </p:sp>
      <p:sp>
        <p:nvSpPr>
          <p:cNvPr id="122883"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fld id="{F182DFAA-9361-4F88-BEFA-00B82D5E4698}" type="datetime3">
              <a:rPr lang="en-US" altLang="zh-CN" smtClean="0">
                <a:latin typeface="Times New Roman" pitchFamily="18" charset="0"/>
              </a:rPr>
              <a:t>30 May 2025</a:t>
            </a:fld>
            <a:endParaRPr lang="en-US" altLang="zh-CN">
              <a:latin typeface="Times New Roman" pitchFamily="18" charset="0"/>
            </a:endParaRPr>
          </a:p>
        </p:txBody>
      </p:sp>
      <p:sp>
        <p:nvSpPr>
          <p:cNvPr id="122884"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Chapter 2 — Instructions: Language of the Computer</a:t>
            </a:r>
          </a:p>
        </p:txBody>
      </p:sp>
      <p:sp>
        <p:nvSpPr>
          <p:cNvPr id="368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181353A-2551-4B8B-945D-E3B8CB218AEF}" type="slidenum">
              <a:rPr lang="en-US" altLang="zh-CN" sz="1300"/>
              <a:pPr>
                <a:spcBef>
                  <a:spcPct val="0"/>
                </a:spcBef>
              </a:pPr>
              <a:t>20</a:t>
            </a:fld>
            <a:endParaRPr lang="en-US" altLang="zh-CN" sz="1300"/>
          </a:p>
        </p:txBody>
      </p:sp>
      <p:sp>
        <p:nvSpPr>
          <p:cNvPr id="36870" name="Rectangle 2"/>
          <p:cNvSpPr>
            <a:spLocks noGrp="1" noRot="1" noChangeAspect="1" noChangeArrowheads="1" noTextEdit="1"/>
          </p:cNvSpPr>
          <p:nvPr>
            <p:ph type="sldImg"/>
          </p:nvPr>
        </p:nvSpPr>
        <p:spPr>
          <a:ln/>
        </p:spPr>
      </p:sp>
      <p:sp>
        <p:nvSpPr>
          <p:cNvPr id="368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微软雅黑" panose="020B0503020204020204" pitchFamily="34" charset="-122"/>
              </a:rPr>
              <a:t>零的发现是人类最伟大的发现之一。印度人公元</a:t>
            </a:r>
            <a:r>
              <a:rPr lang="en-US" altLang="zh-CN" dirty="0">
                <a:ea typeface="微软雅黑" panose="020B0503020204020204" pitchFamily="34" charset="-122"/>
              </a:rPr>
              <a:t>5</a:t>
            </a:r>
            <a:r>
              <a:rPr lang="zh-CN" altLang="en-US" dirty="0">
                <a:ea typeface="微软雅黑" panose="020B0503020204020204" pitchFamily="34" charset="-122"/>
              </a:rPr>
              <a:t>世纪发明，</a:t>
            </a:r>
            <a:r>
              <a:rPr lang="en-US" altLang="zh-CN" dirty="0">
                <a:ea typeface="微软雅黑" panose="020B0503020204020204" pitchFamily="34" charset="-122"/>
              </a:rPr>
              <a:t>1500</a:t>
            </a:r>
            <a:r>
              <a:rPr lang="zh-CN" altLang="en-US" dirty="0">
                <a:ea typeface="微软雅黑" panose="020B0503020204020204" pitchFamily="34" charset="-122"/>
              </a:rPr>
              <a:t>年前欧洲还没有数字</a:t>
            </a:r>
            <a:r>
              <a:rPr lang="en-US" altLang="zh-CN" dirty="0">
                <a:ea typeface="微软雅黑" panose="020B0503020204020204" pitchFamily="34" charset="-122"/>
              </a:rPr>
              <a:t>0</a:t>
            </a:r>
            <a:r>
              <a:rPr lang="zh-CN" altLang="en-US" dirty="0">
                <a:ea typeface="微软雅黑" panose="020B0503020204020204" pitchFamily="34" charset="-122"/>
              </a:rPr>
              <a:t>，教皇甚至禁止使用零，认为是魔鬼数。</a:t>
            </a:r>
            <a:endParaRPr lang="en-AU" altLang="zh-CN" dirty="0">
              <a:ea typeface="微软雅黑" panose="020B0503020204020204" pitchFamily="34" charset="-122"/>
            </a:endParaRPr>
          </a:p>
          <a:p>
            <a:r>
              <a:rPr lang="zh-CN" altLang="en-US" dirty="0">
                <a:ea typeface="微软雅黑" panose="020B0503020204020204" pitchFamily="34" charset="-122"/>
              </a:rPr>
              <a:t>恒零 在</a:t>
            </a:r>
            <a:r>
              <a:rPr lang="en-US" altLang="zh-CN" dirty="0">
                <a:ea typeface="微软雅黑" panose="020B0503020204020204" pitchFamily="34" charset="-122"/>
              </a:rPr>
              <a:t>MIPS</a:t>
            </a:r>
            <a:r>
              <a:rPr lang="zh-CN" altLang="en-US" dirty="0">
                <a:ea typeface="微软雅黑" panose="020B0503020204020204" pitchFamily="34" charset="-122"/>
              </a:rPr>
              <a:t>中如何表示和存储，可以由</a:t>
            </a:r>
            <a:r>
              <a:rPr lang="en-US" altLang="zh-CN" dirty="0">
                <a:ea typeface="微软雅黑" panose="020B0503020204020204" pitchFamily="34" charset="-122"/>
              </a:rPr>
              <a:t>0</a:t>
            </a:r>
            <a:r>
              <a:rPr lang="zh-CN" altLang="en-US" dirty="0">
                <a:ea typeface="微软雅黑" panose="020B0503020204020204" pitchFamily="34" charset="-122"/>
              </a:rPr>
              <a:t>号寄存器来表示。（为什么要这样设计</a:t>
            </a:r>
            <a:r>
              <a:rPr lang="en-US" altLang="zh-CN" dirty="0">
                <a:ea typeface="微软雅黑" panose="020B0503020204020204" pitchFamily="34" charset="-122"/>
              </a:rPr>
              <a:t>….</a:t>
            </a:r>
            <a:r>
              <a:rPr lang="zh-CN" altLang="en-US" dirty="0">
                <a:ea typeface="微软雅黑" panose="020B0503020204020204" pitchFamily="34" charset="-122"/>
              </a:rPr>
              <a:t>常用</a:t>
            </a:r>
            <a:r>
              <a:rPr lang="en-US" altLang="zh-CN" dirty="0">
                <a:ea typeface="微软雅黑" panose="020B0503020204020204" pitchFamily="34" charset="-122"/>
              </a:rPr>
              <a:t>/</a:t>
            </a:r>
            <a:r>
              <a:rPr lang="zh-CN" altLang="en-US" dirty="0">
                <a:ea typeface="微软雅黑" panose="020B0503020204020204" pitchFamily="34" charset="-122"/>
              </a:rPr>
              <a:t>效率）</a:t>
            </a:r>
            <a:endParaRPr lang="en-US" altLang="zh-CN" dirty="0">
              <a:ea typeface="微软雅黑" panose="020B0503020204020204" pitchFamily="34" charset="-122"/>
            </a:endParaRPr>
          </a:p>
          <a:p>
            <a:r>
              <a:rPr lang="en-US" altLang="zh-CN" dirty="0">
                <a:ea typeface="微软雅黑" panose="020B0503020204020204" pitchFamily="34" charset="-122"/>
              </a:rPr>
              <a:t>1) </a:t>
            </a:r>
            <a:r>
              <a:rPr lang="zh-CN" altLang="en-US" dirty="0">
                <a:ea typeface="微软雅黑" panose="020B0503020204020204" pitchFamily="34" charset="-122"/>
              </a:rPr>
              <a:t>零号寄存器可以用来完成寄存器之间的传输和赋值操作</a:t>
            </a:r>
            <a:endParaRPr lang="en-US" altLang="zh-CN" dirty="0">
              <a:ea typeface="微软雅黑" panose="020B0503020204020204" pitchFamily="34" charset="-122"/>
            </a:endParaRPr>
          </a:p>
          <a:p>
            <a:r>
              <a:rPr lang="en-US" altLang="zh-CN" dirty="0">
                <a:ea typeface="微软雅黑" panose="020B0503020204020204" pitchFamily="34" charset="-122"/>
              </a:rPr>
              <a:t>2)</a:t>
            </a:r>
            <a:r>
              <a:rPr lang="zh-CN" altLang="en-US" dirty="0">
                <a:ea typeface="微软雅黑" panose="020B0503020204020204" pitchFamily="34" charset="-122"/>
              </a:rPr>
              <a:t>利用</a:t>
            </a:r>
            <a:r>
              <a:rPr lang="en-US" altLang="zh-CN" dirty="0">
                <a:ea typeface="微软雅黑" panose="020B0503020204020204" pitchFamily="34" charset="-122"/>
              </a:rPr>
              <a:t>0</a:t>
            </a:r>
            <a:r>
              <a:rPr lang="zh-CN" altLang="en-US" dirty="0">
                <a:ea typeface="微软雅黑" panose="020B0503020204020204" pitchFamily="34" charset="-122"/>
              </a:rPr>
              <a:t>号寄存器，将一个寄存器的低</a:t>
            </a:r>
            <a:r>
              <a:rPr lang="en-US" altLang="zh-CN" dirty="0">
                <a:ea typeface="微软雅黑" panose="020B0503020204020204" pitchFamily="34" charset="-122"/>
              </a:rPr>
              <a:t>16</a:t>
            </a:r>
            <a:r>
              <a:rPr lang="zh-CN" altLang="en-US" dirty="0">
                <a:ea typeface="微软雅黑" panose="020B0503020204020204" pitchFamily="34" charset="-122"/>
              </a:rPr>
              <a:t>位设置为指定的常数，就可以使用</a:t>
            </a:r>
            <a:r>
              <a:rPr lang="en-US" altLang="zh-CN" dirty="0" err="1">
                <a:ea typeface="微软雅黑" panose="020B0503020204020204" pitchFamily="34" charset="-122"/>
              </a:rPr>
              <a:t>addi</a:t>
            </a:r>
            <a:endParaRPr lang="en-US" altLang="zh-CN" dirty="0">
              <a:ea typeface="微软雅黑" panose="020B0503020204020204" pitchFamily="34" charset="-122"/>
            </a:endParaRPr>
          </a:p>
          <a:p>
            <a:r>
              <a:rPr lang="en-US" altLang="zh-CN" dirty="0">
                <a:ea typeface="微软雅黑" panose="020B0503020204020204" pitchFamily="34" charset="-122"/>
              </a:rPr>
              <a:t>     </a:t>
            </a:r>
            <a:r>
              <a:rPr lang="zh-CN" altLang="en-US" dirty="0">
                <a:ea typeface="微软雅黑" panose="020B0503020204020204" pitchFamily="34" charset="-122"/>
              </a:rPr>
              <a:t>后面也也有一些逻辑指令的技巧用来实现数据的特殊处理，例如按位取反等，另外也不要单独使用一条指令从内存读取一个零的常数等。</a:t>
            </a:r>
            <a:endParaRPr lang="en-US" altLang="zh-CN" dirty="0">
              <a:ea typeface="微软雅黑" panose="020B0503020204020204" pitchFamily="34" charset="-122"/>
            </a:endParaRPr>
          </a:p>
        </p:txBody>
      </p:sp>
    </p:spTree>
    <p:extLst>
      <p:ext uri="{BB962C8B-B14F-4D97-AF65-F5344CB8AC3E}">
        <p14:creationId xmlns:p14="http://schemas.microsoft.com/office/powerpoint/2010/main" val="1010485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The University of Adelaide, School of Computer Science</a:t>
            </a:r>
          </a:p>
        </p:txBody>
      </p:sp>
      <p:sp>
        <p:nvSpPr>
          <p:cNvPr id="140291"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fld id="{CF8638D6-62E2-42A8-BF23-4DFB436E4F11}" type="datetime3">
              <a:rPr lang="en-US" altLang="zh-CN" smtClean="0">
                <a:latin typeface="Times New Roman" pitchFamily="18" charset="0"/>
              </a:rPr>
              <a:t>30 May 2025</a:t>
            </a:fld>
            <a:endParaRPr lang="en-US" altLang="zh-CN">
              <a:latin typeface="Times New Roman" pitchFamily="18" charset="0"/>
            </a:endParaRPr>
          </a:p>
        </p:txBody>
      </p:sp>
      <p:sp>
        <p:nvSpPr>
          <p:cNvPr id="140292"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Chapter 2 — Instructions: Language of the Computer</a:t>
            </a:r>
          </a:p>
        </p:txBody>
      </p:sp>
      <p:sp>
        <p:nvSpPr>
          <p:cNvPr id="747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D8C6017-3B94-4119-BE9D-DE0A85BFAC05}" type="slidenum">
              <a:rPr lang="en-US" altLang="zh-CN" sz="1300"/>
              <a:pPr>
                <a:spcBef>
                  <a:spcPct val="0"/>
                </a:spcBef>
              </a:pPr>
              <a:t>21</a:t>
            </a:fld>
            <a:endParaRPr lang="en-US" altLang="zh-CN" sz="1300"/>
          </a:p>
        </p:txBody>
      </p:sp>
      <p:sp>
        <p:nvSpPr>
          <p:cNvPr id="74758" name="Rectangle 2"/>
          <p:cNvSpPr>
            <a:spLocks noGrp="1" noRot="1" noChangeAspect="1" noChangeArrowheads="1" noTextEdit="1"/>
          </p:cNvSpPr>
          <p:nvPr>
            <p:ph type="sldImg"/>
          </p:nvPr>
        </p:nvSpPr>
        <p:spPr>
          <a:ln/>
        </p:spPr>
      </p:sp>
      <p:sp>
        <p:nvSpPr>
          <p:cNvPr id="747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微软雅黑" panose="020B0503020204020204" pitchFamily="34" charset="-122"/>
              </a:rPr>
              <a:t>前面介绍了逻辑运算相关的指令，以下我们进行分枝指令和循环指令，这两类指令中都包含了条件操作</a:t>
            </a:r>
            <a:endParaRPr lang="en-US" altLang="zh-CN" dirty="0">
              <a:ea typeface="微软雅黑" panose="020B0503020204020204" pitchFamily="34" charset="-122"/>
            </a:endParaRPr>
          </a:p>
          <a:p>
            <a:pPr marL="228600" indent="-228600">
              <a:buAutoNum type="arabicPeriod"/>
            </a:pPr>
            <a:r>
              <a:rPr lang="zh-CN" altLang="en-US" dirty="0">
                <a:ea typeface="微软雅黑" panose="020B0503020204020204" pitchFamily="34" charset="-122"/>
              </a:rPr>
              <a:t>分枝指令的基本作用是，如果条件成立就跳转到符号地址上，否则顺序执行</a:t>
            </a:r>
            <a:endParaRPr lang="en-US" altLang="zh-CN" dirty="0">
              <a:ea typeface="微软雅黑" panose="020B0503020204020204" pitchFamily="34" charset="-122"/>
            </a:endParaRPr>
          </a:p>
          <a:p>
            <a:pPr marL="228600" indent="-228600">
              <a:buAutoNum type="arabicPeriod"/>
            </a:pPr>
            <a:r>
              <a:rPr lang="en-US" altLang="zh-CN" dirty="0" err="1">
                <a:ea typeface="微软雅黑" panose="020B0503020204020204" pitchFamily="34" charset="-122"/>
              </a:rPr>
              <a:t>Beq</a:t>
            </a:r>
            <a:r>
              <a:rPr lang="zh-CN" altLang="en-US" dirty="0">
                <a:ea typeface="微软雅黑" panose="020B0503020204020204" pitchFamily="34" charset="-122"/>
              </a:rPr>
              <a:t>指令 （</a:t>
            </a:r>
            <a:r>
              <a:rPr lang="en-US" altLang="zh-CN" dirty="0">
                <a:ea typeface="微软雅黑" panose="020B0503020204020204" pitchFamily="34" charset="-122"/>
              </a:rPr>
              <a:t>==</a:t>
            </a:r>
            <a:r>
              <a:rPr lang="zh-CN" altLang="en-US" dirty="0">
                <a:ea typeface="微软雅黑" panose="020B0503020204020204" pitchFamily="34" charset="-122"/>
              </a:rPr>
              <a:t>）</a:t>
            </a:r>
            <a:endParaRPr lang="en-US" altLang="zh-CN" dirty="0">
              <a:ea typeface="微软雅黑" panose="020B0503020204020204" pitchFamily="34" charset="-122"/>
            </a:endParaRPr>
          </a:p>
          <a:p>
            <a:pPr marL="228600" indent="-228600">
              <a:buAutoNum type="arabicPeriod"/>
            </a:pPr>
            <a:r>
              <a:rPr lang="en-US" altLang="zh-CN" dirty="0" err="1">
                <a:ea typeface="微软雅黑" panose="020B0503020204020204" pitchFamily="34" charset="-122"/>
              </a:rPr>
              <a:t>Bne</a:t>
            </a:r>
            <a:r>
              <a:rPr lang="zh-CN" altLang="en-US" dirty="0">
                <a:ea typeface="微软雅黑" panose="020B0503020204020204" pitchFamily="34" charset="-122"/>
              </a:rPr>
              <a:t>指令  </a:t>
            </a:r>
            <a:r>
              <a:rPr lang="en-US" altLang="zh-CN" dirty="0">
                <a:ea typeface="微软雅黑" panose="020B0503020204020204" pitchFamily="34" charset="-122"/>
              </a:rPr>
              <a:t>(!=)</a:t>
            </a:r>
          </a:p>
          <a:p>
            <a:pPr marL="228600" indent="-228600">
              <a:buAutoNum type="arabicPeriod"/>
            </a:pPr>
            <a:r>
              <a:rPr lang="en-US" altLang="zh-CN" dirty="0">
                <a:ea typeface="微软雅黑" panose="020B0503020204020204" pitchFamily="34" charset="-122"/>
              </a:rPr>
              <a:t>J </a:t>
            </a:r>
            <a:r>
              <a:rPr lang="en-US" altLang="zh-CN" dirty="0" err="1">
                <a:ea typeface="微软雅黑" panose="020B0503020204020204" pitchFamily="34" charset="-122"/>
              </a:rPr>
              <a:t>L1</a:t>
            </a:r>
            <a:r>
              <a:rPr lang="en-US" altLang="zh-CN" dirty="0">
                <a:ea typeface="微软雅黑" panose="020B0503020204020204" pitchFamily="34" charset="-122"/>
              </a:rPr>
              <a:t>   (</a:t>
            </a:r>
            <a:r>
              <a:rPr lang="zh-CN" altLang="en-US" dirty="0">
                <a:ea typeface="微软雅黑" panose="020B0503020204020204" pitchFamily="34" charset="-122"/>
              </a:rPr>
              <a:t>无条件跳转</a:t>
            </a:r>
            <a:r>
              <a:rPr lang="en-US" altLang="zh-CN" dirty="0">
                <a:ea typeface="微软雅黑" panose="020B0503020204020204" pitchFamily="34" charset="-122"/>
              </a:rPr>
              <a:t>)</a:t>
            </a:r>
          </a:p>
          <a:p>
            <a:r>
              <a:rPr lang="zh-CN" altLang="en-US" dirty="0">
                <a:ea typeface="微软雅黑" panose="020B0503020204020204" pitchFamily="34" charset="-122"/>
              </a:rPr>
              <a:t>条件跳转与无条件操作指令</a:t>
            </a:r>
            <a:endParaRPr lang="en-US" altLang="zh-CN" dirty="0">
              <a:ea typeface="微软雅黑" panose="020B0503020204020204" pitchFamily="34" charset="-122"/>
            </a:endParaRPr>
          </a:p>
          <a:p>
            <a:r>
              <a:rPr lang="en-US" altLang="zh-CN" dirty="0">
                <a:ea typeface="微软雅黑" panose="020B0503020204020204" pitchFamily="34" charset="-122"/>
              </a:rPr>
              <a:t> </a:t>
            </a:r>
            <a:r>
              <a:rPr lang="en-US" altLang="zh-CN" dirty="0" err="1">
                <a:ea typeface="微软雅黑" panose="020B0503020204020204" pitchFamily="34" charset="-122"/>
              </a:rPr>
              <a:t>beq</a:t>
            </a:r>
            <a:r>
              <a:rPr lang="en-US" altLang="zh-CN" dirty="0">
                <a:ea typeface="微软雅黑" panose="020B0503020204020204" pitchFamily="34" charset="-122"/>
              </a:rPr>
              <a:t> </a:t>
            </a:r>
            <a:r>
              <a:rPr lang="zh-CN" altLang="en-US" dirty="0">
                <a:ea typeface="微软雅黑" panose="020B0503020204020204" pitchFamily="34" charset="-122"/>
              </a:rPr>
              <a:t>，如果 </a:t>
            </a:r>
            <a:r>
              <a:rPr lang="en-US" altLang="zh-CN" dirty="0" err="1">
                <a:ea typeface="微软雅黑" panose="020B0503020204020204" pitchFamily="34" charset="-122"/>
              </a:rPr>
              <a:t>Rs</a:t>
            </a:r>
            <a:r>
              <a:rPr lang="en-US" altLang="zh-CN" dirty="0">
                <a:ea typeface="微软雅黑" panose="020B0503020204020204" pitchFamily="34" charset="-122"/>
              </a:rPr>
              <a:t>==</a:t>
            </a:r>
            <a:r>
              <a:rPr lang="en-US" altLang="zh-CN" dirty="0" err="1">
                <a:ea typeface="微软雅黑" panose="020B0503020204020204" pitchFamily="34" charset="-122"/>
              </a:rPr>
              <a:t>Rt</a:t>
            </a:r>
            <a:r>
              <a:rPr lang="en-US" altLang="zh-CN" baseline="0" dirty="0">
                <a:ea typeface="微软雅黑" panose="020B0503020204020204" pitchFamily="34" charset="-122"/>
              </a:rPr>
              <a:t> </a:t>
            </a:r>
            <a:r>
              <a:rPr lang="zh-CN" altLang="en-US" baseline="0" dirty="0">
                <a:ea typeface="微软雅黑" panose="020B0503020204020204" pitchFamily="34" charset="-122"/>
              </a:rPr>
              <a:t>就跳转</a:t>
            </a:r>
            <a:r>
              <a:rPr lang="en-US" altLang="zh-CN" baseline="0" dirty="0">
                <a:ea typeface="微软雅黑" panose="020B0503020204020204" pitchFamily="34" charset="-122"/>
              </a:rPr>
              <a:t>L1,</a:t>
            </a:r>
            <a:r>
              <a:rPr lang="zh-CN" altLang="en-US" baseline="0" dirty="0">
                <a:ea typeface="微软雅黑" panose="020B0503020204020204" pitchFamily="34" charset="-122"/>
              </a:rPr>
              <a:t>否则顺序执行；</a:t>
            </a:r>
            <a:endParaRPr lang="en-US" altLang="zh-CN" baseline="0" dirty="0">
              <a:ea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微软雅黑" panose="020B0503020204020204" pitchFamily="34" charset="-122"/>
              </a:rPr>
              <a:t> </a:t>
            </a:r>
            <a:r>
              <a:rPr lang="en-US" altLang="zh-CN" baseline="0" dirty="0" err="1">
                <a:ea typeface="微软雅黑" panose="020B0503020204020204" pitchFamily="34" charset="-122"/>
              </a:rPr>
              <a:t>bne</a:t>
            </a:r>
            <a:r>
              <a:rPr lang="en-US" altLang="zh-CN" baseline="0" dirty="0">
                <a:ea typeface="微软雅黑" panose="020B0503020204020204" pitchFamily="34" charset="-122"/>
              </a:rPr>
              <a:t> ,   </a:t>
            </a:r>
            <a:r>
              <a:rPr lang="zh-CN" altLang="en-US" baseline="0" dirty="0">
                <a:ea typeface="微软雅黑" panose="020B0503020204020204" pitchFamily="34" charset="-122"/>
              </a:rPr>
              <a:t>如果</a:t>
            </a:r>
            <a:r>
              <a:rPr lang="zh-CN" altLang="en-US" dirty="0">
                <a:ea typeface="微软雅黑" panose="020B0503020204020204" pitchFamily="34" charset="-122"/>
              </a:rPr>
              <a:t> </a:t>
            </a:r>
            <a:r>
              <a:rPr lang="en-US" altLang="zh-CN" dirty="0" err="1">
                <a:ea typeface="微软雅黑" panose="020B0503020204020204" pitchFamily="34" charset="-122"/>
              </a:rPr>
              <a:t>Rs</a:t>
            </a:r>
            <a:r>
              <a:rPr lang="zh-CN" altLang="en-US" dirty="0">
                <a:ea typeface="微软雅黑" panose="020B0503020204020204" pitchFamily="34" charset="-122"/>
              </a:rPr>
              <a:t>！</a:t>
            </a:r>
            <a:r>
              <a:rPr lang="en-US" altLang="zh-CN" dirty="0">
                <a:ea typeface="微软雅黑" panose="020B0503020204020204" pitchFamily="34" charset="-122"/>
              </a:rPr>
              <a:t>=</a:t>
            </a:r>
            <a:r>
              <a:rPr lang="en-US" altLang="zh-CN" dirty="0" err="1">
                <a:ea typeface="微软雅黑" panose="020B0503020204020204" pitchFamily="34" charset="-122"/>
              </a:rPr>
              <a:t>Rt</a:t>
            </a:r>
            <a:r>
              <a:rPr lang="en-US" altLang="zh-CN" baseline="0" dirty="0">
                <a:ea typeface="微软雅黑" panose="020B0503020204020204" pitchFamily="34" charset="-122"/>
              </a:rPr>
              <a:t> </a:t>
            </a:r>
            <a:r>
              <a:rPr lang="zh-CN" altLang="en-US" baseline="0" dirty="0">
                <a:ea typeface="微软雅黑" panose="020B0503020204020204" pitchFamily="34" charset="-122"/>
              </a:rPr>
              <a:t>就跳转</a:t>
            </a:r>
            <a:r>
              <a:rPr lang="en-US" altLang="zh-CN" baseline="0" dirty="0">
                <a:ea typeface="微软雅黑" panose="020B0503020204020204" pitchFamily="34" charset="-122"/>
              </a:rPr>
              <a:t>L1,</a:t>
            </a:r>
            <a:r>
              <a:rPr lang="zh-CN" altLang="en-US" baseline="0" dirty="0">
                <a:ea typeface="微软雅黑" panose="020B0503020204020204" pitchFamily="34" charset="-122"/>
              </a:rPr>
              <a:t>否则顺序执行；</a:t>
            </a:r>
            <a:endParaRPr lang="en-US" altLang="zh-CN" baseline="0" dirty="0">
              <a:ea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aseline="0" dirty="0">
              <a:ea typeface="微软雅黑" panose="020B0503020204020204" pitchFamily="34" charset="-122"/>
            </a:endParaRPr>
          </a:p>
          <a:p>
            <a:endParaRPr lang="en-US" altLang="zh-CN" dirty="0">
              <a:ea typeface="微软雅黑" panose="020B0503020204020204" pitchFamily="34" charset="-122"/>
            </a:endParaRPr>
          </a:p>
          <a:p>
            <a:endParaRPr lang="en-AU" altLang="zh-CN" dirty="0">
              <a:ea typeface="微软雅黑" panose="020B0503020204020204" pitchFamily="34" charset="-122"/>
            </a:endParaRPr>
          </a:p>
        </p:txBody>
      </p:sp>
    </p:spTree>
    <p:extLst>
      <p:ext uri="{BB962C8B-B14F-4D97-AF65-F5344CB8AC3E}">
        <p14:creationId xmlns:p14="http://schemas.microsoft.com/office/powerpoint/2010/main" val="1831797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The University of Adelaide, School of Computer Science</a:t>
            </a:r>
          </a:p>
        </p:txBody>
      </p:sp>
      <p:sp>
        <p:nvSpPr>
          <p:cNvPr id="109571"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fld id="{EC64A080-9321-4615-AE59-53BB2092BA5D}" type="datetime3">
              <a:rPr lang="en-US" altLang="zh-CN" smtClean="0">
                <a:latin typeface="Times New Roman" pitchFamily="18" charset="0"/>
              </a:rPr>
              <a:t>30 May 2025</a:t>
            </a:fld>
            <a:endParaRPr lang="en-US" altLang="zh-CN">
              <a:latin typeface="Times New Roman" pitchFamily="18" charset="0"/>
            </a:endParaRPr>
          </a:p>
        </p:txBody>
      </p:sp>
      <p:sp>
        <p:nvSpPr>
          <p:cNvPr id="109572"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Chapter 2 — Instructions: Language of the Computer</a:t>
            </a:r>
          </a:p>
        </p:txBody>
      </p:sp>
      <p:sp>
        <p:nvSpPr>
          <p:cNvPr id="81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C179A88-1BBD-454A-902A-BA7022BF142B}" type="slidenum">
              <a:rPr lang="en-US" altLang="zh-CN" sz="1300"/>
              <a:pPr>
                <a:spcBef>
                  <a:spcPct val="0"/>
                </a:spcBef>
              </a:pPr>
              <a:t>2</a:t>
            </a:fld>
            <a:endParaRPr lang="en-US" altLang="zh-CN" sz="1300"/>
          </a:p>
        </p:txBody>
      </p:sp>
      <p:sp>
        <p:nvSpPr>
          <p:cNvPr id="8198" name="Rectangle 2"/>
          <p:cNvSpPr>
            <a:spLocks noGrp="1" noRot="1" noChangeAspect="1" noChangeArrowheads="1" noTextEdit="1"/>
          </p:cNvSpPr>
          <p:nvPr>
            <p:ph type="sldImg"/>
          </p:nvPr>
        </p:nvSpPr>
        <p:spPr>
          <a:ln/>
        </p:spPr>
      </p:sp>
      <p:sp>
        <p:nvSpPr>
          <p:cNvPr id="81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zh-CN" dirty="0">
              <a:ea typeface="微软雅黑" panose="020B0503020204020204" pitchFamily="34" charset="-122"/>
            </a:endParaRPr>
          </a:p>
        </p:txBody>
      </p:sp>
    </p:spTree>
    <p:extLst>
      <p:ext uri="{BB962C8B-B14F-4D97-AF65-F5344CB8AC3E}">
        <p14:creationId xmlns:p14="http://schemas.microsoft.com/office/powerpoint/2010/main" val="2510537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The University of Adelaide, School of Computer Science</a:t>
            </a:r>
          </a:p>
        </p:txBody>
      </p:sp>
      <p:sp>
        <p:nvSpPr>
          <p:cNvPr id="144387"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fld id="{9FE27F2B-EC91-452B-B47C-677DBCBD9838}" type="datetime3">
              <a:rPr lang="en-US" altLang="zh-CN" smtClean="0">
                <a:latin typeface="Times New Roman" pitchFamily="18" charset="0"/>
              </a:rPr>
              <a:t>30 May 2025</a:t>
            </a:fld>
            <a:endParaRPr lang="en-US" altLang="zh-CN">
              <a:latin typeface="Times New Roman" pitchFamily="18" charset="0"/>
            </a:endParaRPr>
          </a:p>
        </p:txBody>
      </p:sp>
      <p:sp>
        <p:nvSpPr>
          <p:cNvPr id="144388"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Chapter 2 — Instructions: Language of the Computer</a:t>
            </a:r>
          </a:p>
        </p:txBody>
      </p:sp>
      <p:sp>
        <p:nvSpPr>
          <p:cNvPr id="829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3F0E246-37E3-447A-9B91-76439535A878}" type="slidenum">
              <a:rPr lang="en-US" altLang="zh-CN" sz="1300"/>
              <a:pPr>
                <a:spcBef>
                  <a:spcPct val="0"/>
                </a:spcBef>
              </a:pPr>
              <a:t>22</a:t>
            </a:fld>
            <a:endParaRPr lang="en-US" altLang="zh-CN" sz="1300"/>
          </a:p>
        </p:txBody>
      </p:sp>
      <p:sp>
        <p:nvSpPr>
          <p:cNvPr id="82950" name="Rectangle 2"/>
          <p:cNvSpPr>
            <a:spLocks noGrp="1" noRot="1" noChangeAspect="1" noChangeArrowheads="1" noTextEdit="1"/>
          </p:cNvSpPr>
          <p:nvPr>
            <p:ph type="sldImg"/>
          </p:nvPr>
        </p:nvSpPr>
        <p:spPr>
          <a:ln/>
        </p:spPr>
      </p:sp>
      <p:sp>
        <p:nvSpPr>
          <p:cNvPr id="829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zh-CN" altLang="en-US" dirty="0">
                <a:ea typeface="微软雅黑" panose="020B0503020204020204" pitchFamily="34" charset="-122"/>
              </a:rPr>
              <a:t>条件赋值操作指令</a:t>
            </a:r>
            <a:r>
              <a:rPr lang="en-US" altLang="zh-CN" dirty="0">
                <a:ea typeface="微软雅黑" panose="020B0503020204020204" pitchFamily="34" charset="-122"/>
              </a:rPr>
              <a:t>,</a:t>
            </a:r>
            <a:r>
              <a:rPr lang="zh-CN" altLang="en-US" dirty="0">
                <a:ea typeface="微软雅黑" panose="020B0503020204020204" pitchFamily="34" charset="-122"/>
              </a:rPr>
              <a:t>我们将介绍条件操作指令实现的一些细节。</a:t>
            </a:r>
            <a:endParaRPr lang="en-US" altLang="zh-CN" dirty="0">
              <a:ea typeface="微软雅黑" panose="020B0503020204020204" pitchFamily="34" charset="-122"/>
            </a:endParaRPr>
          </a:p>
          <a:p>
            <a:r>
              <a:rPr lang="zh-CN" altLang="en-US" dirty="0">
                <a:ea typeface="微软雅黑" panose="020B0503020204020204" pitchFamily="34" charset="-122"/>
              </a:rPr>
              <a:t>但是</a:t>
            </a:r>
            <a:r>
              <a:rPr lang="en-US" altLang="zh-CN" dirty="0">
                <a:ea typeface="微软雅黑" panose="020B0503020204020204" pitchFamily="34" charset="-122"/>
              </a:rPr>
              <a:t>MIPS</a:t>
            </a:r>
            <a:r>
              <a:rPr lang="zh-CN" altLang="en-US" dirty="0">
                <a:ea typeface="微软雅黑" panose="020B0503020204020204" pitchFamily="34" charset="-122"/>
              </a:rPr>
              <a:t>指令架构中并没有这些语句，可以使用 </a:t>
            </a:r>
            <a:r>
              <a:rPr lang="en-US" altLang="zh-CN" dirty="0" err="1">
                <a:ea typeface="微软雅黑" panose="020B0503020204020204" pitchFamily="34" charset="-122"/>
              </a:rPr>
              <a:t>slt</a:t>
            </a:r>
            <a:r>
              <a:rPr lang="en-US" altLang="zh-CN" baseline="0" dirty="0">
                <a:ea typeface="微软雅黑" panose="020B0503020204020204" pitchFamily="34" charset="-122"/>
              </a:rPr>
              <a:t>  </a:t>
            </a:r>
            <a:r>
              <a:rPr lang="zh-CN" altLang="en-US" baseline="0" dirty="0">
                <a:ea typeface="微软雅黑" panose="020B0503020204020204" pitchFamily="34" charset="-122"/>
              </a:rPr>
              <a:t>指令，实现小于条件</a:t>
            </a:r>
            <a:r>
              <a:rPr lang="en-US" altLang="zh-CN" baseline="0" dirty="0">
                <a:ea typeface="微软雅黑" panose="020B0503020204020204" pitchFamily="34" charset="-122"/>
              </a:rPr>
              <a:t>(&lt;)</a:t>
            </a:r>
            <a:r>
              <a:rPr lang="zh-CN" altLang="en-US" baseline="0" dirty="0">
                <a:ea typeface="微软雅黑" panose="020B0503020204020204" pitchFamily="34" charset="-122"/>
              </a:rPr>
              <a:t>的比较结果，放置到目标寄存器</a:t>
            </a:r>
            <a:r>
              <a:rPr lang="en-US" altLang="zh-CN" baseline="0" dirty="0" err="1">
                <a:ea typeface="微软雅黑" panose="020B0503020204020204" pitchFamily="34" charset="-122"/>
              </a:rPr>
              <a:t>rd</a:t>
            </a:r>
            <a:r>
              <a:rPr lang="zh-CN" altLang="en-US" baseline="0" dirty="0">
                <a:ea typeface="微软雅黑" panose="020B0503020204020204" pitchFamily="34" charset="-122"/>
              </a:rPr>
              <a:t>中，然后使用</a:t>
            </a:r>
            <a:r>
              <a:rPr lang="en-US" altLang="zh-CN" baseline="0" dirty="0" err="1">
                <a:ea typeface="微软雅黑" panose="020B0503020204020204" pitchFamily="34" charset="-122"/>
              </a:rPr>
              <a:t>beq</a:t>
            </a:r>
            <a:r>
              <a:rPr lang="zh-CN" altLang="en-US" baseline="0" dirty="0">
                <a:ea typeface="微软雅黑" panose="020B0503020204020204" pitchFamily="34" charset="-122"/>
              </a:rPr>
              <a:t>，</a:t>
            </a:r>
            <a:r>
              <a:rPr lang="en-US" altLang="zh-CN" baseline="0" dirty="0" err="1">
                <a:ea typeface="微软雅黑" panose="020B0503020204020204" pitchFamily="34" charset="-122"/>
              </a:rPr>
              <a:t>bne</a:t>
            </a:r>
            <a:r>
              <a:rPr lang="zh-CN" altLang="en-US" baseline="0" dirty="0">
                <a:ea typeface="微软雅黑" panose="020B0503020204020204" pitchFamily="34" charset="-122"/>
              </a:rPr>
              <a:t>来组合实现上述条件跳转指令。</a:t>
            </a:r>
            <a:endParaRPr lang="en-US" altLang="zh-CN" dirty="0">
              <a:ea typeface="微软雅黑" panose="020B0503020204020204" pitchFamily="34" charset="-122"/>
            </a:endParaRPr>
          </a:p>
          <a:p>
            <a:r>
              <a:rPr lang="zh-CN" altLang="en-US" dirty="0">
                <a:ea typeface="微软雅黑" panose="020B0503020204020204" pitchFamily="34" charset="-122"/>
              </a:rPr>
              <a:t>可以将条件赋值指令和</a:t>
            </a:r>
            <a:r>
              <a:rPr lang="en-US" altLang="zh-CN" dirty="0" err="1">
                <a:ea typeface="微软雅黑" panose="020B0503020204020204" pitchFamily="34" charset="-122"/>
              </a:rPr>
              <a:t>beq</a:t>
            </a:r>
            <a:r>
              <a:rPr lang="en-US" altLang="zh-CN" dirty="0">
                <a:ea typeface="微软雅黑" panose="020B0503020204020204" pitchFamily="34" charset="-122"/>
              </a:rPr>
              <a:t>,</a:t>
            </a:r>
            <a:r>
              <a:rPr lang="zh-CN" altLang="en-US" dirty="0">
                <a:ea typeface="微软雅黑" panose="020B0503020204020204" pitchFamily="34" charset="-122"/>
              </a:rPr>
              <a:t>或则</a:t>
            </a:r>
            <a:r>
              <a:rPr lang="en-US" altLang="zh-CN" dirty="0" err="1">
                <a:ea typeface="微软雅黑" panose="020B0503020204020204" pitchFamily="34" charset="-122"/>
              </a:rPr>
              <a:t>bne</a:t>
            </a:r>
            <a:r>
              <a:rPr lang="zh-CN" altLang="en-US" dirty="0">
                <a:ea typeface="微软雅黑" panose="020B0503020204020204" pitchFamily="34" charset="-122"/>
              </a:rPr>
              <a:t>指令配合实现</a:t>
            </a:r>
            <a:r>
              <a:rPr lang="zh-CN" altLang="en-US" baseline="0" dirty="0">
                <a:ea typeface="微软雅黑" panose="020B0503020204020204" pitchFamily="34" charset="-122"/>
              </a:rPr>
              <a:t> 如果 “小于” 则跳转的功能</a:t>
            </a:r>
            <a:endParaRPr lang="en-US" altLang="zh-CN" dirty="0">
              <a:ea typeface="微软雅黑" panose="020B0503020204020204" pitchFamily="34" charset="-122"/>
            </a:endParaRPr>
          </a:p>
          <a:p>
            <a:r>
              <a:rPr lang="zh-CN" altLang="en-US" dirty="0">
                <a:ea typeface="微软雅黑" panose="020B0503020204020204" pitchFamily="34" charset="-122"/>
              </a:rPr>
              <a:t>条件跳转语句</a:t>
            </a:r>
            <a:r>
              <a:rPr lang="en-US" altLang="zh-CN" dirty="0">
                <a:ea typeface="微软雅黑" panose="020B0503020204020204" pitchFamily="34" charset="-122"/>
              </a:rPr>
              <a:t>MIPS</a:t>
            </a:r>
            <a:r>
              <a:rPr lang="zh-CN" altLang="en-US" dirty="0">
                <a:ea typeface="微软雅黑" panose="020B0503020204020204" pitchFamily="34" charset="-122"/>
              </a:rPr>
              <a:t>指令集架构中只有（等于，不等于）条件跳转语句，而我们程序设计中还有（</a:t>
            </a:r>
            <a:r>
              <a:rPr lang="en-US" altLang="zh-CN" dirty="0">
                <a:ea typeface="微软雅黑" panose="020B0503020204020204" pitchFamily="34" charset="-122"/>
              </a:rPr>
              <a:t>&lt;,&lt;=,&gt;,&gt;=</a:t>
            </a:r>
            <a:r>
              <a:rPr lang="zh-CN" altLang="en-US" dirty="0">
                <a:ea typeface="微软雅黑" panose="020B0503020204020204" pitchFamily="34" charset="-122"/>
              </a:rPr>
              <a:t>）等条件跳转语句。</a:t>
            </a:r>
            <a:endParaRPr lang="en-US" altLang="zh-CN" dirty="0">
              <a:ea typeface="微软雅黑" panose="020B0503020204020204" pitchFamily="34" charset="-122"/>
            </a:endParaRPr>
          </a:p>
          <a:p>
            <a:r>
              <a:rPr lang="en-US" altLang="zh-CN" dirty="0">
                <a:ea typeface="微软雅黑" panose="020B0503020204020204" pitchFamily="34" charset="-122"/>
              </a:rPr>
              <a:t>2. </a:t>
            </a:r>
            <a:r>
              <a:rPr lang="en-US" altLang="zh-CN" dirty="0" err="1">
                <a:ea typeface="微软雅黑" panose="020B0503020204020204" pitchFamily="34" charset="-122"/>
              </a:rPr>
              <a:t>Slt</a:t>
            </a:r>
            <a:r>
              <a:rPr lang="en-US" altLang="zh-CN" baseline="0" dirty="0">
                <a:ea typeface="微软雅黑" panose="020B0503020204020204" pitchFamily="34" charset="-122"/>
              </a:rPr>
              <a:t> </a:t>
            </a:r>
            <a:r>
              <a:rPr lang="en-US" altLang="zh-CN" baseline="0" dirty="0" err="1">
                <a:ea typeface="微软雅黑" panose="020B0503020204020204" pitchFamily="34" charset="-122"/>
              </a:rPr>
              <a:t>rd,rs</a:t>
            </a:r>
            <a:r>
              <a:rPr lang="en-US" altLang="zh-CN" baseline="0" dirty="0">
                <a:ea typeface="微软雅黑" panose="020B0503020204020204" pitchFamily="34" charset="-122"/>
              </a:rPr>
              <a:t>, </a:t>
            </a:r>
            <a:r>
              <a:rPr lang="en-US" altLang="zh-CN" baseline="0" dirty="0" err="1">
                <a:ea typeface="微软雅黑" panose="020B0503020204020204" pitchFamily="34" charset="-122"/>
              </a:rPr>
              <a:t>rt</a:t>
            </a:r>
            <a:r>
              <a:rPr lang="en-US" altLang="zh-CN" baseline="0" dirty="0">
                <a:ea typeface="微软雅黑" panose="020B0503020204020204" pitchFamily="34" charset="-122"/>
              </a:rPr>
              <a:t> </a:t>
            </a:r>
          </a:p>
          <a:p>
            <a:r>
              <a:rPr lang="en-US" altLang="zh-CN" baseline="0" dirty="0">
                <a:ea typeface="微软雅黑" panose="020B0503020204020204" pitchFamily="34" charset="-122"/>
              </a:rPr>
              <a:t>3. </a:t>
            </a:r>
            <a:r>
              <a:rPr lang="en-US" altLang="zh-CN" baseline="0" dirty="0" err="1">
                <a:ea typeface="微软雅黑" panose="020B0503020204020204" pitchFamily="34" charset="-122"/>
              </a:rPr>
              <a:t>Slti</a:t>
            </a:r>
            <a:r>
              <a:rPr lang="en-US" altLang="zh-CN" baseline="0" dirty="0">
                <a:ea typeface="微软雅黑" panose="020B0503020204020204" pitchFamily="34" charset="-122"/>
              </a:rPr>
              <a:t> </a:t>
            </a:r>
            <a:r>
              <a:rPr lang="en-US" altLang="zh-CN" baseline="0" dirty="0" err="1">
                <a:ea typeface="微软雅黑" panose="020B0503020204020204" pitchFamily="34" charset="-122"/>
              </a:rPr>
              <a:t>rt,rs</a:t>
            </a:r>
            <a:r>
              <a:rPr lang="en-US" altLang="zh-CN" baseline="0" dirty="0">
                <a:ea typeface="微软雅黑" panose="020B0503020204020204" pitchFamily="34" charset="-122"/>
              </a:rPr>
              <a:t>, constant</a:t>
            </a:r>
          </a:p>
          <a:p>
            <a:r>
              <a:rPr lang="en-US" altLang="zh-CN" baseline="0" dirty="0">
                <a:ea typeface="微软雅黑" panose="020B0503020204020204" pitchFamily="34" charset="-122"/>
              </a:rPr>
              <a:t>4. </a:t>
            </a:r>
            <a:r>
              <a:rPr lang="en-US" altLang="zh-CN" baseline="0" dirty="0" err="1">
                <a:ea typeface="微软雅黑" panose="020B0503020204020204" pitchFamily="34" charset="-122"/>
              </a:rPr>
              <a:t>Slt</a:t>
            </a:r>
            <a:r>
              <a:rPr lang="en-US" altLang="zh-CN" baseline="0" dirty="0">
                <a:ea typeface="微软雅黑" panose="020B0503020204020204" pitchFamily="34" charset="-122"/>
              </a:rPr>
              <a:t> ,</a:t>
            </a:r>
            <a:r>
              <a:rPr lang="en-US" altLang="zh-CN" baseline="0" dirty="0" err="1">
                <a:ea typeface="微软雅黑" panose="020B0503020204020204" pitchFamily="34" charset="-122"/>
              </a:rPr>
              <a:t>slti</a:t>
            </a:r>
            <a:r>
              <a:rPr lang="en-US" altLang="zh-CN" baseline="0" dirty="0">
                <a:ea typeface="微软雅黑" panose="020B0503020204020204" pitchFamily="34" charset="-122"/>
              </a:rPr>
              <a:t> </a:t>
            </a:r>
            <a:r>
              <a:rPr lang="zh-CN" altLang="en-US" baseline="0" dirty="0">
                <a:ea typeface="微软雅黑" panose="020B0503020204020204" pitchFamily="34" charset="-122"/>
              </a:rPr>
              <a:t>可以与</a:t>
            </a:r>
            <a:r>
              <a:rPr lang="en-US" altLang="zh-CN" baseline="0" dirty="0" err="1">
                <a:ea typeface="微软雅黑" panose="020B0503020204020204" pitchFamily="34" charset="-122"/>
              </a:rPr>
              <a:t>beq</a:t>
            </a:r>
            <a:r>
              <a:rPr lang="en-US" altLang="zh-CN" baseline="0" dirty="0">
                <a:ea typeface="微软雅黑" panose="020B0503020204020204" pitchFamily="34" charset="-122"/>
              </a:rPr>
              <a:t> </a:t>
            </a:r>
            <a:r>
              <a:rPr lang="zh-CN" altLang="en-US" baseline="0" dirty="0">
                <a:ea typeface="微软雅黑" panose="020B0503020204020204" pitchFamily="34" charset="-122"/>
              </a:rPr>
              <a:t>和</a:t>
            </a:r>
            <a:r>
              <a:rPr lang="en-US" altLang="zh-CN" baseline="0" dirty="0" err="1">
                <a:ea typeface="微软雅黑" panose="020B0503020204020204" pitchFamily="34" charset="-122"/>
              </a:rPr>
              <a:t>bne</a:t>
            </a:r>
            <a:r>
              <a:rPr lang="en-US" altLang="zh-CN" baseline="0" dirty="0">
                <a:ea typeface="微软雅黑" panose="020B0503020204020204" pitchFamily="34" charset="-122"/>
              </a:rPr>
              <a:t> </a:t>
            </a:r>
            <a:r>
              <a:rPr lang="zh-CN" altLang="en-US" baseline="0" dirty="0">
                <a:ea typeface="微软雅黑" panose="020B0503020204020204" pitchFamily="34" charset="-122"/>
              </a:rPr>
              <a:t>结合实现复杂的分枝指令的结构（如果是高级语言，直接有编译器来完成）</a:t>
            </a:r>
            <a:endParaRPr lang="en-US" altLang="zh-CN" dirty="0">
              <a:ea typeface="微软雅黑" panose="020B0503020204020204" pitchFamily="34" charset="-122"/>
            </a:endParaRPr>
          </a:p>
        </p:txBody>
      </p:sp>
    </p:spTree>
    <p:extLst>
      <p:ext uri="{BB962C8B-B14F-4D97-AF65-F5344CB8AC3E}">
        <p14:creationId xmlns:p14="http://schemas.microsoft.com/office/powerpoint/2010/main" val="3682664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The University of Adelaide, School of Computer Science</a:t>
            </a:r>
          </a:p>
        </p:txBody>
      </p:sp>
      <p:sp>
        <p:nvSpPr>
          <p:cNvPr id="128003"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fld id="{076FF679-BBAE-4C6A-9952-FC9B3DB07055}" type="datetime3">
              <a:rPr lang="en-US" altLang="zh-CN" smtClean="0">
                <a:latin typeface="Times New Roman" pitchFamily="18" charset="0"/>
              </a:rPr>
              <a:t>30 May 2025</a:t>
            </a:fld>
            <a:endParaRPr lang="en-US" altLang="zh-CN">
              <a:latin typeface="Times New Roman" pitchFamily="18" charset="0"/>
            </a:endParaRPr>
          </a:p>
        </p:txBody>
      </p:sp>
      <p:sp>
        <p:nvSpPr>
          <p:cNvPr id="128004"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Chapter 2 — Instructions: Language of the Computer</a:t>
            </a:r>
          </a:p>
        </p:txBody>
      </p:sp>
      <p:sp>
        <p:nvSpPr>
          <p:cNvPr id="481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DBD8E9E-8F0B-4544-A41C-3A11A952342F}" type="slidenum">
              <a:rPr lang="en-US" altLang="zh-CN" sz="1300"/>
              <a:pPr>
                <a:spcBef>
                  <a:spcPct val="0"/>
                </a:spcBef>
              </a:pPr>
              <a:t>23</a:t>
            </a:fld>
            <a:endParaRPr lang="en-US" altLang="zh-CN" sz="1300"/>
          </a:p>
        </p:txBody>
      </p:sp>
      <p:sp>
        <p:nvSpPr>
          <p:cNvPr id="48134" name="Rectangle 2"/>
          <p:cNvSpPr>
            <a:spLocks noGrp="1" noRot="1" noChangeAspect="1" noChangeArrowheads="1" noTextEdit="1"/>
          </p:cNvSpPr>
          <p:nvPr>
            <p:ph type="sldImg"/>
          </p:nvPr>
        </p:nvSpPr>
        <p:spPr>
          <a:ln/>
        </p:spPr>
      </p:sp>
      <p:sp>
        <p:nvSpPr>
          <p:cNvPr id="481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dirty="0">
                <a:ea typeface="微软雅黑" panose="020B0503020204020204" pitchFamily="34" charset="-122"/>
              </a:rPr>
              <a:t>符号扩展问题</a:t>
            </a:r>
            <a:endParaRPr lang="en-US" altLang="zh-CN" b="1" dirty="0">
              <a:ea typeface="微软雅黑" panose="020B0503020204020204" pitchFamily="34" charset="-122"/>
            </a:endParaRPr>
          </a:p>
          <a:p>
            <a:r>
              <a:rPr lang="en-US" altLang="zh-CN" dirty="0">
                <a:ea typeface="微软雅黑" panose="020B0503020204020204" pitchFamily="34" charset="-122"/>
              </a:rPr>
              <a:t>CPU</a:t>
            </a:r>
            <a:r>
              <a:rPr lang="zh-CN" altLang="en-US" dirty="0">
                <a:ea typeface="微软雅黑" panose="020B0503020204020204" pitchFamily="34" charset="-122"/>
              </a:rPr>
              <a:t>中运算的数字是</a:t>
            </a:r>
            <a:r>
              <a:rPr lang="en-US" altLang="zh-CN" dirty="0">
                <a:ea typeface="微软雅黑" panose="020B0503020204020204" pitchFamily="34" charset="-122"/>
              </a:rPr>
              <a:t>32</a:t>
            </a:r>
            <a:r>
              <a:rPr lang="zh-CN" altLang="en-US" dirty="0">
                <a:ea typeface="微软雅黑" panose="020B0503020204020204" pitchFamily="34" charset="-122"/>
              </a:rPr>
              <a:t>位的，但是有时</a:t>
            </a:r>
            <a:r>
              <a:rPr lang="en-US" altLang="zh-CN" dirty="0">
                <a:ea typeface="微软雅黑" panose="020B0503020204020204" pitchFamily="34" charset="-122"/>
              </a:rPr>
              <a:t>8</a:t>
            </a:r>
            <a:r>
              <a:rPr lang="zh-CN" altLang="en-US" dirty="0">
                <a:ea typeface="微软雅黑" panose="020B0503020204020204" pitchFamily="34" charset="-122"/>
              </a:rPr>
              <a:t>位的数字如何进行扩展呢？符号位如何扩展？</a:t>
            </a:r>
            <a:endParaRPr lang="en-US" altLang="zh-CN" dirty="0">
              <a:ea typeface="微软雅黑" panose="020B0503020204020204" pitchFamily="34" charset="-122"/>
            </a:endParaRPr>
          </a:p>
          <a:p>
            <a:r>
              <a:rPr lang="en-US" altLang="zh-CN" baseline="0" dirty="0">
                <a:ea typeface="微软雅黑" panose="020B0503020204020204" pitchFamily="34" charset="-122"/>
              </a:rPr>
              <a:t>1 </a:t>
            </a:r>
            <a:r>
              <a:rPr lang="zh-CN" altLang="en-US" baseline="0" dirty="0">
                <a:ea typeface="微软雅黑" panose="020B0503020204020204" pitchFamily="34" charset="-122"/>
              </a:rPr>
              <a:t>如何将</a:t>
            </a:r>
            <a:r>
              <a:rPr lang="en-US" altLang="zh-CN" baseline="0" dirty="0">
                <a:ea typeface="微软雅黑" panose="020B0503020204020204" pitchFamily="34" charset="-122"/>
              </a:rPr>
              <a:t>16</a:t>
            </a:r>
            <a:r>
              <a:rPr lang="zh-CN" altLang="en-US" baseline="0" dirty="0">
                <a:ea typeface="微软雅黑" panose="020B0503020204020204" pitchFamily="34" charset="-122"/>
              </a:rPr>
              <a:t>位的数字转换为</a:t>
            </a:r>
            <a:r>
              <a:rPr lang="en-US" altLang="zh-CN" baseline="0" dirty="0">
                <a:ea typeface="微软雅黑" panose="020B0503020204020204" pitchFamily="34" charset="-122"/>
              </a:rPr>
              <a:t>32</a:t>
            </a:r>
            <a:r>
              <a:rPr lang="zh-CN" altLang="en-US" baseline="0" dirty="0">
                <a:ea typeface="微软雅黑" panose="020B0503020204020204" pitchFamily="34" charset="-122"/>
              </a:rPr>
              <a:t>位的数字</a:t>
            </a:r>
            <a:endParaRPr lang="en-US" altLang="zh-CN" baseline="0" dirty="0">
              <a:ea typeface="微软雅黑" panose="020B0503020204020204" pitchFamily="34" charset="-122"/>
            </a:endParaRPr>
          </a:p>
          <a:p>
            <a:r>
              <a:rPr lang="zh-CN" altLang="en-US" baseline="0" dirty="0">
                <a:ea typeface="微软雅黑" panose="020B0503020204020204" pitchFamily="34" charset="-122"/>
              </a:rPr>
              <a:t>  必须保持至的正确性</a:t>
            </a:r>
            <a:endParaRPr lang="en-US" altLang="zh-CN" baseline="0" dirty="0">
              <a:ea typeface="微软雅黑" panose="020B0503020204020204" pitchFamily="34" charset="-122"/>
            </a:endParaRPr>
          </a:p>
          <a:p>
            <a:r>
              <a:rPr lang="en-US" altLang="zh-CN" baseline="0" dirty="0">
                <a:ea typeface="微软雅黑" panose="020B0503020204020204" pitchFamily="34" charset="-122"/>
              </a:rPr>
              <a:t>2 </a:t>
            </a:r>
            <a:r>
              <a:rPr lang="zh-CN" altLang="en-US" baseline="0" dirty="0">
                <a:ea typeface="微软雅黑" panose="020B0503020204020204" pitchFamily="34" charset="-122"/>
              </a:rPr>
              <a:t>主要的方法，是奖符号为复制， 也就是说   ，</a:t>
            </a:r>
            <a:endParaRPr lang="en-US" altLang="zh-CN" baseline="0" dirty="0">
              <a:ea typeface="微软雅黑" panose="020B0503020204020204" pitchFamily="34" charset="-122"/>
            </a:endParaRPr>
          </a:p>
          <a:p>
            <a:r>
              <a:rPr lang="zh-CN" altLang="en-US" baseline="0" dirty="0">
                <a:ea typeface="微软雅黑" panose="020B0503020204020204" pitchFamily="34" charset="-122"/>
              </a:rPr>
              <a:t>无符号数就是补</a:t>
            </a:r>
            <a:r>
              <a:rPr lang="en-US" altLang="zh-CN" baseline="0" dirty="0">
                <a:ea typeface="微软雅黑" panose="020B0503020204020204" pitchFamily="34" charset="-122"/>
              </a:rPr>
              <a:t>0 </a:t>
            </a:r>
            <a:r>
              <a:rPr lang="zh-CN" altLang="en-US" baseline="0" dirty="0">
                <a:ea typeface="微软雅黑" panose="020B0503020204020204" pitchFamily="34" charset="-122"/>
              </a:rPr>
              <a:t>；</a:t>
            </a:r>
            <a:r>
              <a:rPr lang="en-US" altLang="zh-CN" baseline="0" dirty="0">
                <a:ea typeface="微软雅黑" panose="020B0503020204020204" pitchFamily="34" charset="-122"/>
              </a:rPr>
              <a:t> </a:t>
            </a:r>
            <a:r>
              <a:rPr lang="zh-CN" altLang="en-US" baseline="0" dirty="0">
                <a:ea typeface="微软雅黑" panose="020B0503020204020204" pitchFamily="34" charset="-122"/>
              </a:rPr>
              <a:t>有符号数部 </a:t>
            </a:r>
            <a:r>
              <a:rPr lang="en-US" altLang="zh-CN" baseline="0" dirty="0">
                <a:ea typeface="微软雅黑" panose="020B0503020204020204" pitchFamily="34" charset="-122"/>
              </a:rPr>
              <a:t>1</a:t>
            </a:r>
            <a:r>
              <a:rPr lang="zh-CN" altLang="en-US" baseline="0" dirty="0">
                <a:ea typeface="微软雅黑" panose="020B0503020204020204" pitchFamily="34" charset="-122"/>
              </a:rPr>
              <a:t>（例如： </a:t>
            </a:r>
            <a:r>
              <a:rPr lang="en-US" altLang="zh-CN" baseline="0" dirty="0">
                <a:ea typeface="微软雅黑" panose="020B0503020204020204" pitchFamily="34" charset="-122"/>
              </a:rPr>
              <a:t>…</a:t>
            </a:r>
            <a:r>
              <a:rPr lang="zh-CN" altLang="en-US" baseline="0" dirty="0">
                <a:ea typeface="微软雅黑" panose="020B0503020204020204" pitchFamily="34" charset="-122"/>
              </a:rPr>
              <a:t>）</a:t>
            </a:r>
            <a:endParaRPr lang="en-US" altLang="zh-CN" baseline="0" dirty="0">
              <a:ea typeface="微软雅黑" panose="020B0503020204020204" pitchFamily="34" charset="-122"/>
            </a:endParaRPr>
          </a:p>
          <a:p>
            <a:r>
              <a:rPr lang="en-AU" altLang="zh-CN" dirty="0">
                <a:ea typeface="微软雅黑" panose="020B0503020204020204" pitchFamily="34" charset="-122"/>
              </a:rPr>
              <a:t>3</a:t>
            </a:r>
            <a:r>
              <a:rPr lang="en-AU" altLang="zh-CN" baseline="0" dirty="0">
                <a:ea typeface="微软雅黑" panose="020B0503020204020204" pitchFamily="34" charset="-122"/>
              </a:rPr>
              <a:t> </a:t>
            </a:r>
            <a:r>
              <a:rPr lang="zh-CN" altLang="en-US" baseline="0" dirty="0">
                <a:ea typeface="微软雅黑" panose="020B0503020204020204" pitchFamily="34" charset="-122"/>
              </a:rPr>
              <a:t>在</a:t>
            </a:r>
            <a:r>
              <a:rPr lang="en-US" altLang="zh-CN" baseline="0" dirty="0">
                <a:ea typeface="微软雅黑" panose="020B0503020204020204" pitchFamily="34" charset="-122"/>
              </a:rPr>
              <a:t>MIPS</a:t>
            </a:r>
            <a:r>
              <a:rPr lang="zh-CN" altLang="en-US" baseline="0" dirty="0">
                <a:ea typeface="微软雅黑" panose="020B0503020204020204" pitchFamily="34" charset="-122"/>
              </a:rPr>
              <a:t>的指令集中</a:t>
            </a:r>
            <a:r>
              <a:rPr lang="en-US" altLang="zh-CN" baseline="0" dirty="0" err="1">
                <a:ea typeface="微软雅黑" panose="020B0503020204020204" pitchFamily="34" charset="-122"/>
              </a:rPr>
              <a:t>addi</a:t>
            </a:r>
            <a:r>
              <a:rPr lang="en-US" altLang="zh-CN" baseline="0" dirty="0">
                <a:ea typeface="微软雅黑" panose="020B0503020204020204" pitchFamily="34" charset="-122"/>
              </a:rPr>
              <a:t> </a:t>
            </a:r>
            <a:r>
              <a:rPr lang="zh-CN" altLang="en-US" baseline="0" dirty="0">
                <a:ea typeface="微软雅黑" panose="020B0503020204020204" pitchFamily="34" charset="-122"/>
              </a:rPr>
              <a:t>需要对立即数进行符号位扩展（？ 因为立即数是</a:t>
            </a:r>
            <a:r>
              <a:rPr lang="en-US" altLang="zh-CN" baseline="0" dirty="0">
                <a:ea typeface="微软雅黑" panose="020B0503020204020204" pitchFamily="34" charset="-122"/>
              </a:rPr>
              <a:t>8</a:t>
            </a:r>
            <a:r>
              <a:rPr lang="zh-CN" altLang="en-US" baseline="0" dirty="0">
                <a:ea typeface="微软雅黑" panose="020B0503020204020204" pitchFamily="34" charset="-122"/>
              </a:rPr>
              <a:t>位的值）</a:t>
            </a:r>
            <a:endParaRPr lang="en-US" altLang="zh-CN" baseline="0" dirty="0">
              <a:ea typeface="微软雅黑" panose="020B0503020204020204" pitchFamily="34" charset="-122"/>
            </a:endParaRPr>
          </a:p>
          <a:p>
            <a:r>
              <a:rPr lang="en-US" altLang="zh-CN" baseline="0" dirty="0">
                <a:ea typeface="微软雅黑" panose="020B0503020204020204" pitchFamily="34" charset="-122"/>
              </a:rPr>
              <a:t> </a:t>
            </a:r>
            <a:r>
              <a:rPr lang="zh-CN" altLang="en-US" baseline="0" dirty="0">
                <a:ea typeface="微软雅黑" panose="020B0503020204020204" pitchFamily="34" charset="-122"/>
              </a:rPr>
              <a:t> 同样</a:t>
            </a:r>
            <a:r>
              <a:rPr lang="en-US" altLang="zh-CN" baseline="0" dirty="0" err="1">
                <a:ea typeface="微软雅黑" panose="020B0503020204020204" pitchFamily="34" charset="-122"/>
              </a:rPr>
              <a:t>lb,lh</a:t>
            </a:r>
            <a:r>
              <a:rPr lang="zh-CN" altLang="en-US" baseline="0" dirty="0">
                <a:ea typeface="微软雅黑" panose="020B0503020204020204" pitchFamily="34" charset="-122"/>
              </a:rPr>
              <a:t>，</a:t>
            </a:r>
            <a:r>
              <a:rPr lang="en-US" altLang="zh-CN" baseline="0" dirty="0" err="1">
                <a:ea typeface="微软雅黑" panose="020B0503020204020204" pitchFamily="34" charset="-122"/>
              </a:rPr>
              <a:t>beq</a:t>
            </a:r>
            <a:r>
              <a:rPr lang="zh-CN" altLang="en-US" baseline="0" dirty="0">
                <a:ea typeface="微软雅黑" panose="020B0503020204020204" pitchFamily="34" charset="-122"/>
              </a:rPr>
              <a:t>，</a:t>
            </a:r>
            <a:r>
              <a:rPr lang="en-US" altLang="zh-CN" baseline="0" dirty="0" err="1">
                <a:ea typeface="微软雅黑" panose="020B0503020204020204" pitchFamily="34" charset="-122"/>
              </a:rPr>
              <a:t>bne</a:t>
            </a:r>
            <a:endParaRPr lang="en-AU" altLang="zh-CN" dirty="0">
              <a:ea typeface="微软雅黑" panose="020B0503020204020204" pitchFamily="34" charset="-122"/>
            </a:endParaRPr>
          </a:p>
        </p:txBody>
      </p:sp>
    </p:spTree>
    <p:extLst>
      <p:ext uri="{BB962C8B-B14F-4D97-AF65-F5344CB8AC3E}">
        <p14:creationId xmlns:p14="http://schemas.microsoft.com/office/powerpoint/2010/main" val="1662878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The University of Adelaide, School of Computer Science</a:t>
            </a:r>
          </a:p>
        </p:txBody>
      </p:sp>
      <p:sp>
        <p:nvSpPr>
          <p:cNvPr id="143363"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fld id="{D31373C1-5575-4988-95A2-2CB2ED01AF8A}" type="datetime3">
              <a:rPr lang="en-US" altLang="zh-CN" smtClean="0">
                <a:latin typeface="Times New Roman" pitchFamily="18" charset="0"/>
              </a:rPr>
              <a:t>30 May 2025</a:t>
            </a:fld>
            <a:endParaRPr lang="en-US" altLang="zh-CN">
              <a:latin typeface="Times New Roman" pitchFamily="18" charset="0"/>
            </a:endParaRPr>
          </a:p>
        </p:txBody>
      </p:sp>
      <p:sp>
        <p:nvSpPr>
          <p:cNvPr id="143364"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Chapter 2 — Instructions: Language of the Computer</a:t>
            </a:r>
          </a:p>
        </p:txBody>
      </p:sp>
      <p:sp>
        <p:nvSpPr>
          <p:cNvPr id="809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907A6F9-BB1C-4518-87D5-6461CD24B1AC}" type="slidenum">
              <a:rPr lang="en-US" altLang="zh-CN" sz="1300"/>
              <a:pPr>
                <a:spcBef>
                  <a:spcPct val="0"/>
                </a:spcBef>
              </a:pPr>
              <a:t>24</a:t>
            </a:fld>
            <a:endParaRPr lang="en-US" altLang="zh-CN" sz="1300"/>
          </a:p>
        </p:txBody>
      </p:sp>
      <p:sp>
        <p:nvSpPr>
          <p:cNvPr id="80902" name="Rectangle 2"/>
          <p:cNvSpPr>
            <a:spLocks noGrp="1" noRot="1" noChangeAspect="1" noChangeArrowheads="1" noTextEdit="1"/>
          </p:cNvSpPr>
          <p:nvPr>
            <p:ph type="sldImg"/>
          </p:nvPr>
        </p:nvSpPr>
        <p:spPr>
          <a:ln/>
        </p:spPr>
      </p:sp>
      <p:sp>
        <p:nvSpPr>
          <p:cNvPr id="809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微软雅黑" panose="020B0503020204020204" pitchFamily="34" charset="-122"/>
              </a:rPr>
              <a:t>基本程序结构：是指</a:t>
            </a:r>
            <a:r>
              <a:rPr lang="zh-CN" altLang="en-US" baseline="0" dirty="0">
                <a:ea typeface="微软雅黑" panose="020B0503020204020204" pitchFamily="34" charset="-122"/>
              </a:rPr>
              <a:t> </a:t>
            </a:r>
            <a:r>
              <a:rPr lang="zh-CN" altLang="en-US" dirty="0">
                <a:ea typeface="微软雅黑" panose="020B0503020204020204" pitchFamily="34" charset="-122"/>
              </a:rPr>
              <a:t>既没有嵌入的分支语句，除了在结束除外，也没有分支程序的入口（除了起始位置之外）</a:t>
            </a:r>
            <a:endParaRPr lang="en-US" altLang="zh-CN" dirty="0">
              <a:ea typeface="微软雅黑" panose="020B0503020204020204" pitchFamily="34" charset="-122"/>
            </a:endParaRPr>
          </a:p>
          <a:p>
            <a:r>
              <a:rPr lang="en-US" altLang="zh-CN" dirty="0">
                <a:ea typeface="微软雅黑" panose="020B0503020204020204" pitchFamily="34" charset="-122"/>
              </a:rPr>
              <a:t>    1</a:t>
            </a:r>
            <a:r>
              <a:rPr lang="zh-CN" altLang="en-US" dirty="0">
                <a:ea typeface="微软雅黑" panose="020B0503020204020204" pitchFamily="34" charset="-122"/>
              </a:rPr>
              <a:t>）基本程序块是编译器需要识别并优化</a:t>
            </a:r>
            <a:endParaRPr lang="en-US" altLang="zh-CN" dirty="0">
              <a:ea typeface="微软雅黑" panose="020B0503020204020204" pitchFamily="34" charset="-122"/>
            </a:endParaRPr>
          </a:p>
          <a:p>
            <a:r>
              <a:rPr lang="en-US" altLang="zh-CN" dirty="0">
                <a:ea typeface="微软雅黑" panose="020B0503020204020204" pitchFamily="34" charset="-122"/>
              </a:rPr>
              <a:t>    2</a:t>
            </a:r>
            <a:r>
              <a:rPr lang="zh-CN" altLang="en-US" dirty="0">
                <a:ea typeface="微软雅黑" panose="020B0503020204020204" pitchFamily="34" charset="-122"/>
              </a:rPr>
              <a:t>）一些先进的处理器可以加快基本快的执行（例如</a:t>
            </a:r>
            <a:r>
              <a:rPr lang="zh-CN" altLang="en-US" b="1" dirty="0">
                <a:ea typeface="微软雅黑" panose="020B0503020204020204" pitchFamily="34" charset="-122"/>
              </a:rPr>
              <a:t>乱序发射</a:t>
            </a:r>
            <a:r>
              <a:rPr lang="zh-CN" altLang="en-US" dirty="0">
                <a:ea typeface="微软雅黑" panose="020B0503020204020204" pitchFamily="34" charset="-122"/>
              </a:rPr>
              <a:t>、寄存器优化等）</a:t>
            </a:r>
            <a:endParaRPr lang="en-US" altLang="zh-CN" dirty="0">
              <a:ea typeface="微软雅黑" panose="020B0503020204020204" pitchFamily="34" charset="-122"/>
            </a:endParaRPr>
          </a:p>
          <a:p>
            <a:endParaRPr lang="en-US" altLang="zh-CN" dirty="0">
              <a:ea typeface="微软雅黑" panose="020B0503020204020204" pitchFamily="34" charset="-122"/>
            </a:endParaRPr>
          </a:p>
          <a:p>
            <a:r>
              <a:rPr lang="zh-CN" altLang="en-US" dirty="0">
                <a:ea typeface="微软雅黑" panose="020B0503020204020204" pitchFamily="34" charset="-122"/>
              </a:rPr>
              <a:t>构成一个顺序执行的基本单元，没有突然跳入，也没有突然跳出（因为编译阶段无法确定是否会跳转，所以也就没办法进行优化）</a:t>
            </a:r>
            <a:endParaRPr lang="en-US" altLang="zh-CN" dirty="0">
              <a:ea typeface="微软雅黑" panose="020B0503020204020204" pitchFamily="34" charset="-122"/>
            </a:endParaRPr>
          </a:p>
          <a:p>
            <a:r>
              <a:rPr lang="zh-CN" altLang="en-US" dirty="0">
                <a:ea typeface="微软雅黑" panose="020B0503020204020204" pitchFamily="34" charset="-122"/>
              </a:rPr>
              <a:t>但是一旦找到这样一个完全顺序执行的</a:t>
            </a:r>
            <a:r>
              <a:rPr lang="en-US" altLang="zh-CN" dirty="0">
                <a:ea typeface="微软雅黑" panose="020B0503020204020204" pitchFamily="34" charset="-122"/>
              </a:rPr>
              <a:t>block</a:t>
            </a:r>
            <a:r>
              <a:rPr lang="zh-CN" altLang="en-US" dirty="0">
                <a:ea typeface="微软雅黑" panose="020B0503020204020204" pitchFamily="34" charset="-122"/>
              </a:rPr>
              <a:t>，就可以进行优化</a:t>
            </a:r>
            <a:endParaRPr lang="en-AU" altLang="zh-CN" dirty="0">
              <a:ea typeface="微软雅黑" panose="020B0503020204020204" pitchFamily="34" charset="-122"/>
            </a:endParaRPr>
          </a:p>
        </p:txBody>
      </p:sp>
    </p:spTree>
    <p:extLst>
      <p:ext uri="{BB962C8B-B14F-4D97-AF65-F5344CB8AC3E}">
        <p14:creationId xmlns:p14="http://schemas.microsoft.com/office/powerpoint/2010/main" val="1636431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BFC96CD-EC91-491B-B01B-36095A72EFB7}"/>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90115" name="Rectangle 3">
            <a:extLst>
              <a:ext uri="{FF2B5EF4-FFF2-40B4-BE49-F238E27FC236}">
                <a16:creationId xmlns:a16="http://schemas.microsoft.com/office/drawing/2014/main" id="{BF5EF4B1-2152-45CB-8ADC-24BFC9BBB85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EDA3ADF-2A5A-4F30-B018-320E11A240D2}"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90116" name="Rectangle 6">
            <a:extLst>
              <a:ext uri="{FF2B5EF4-FFF2-40B4-BE49-F238E27FC236}">
                <a16:creationId xmlns:a16="http://schemas.microsoft.com/office/drawing/2014/main" id="{75DD20F8-8C83-4EDD-9DEE-B5C1681EAE1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90117" name="Rectangle 7">
            <a:extLst>
              <a:ext uri="{FF2B5EF4-FFF2-40B4-BE49-F238E27FC236}">
                <a16:creationId xmlns:a16="http://schemas.microsoft.com/office/drawing/2014/main" id="{F54CC948-C07B-416A-883E-3E81F8082B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06F7892-1051-4BC8-99AD-6F54665DDF9C}" type="slidenum">
              <a:rPr lang="en-AU" altLang="en-US" sz="1300">
                <a:latin typeface="Times New Roman" panose="02020603050405020304" pitchFamily="18" charset="0"/>
              </a:rPr>
              <a:pPr/>
              <a:t>25</a:t>
            </a:fld>
            <a:endParaRPr lang="en-AU" altLang="en-US" sz="1300">
              <a:latin typeface="Times New Roman" panose="02020603050405020304" pitchFamily="18" charset="0"/>
            </a:endParaRPr>
          </a:p>
        </p:txBody>
      </p:sp>
      <p:sp>
        <p:nvSpPr>
          <p:cNvPr id="90118" name="Rectangle 2">
            <a:extLst>
              <a:ext uri="{FF2B5EF4-FFF2-40B4-BE49-F238E27FC236}">
                <a16:creationId xmlns:a16="http://schemas.microsoft.com/office/drawing/2014/main" id="{F3F52303-FA60-4E18-816C-0A1695523D74}"/>
              </a:ext>
            </a:extLst>
          </p:cNvPr>
          <p:cNvSpPr>
            <a:spLocks noGrp="1" noRot="1" noChangeAspect="1" noChangeArrowheads="1" noTextEdit="1"/>
          </p:cNvSpPr>
          <p:nvPr>
            <p:ph type="sldImg"/>
          </p:nvPr>
        </p:nvSpPr>
        <p:spPr>
          <a:ln/>
        </p:spPr>
      </p:sp>
      <p:sp>
        <p:nvSpPr>
          <p:cNvPr id="90119" name="Rectangle 3">
            <a:extLst>
              <a:ext uri="{FF2B5EF4-FFF2-40B4-BE49-F238E27FC236}">
                <a16:creationId xmlns:a16="http://schemas.microsoft.com/office/drawing/2014/main" id="{B15180CD-31CD-4E01-840A-C2271C4F48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第一条</a:t>
            </a:r>
            <a:r>
              <a:rPr lang="en-US" altLang="zh-CN" dirty="0"/>
              <a:t>5</a:t>
            </a:r>
            <a:r>
              <a:rPr lang="zh-CN" altLang="en-US" dirty="0"/>
              <a:t>个</a:t>
            </a:r>
            <a:r>
              <a:rPr lang="en-US" altLang="zh-CN" dirty="0"/>
              <a:t>cycle</a:t>
            </a:r>
            <a:r>
              <a:rPr lang="zh-CN" altLang="en-US" dirty="0"/>
              <a:t>，第二条额外引入</a:t>
            </a:r>
            <a:r>
              <a:rPr lang="en-US" altLang="zh-CN" dirty="0"/>
              <a:t>1</a:t>
            </a:r>
            <a:r>
              <a:rPr lang="zh-CN" altLang="en-US" dirty="0"/>
              <a:t>个，第三条由于有</a:t>
            </a:r>
            <a:r>
              <a:rPr lang="en-US" altLang="zh-CN" dirty="0"/>
              <a:t>stall</a:t>
            </a:r>
            <a:r>
              <a:rPr lang="zh-CN" altLang="en-US" dirty="0"/>
              <a:t>，额外引入两个</a:t>
            </a:r>
            <a:endParaRPr lang="en-US" altLang="zh-CN" dirty="0"/>
          </a:p>
          <a:p>
            <a:r>
              <a:rPr lang="zh-CN" altLang="en-US" dirty="0"/>
              <a:t>第四条</a:t>
            </a:r>
            <a:r>
              <a:rPr lang="en-US" altLang="zh-CN" dirty="0"/>
              <a:t>1</a:t>
            </a:r>
            <a:r>
              <a:rPr lang="zh-CN" altLang="en-US" dirty="0"/>
              <a:t>个，第五条</a:t>
            </a:r>
            <a:r>
              <a:rPr lang="en-US" altLang="zh-CN" dirty="0"/>
              <a:t>1</a:t>
            </a:r>
            <a:r>
              <a:rPr lang="zh-CN" altLang="en-US" dirty="0"/>
              <a:t>个，第</a:t>
            </a:r>
            <a:r>
              <a:rPr lang="en-US" altLang="zh-CN" dirty="0"/>
              <a:t>6</a:t>
            </a:r>
            <a:r>
              <a:rPr lang="zh-CN" altLang="en-US" dirty="0"/>
              <a:t>调有</a:t>
            </a:r>
            <a:r>
              <a:rPr lang="en-US" altLang="zh-CN" dirty="0"/>
              <a:t>2</a:t>
            </a:r>
            <a:r>
              <a:rPr lang="zh-CN" altLang="en-US" dirty="0"/>
              <a:t>个，第</a:t>
            </a:r>
            <a:r>
              <a:rPr lang="en-US" altLang="zh-CN" dirty="0"/>
              <a:t>7</a:t>
            </a:r>
            <a:r>
              <a:rPr lang="zh-CN" altLang="en-US" dirty="0"/>
              <a:t>条一个，一共</a:t>
            </a:r>
            <a:r>
              <a:rPr lang="en-US" altLang="zh-CN" dirty="0"/>
              <a:t>13</a:t>
            </a:r>
            <a:r>
              <a:rPr lang="zh-CN" altLang="en-US" dirty="0"/>
              <a:t>个</a:t>
            </a:r>
            <a:endParaRPr lang="en-US" altLang="zh-CN" dirty="0"/>
          </a:p>
        </p:txBody>
      </p:sp>
    </p:spTree>
    <p:extLst>
      <p:ext uri="{BB962C8B-B14F-4D97-AF65-F5344CB8AC3E}">
        <p14:creationId xmlns:p14="http://schemas.microsoft.com/office/powerpoint/2010/main" val="1621844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The University of Adelaide, School of Computer Science</a:t>
            </a:r>
          </a:p>
        </p:txBody>
      </p:sp>
      <p:sp>
        <p:nvSpPr>
          <p:cNvPr id="147459"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fld id="{5D191B31-1483-4492-BBD6-362F23B5507B}" type="datetime3">
              <a:rPr lang="en-US" altLang="zh-CN" smtClean="0">
                <a:latin typeface="Times New Roman" pitchFamily="18" charset="0"/>
              </a:rPr>
              <a:t>30 May 2025</a:t>
            </a:fld>
            <a:endParaRPr lang="en-US" altLang="zh-CN">
              <a:latin typeface="Times New Roman" pitchFamily="18" charset="0"/>
            </a:endParaRPr>
          </a:p>
        </p:txBody>
      </p:sp>
      <p:sp>
        <p:nvSpPr>
          <p:cNvPr id="147460"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Chapter 2 — Instructions: Language of the Computer</a:t>
            </a:r>
          </a:p>
        </p:txBody>
      </p:sp>
      <p:sp>
        <p:nvSpPr>
          <p:cNvPr id="890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46B3023-B3AA-45AB-B1DE-0461383A3A65}" type="slidenum">
              <a:rPr lang="en-US" altLang="zh-CN" sz="1300"/>
              <a:pPr>
                <a:spcBef>
                  <a:spcPct val="0"/>
                </a:spcBef>
              </a:pPr>
              <a:t>26</a:t>
            </a:fld>
            <a:endParaRPr lang="en-US" altLang="zh-CN" sz="1300"/>
          </a:p>
        </p:txBody>
      </p:sp>
      <p:sp>
        <p:nvSpPr>
          <p:cNvPr id="89094" name="Rectangle 2"/>
          <p:cNvSpPr>
            <a:spLocks noGrp="1" noRot="1" noChangeAspect="1" noChangeArrowheads="1" noTextEdit="1"/>
          </p:cNvSpPr>
          <p:nvPr>
            <p:ph type="sldImg"/>
          </p:nvPr>
        </p:nvSpPr>
        <p:spPr>
          <a:ln/>
        </p:spPr>
      </p:sp>
      <p:sp>
        <p:nvSpPr>
          <p:cNvPr id="890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微软雅黑" panose="020B0503020204020204" pitchFamily="34" charset="-122"/>
              </a:rPr>
              <a:t>结构化程序设计中，</a:t>
            </a:r>
            <a:r>
              <a:rPr lang="zh-CN" altLang="en-US" b="1" dirty="0">
                <a:ea typeface="微软雅黑" panose="020B0503020204020204" pitchFamily="34" charset="-122"/>
              </a:rPr>
              <a:t>过程（函数）是十分重要的程序结构</a:t>
            </a:r>
            <a:r>
              <a:rPr lang="zh-CN" altLang="en-US" dirty="0">
                <a:ea typeface="微软雅黑" panose="020B0503020204020204" pitchFamily="34" charset="-122"/>
              </a:rPr>
              <a:t>。</a:t>
            </a:r>
            <a:endParaRPr lang="en-US" altLang="zh-CN" dirty="0">
              <a:ea typeface="微软雅黑" panose="020B0503020204020204" pitchFamily="34" charset="-122"/>
            </a:endParaRPr>
          </a:p>
          <a:p>
            <a:r>
              <a:rPr lang="zh-CN" altLang="en-US" dirty="0">
                <a:ea typeface="微软雅黑" panose="020B0503020204020204" pitchFamily="34" charset="-122"/>
              </a:rPr>
              <a:t>在高级语言程序设计中可能并没有关注该问题。即函数是如何被调用的？程序如何返回</a:t>
            </a:r>
            <a:r>
              <a:rPr lang="en-US" altLang="zh-CN" dirty="0">
                <a:ea typeface="微软雅黑" panose="020B0503020204020204" pitchFamily="34" charset="-122"/>
              </a:rPr>
              <a:t> </a:t>
            </a:r>
          </a:p>
          <a:p>
            <a:r>
              <a:rPr lang="en-US" altLang="zh-CN" dirty="0" err="1">
                <a:ea typeface="微软雅黑" panose="020B0503020204020204" pitchFamily="34" charset="-122"/>
              </a:rPr>
              <a:t>80x86</a:t>
            </a:r>
            <a:r>
              <a:rPr lang="zh-CN" altLang="en-US" dirty="0">
                <a:ea typeface="微软雅黑" panose="020B0503020204020204" pitchFamily="34" charset="-122"/>
              </a:rPr>
              <a:t>中程序调用的指令有没有呢？</a:t>
            </a:r>
            <a:r>
              <a:rPr lang="en-US" altLang="zh-CN" dirty="0">
                <a:ea typeface="微软雅黑" panose="020B0503020204020204" pitchFamily="34" charset="-122"/>
              </a:rPr>
              <a:t>  Call , RET </a:t>
            </a:r>
            <a:r>
              <a:rPr lang="zh-CN" altLang="en-US" dirty="0">
                <a:ea typeface="微软雅黑" panose="020B0503020204020204" pitchFamily="34" charset="-122"/>
              </a:rPr>
              <a:t>指令对，大家还记得吗？</a:t>
            </a:r>
            <a:endParaRPr lang="en-US" altLang="zh-CN" dirty="0">
              <a:ea typeface="微软雅黑" panose="020B0503020204020204" pitchFamily="34" charset="-122"/>
            </a:endParaRPr>
          </a:p>
          <a:p>
            <a:r>
              <a:rPr lang="en-US" altLang="zh-CN" dirty="0">
                <a:ea typeface="微软雅黑" panose="020B0503020204020204" pitchFamily="34" charset="-122"/>
              </a:rPr>
              <a:t> </a:t>
            </a:r>
            <a:r>
              <a:rPr lang="zh-CN" altLang="en-US" dirty="0">
                <a:ea typeface="微软雅黑" panose="020B0503020204020204" pitchFamily="34" charset="-122"/>
              </a:rPr>
              <a:t>以下介绍</a:t>
            </a:r>
            <a:r>
              <a:rPr lang="en-US" altLang="zh-CN" dirty="0">
                <a:ea typeface="微软雅黑" panose="020B0503020204020204" pitchFamily="34" charset="-122"/>
              </a:rPr>
              <a:t>MIPS</a:t>
            </a:r>
            <a:r>
              <a:rPr lang="zh-CN" altLang="en-US" dirty="0">
                <a:ea typeface="微软雅黑" panose="020B0503020204020204" pitchFamily="34" charset="-122"/>
              </a:rPr>
              <a:t>指令集中</a:t>
            </a:r>
            <a:r>
              <a:rPr lang="en-US" altLang="zh-CN" dirty="0">
                <a:ea typeface="微软雅黑" panose="020B0503020204020204" pitchFamily="34" charset="-122"/>
              </a:rPr>
              <a:t> </a:t>
            </a:r>
            <a:r>
              <a:rPr lang="zh-CN" altLang="en-US" dirty="0">
                <a:ea typeface="微软雅黑" panose="020B0503020204020204" pitchFamily="34" charset="-122"/>
              </a:rPr>
              <a:t>过程调用与返回的机制和指令</a:t>
            </a:r>
            <a:endParaRPr lang="en-US" altLang="zh-CN" dirty="0">
              <a:ea typeface="微软雅黑" panose="020B0503020204020204" pitchFamily="34" charset="-122"/>
            </a:endParaRPr>
          </a:p>
          <a:p>
            <a:r>
              <a:rPr lang="en-US" altLang="zh-CN" baseline="0" dirty="0">
                <a:ea typeface="微软雅黑" panose="020B0503020204020204" pitchFamily="34" charset="-122"/>
              </a:rPr>
              <a:t>  </a:t>
            </a:r>
            <a:r>
              <a:rPr lang="zh-CN" altLang="en-US" baseline="0" dirty="0">
                <a:ea typeface="微软雅黑" panose="020B0503020204020204" pitchFamily="34" charset="-122"/>
              </a:rPr>
              <a:t>首先简要回顾过程调用的基本步骤</a:t>
            </a:r>
            <a:endParaRPr lang="en-US" altLang="zh-CN" baseline="0" dirty="0">
              <a:ea typeface="微软雅黑" panose="020B0503020204020204" pitchFamily="34" charset="-122"/>
            </a:endParaRPr>
          </a:p>
          <a:p>
            <a:r>
              <a:rPr lang="zh-CN" altLang="en-US" baseline="0" dirty="0">
                <a:ea typeface="微软雅黑" panose="020B0503020204020204" pitchFamily="34" charset="-122"/>
              </a:rPr>
              <a:t>放置参数（放在过程可以访问的位置）</a:t>
            </a:r>
            <a:r>
              <a:rPr lang="en-US" altLang="zh-CN" baseline="0" dirty="0">
                <a:ea typeface="微软雅黑" panose="020B0503020204020204" pitchFamily="34" charset="-122"/>
              </a:rPr>
              <a:t>—— </a:t>
            </a:r>
            <a:r>
              <a:rPr lang="zh-CN" altLang="en-US" baseline="0" dirty="0">
                <a:ea typeface="微软雅黑" panose="020B0503020204020204" pitchFamily="34" charset="-122"/>
              </a:rPr>
              <a:t>转移控制</a:t>
            </a:r>
            <a:r>
              <a:rPr lang="en-US" altLang="zh-CN" baseline="0" dirty="0">
                <a:ea typeface="微软雅黑" panose="020B0503020204020204" pitchFamily="34" charset="-122"/>
              </a:rPr>
              <a:t>—</a:t>
            </a:r>
            <a:r>
              <a:rPr lang="zh-CN" altLang="en-US" baseline="0" dirty="0">
                <a:ea typeface="微软雅黑" panose="020B0503020204020204" pitchFamily="34" charset="-122"/>
              </a:rPr>
              <a:t>申请局部变量内存（同时</a:t>
            </a:r>
            <a:r>
              <a:rPr lang="en-US" altLang="zh-CN" baseline="0" dirty="0" err="1">
                <a:ea typeface="微软雅黑" panose="020B0503020204020204" pitchFamily="34" charset="-122"/>
              </a:rPr>
              <a:t>fp</a:t>
            </a:r>
            <a:r>
              <a:rPr lang="zh-CN" altLang="en-US" baseline="0" dirty="0">
                <a:ea typeface="微软雅黑" panose="020B0503020204020204" pitchFamily="34" charset="-122"/>
              </a:rPr>
              <a:t>指向</a:t>
            </a:r>
            <a:r>
              <a:rPr lang="en-US" altLang="zh-CN" baseline="0" dirty="0" err="1">
                <a:ea typeface="微软雅黑" panose="020B0503020204020204" pitchFamily="34" charset="-122"/>
              </a:rPr>
              <a:t>sp</a:t>
            </a:r>
            <a:r>
              <a:rPr lang="zh-CN" altLang="en-US" baseline="0" dirty="0">
                <a:ea typeface="微软雅黑" panose="020B0503020204020204" pitchFamily="34" charset="-122"/>
              </a:rPr>
              <a:t>）</a:t>
            </a:r>
            <a:r>
              <a:rPr lang="en-US" altLang="zh-CN" baseline="0" dirty="0">
                <a:ea typeface="微软雅黑" panose="020B0503020204020204" pitchFamily="34" charset="-122"/>
              </a:rPr>
              <a:t>---</a:t>
            </a:r>
            <a:r>
              <a:rPr lang="zh-CN" altLang="en-US" baseline="0" dirty="0">
                <a:ea typeface="微软雅黑" panose="020B0503020204020204" pitchFamily="34" charset="-122"/>
              </a:rPr>
              <a:t>过程任务</a:t>
            </a:r>
            <a:r>
              <a:rPr lang="en-US" altLang="zh-CN" baseline="0" dirty="0">
                <a:ea typeface="微软雅黑" panose="020B0503020204020204" pitchFamily="34" charset="-122"/>
              </a:rPr>
              <a:t>—</a:t>
            </a:r>
            <a:r>
              <a:rPr lang="zh-CN" altLang="en-US" baseline="0" dirty="0">
                <a:ea typeface="微软雅黑" panose="020B0503020204020204" pitchFamily="34" charset="-122"/>
              </a:rPr>
              <a:t>放置结果到寄存器</a:t>
            </a:r>
            <a:r>
              <a:rPr lang="en-US" altLang="zh-CN" baseline="0" dirty="0">
                <a:ea typeface="微软雅黑" panose="020B0503020204020204" pitchFamily="34" charset="-122"/>
              </a:rPr>
              <a:t>—</a:t>
            </a:r>
            <a:r>
              <a:rPr lang="zh-CN" altLang="en-US" baseline="0" dirty="0">
                <a:ea typeface="微软雅黑" panose="020B0503020204020204" pitchFamily="34" charset="-122"/>
              </a:rPr>
              <a:t>返回调用的位置</a:t>
            </a:r>
            <a:endParaRPr lang="en-US" altLang="zh-CN" baseline="0" dirty="0">
              <a:ea typeface="微软雅黑" panose="020B0503020204020204" pitchFamily="34" charset="-122"/>
            </a:endParaRPr>
          </a:p>
          <a:p>
            <a:r>
              <a:rPr lang="en-US" altLang="zh-CN" baseline="0" dirty="0">
                <a:ea typeface="微软雅黑" panose="020B0503020204020204" pitchFamily="34" charset="-122"/>
              </a:rPr>
              <a:t>   </a:t>
            </a:r>
            <a:r>
              <a:rPr lang="zh-CN" altLang="en-US" baseline="0" dirty="0">
                <a:ea typeface="微软雅黑" panose="020B0503020204020204" pitchFamily="34" charset="-122"/>
              </a:rPr>
              <a:t>主要是如何实现步骤</a:t>
            </a:r>
            <a:r>
              <a:rPr lang="en-US" altLang="zh-CN" baseline="0" dirty="0">
                <a:ea typeface="微软雅黑" panose="020B0503020204020204" pitchFamily="34" charset="-122"/>
              </a:rPr>
              <a:t>2</a:t>
            </a:r>
            <a:r>
              <a:rPr lang="zh-CN" altLang="en-US" baseline="0" dirty="0">
                <a:ea typeface="微软雅黑" panose="020B0503020204020204" pitchFamily="34" charset="-122"/>
              </a:rPr>
              <a:t>和步骤</a:t>
            </a:r>
            <a:r>
              <a:rPr lang="en-US" altLang="zh-CN" baseline="0" dirty="0">
                <a:ea typeface="微软雅黑" panose="020B0503020204020204" pitchFamily="34" charset="-122"/>
              </a:rPr>
              <a:t>6</a:t>
            </a:r>
            <a:r>
              <a:rPr lang="zh-CN" altLang="en-US" baseline="0" dirty="0">
                <a:ea typeface="微软雅黑" panose="020B0503020204020204" pitchFamily="34" charset="-122"/>
              </a:rPr>
              <a:t>，不同的计算机体系架构有不同的实现机制</a:t>
            </a:r>
            <a:endParaRPr lang="en-US" altLang="zh-CN" baseline="0" dirty="0">
              <a:ea typeface="微软雅黑" panose="020B0503020204020204" pitchFamily="34" charset="-122"/>
            </a:endParaRPr>
          </a:p>
          <a:p>
            <a:r>
              <a:rPr lang="en-US" altLang="zh-CN" baseline="0" dirty="0">
                <a:ea typeface="微软雅黑" panose="020B0503020204020204" pitchFamily="34" charset="-122"/>
              </a:rPr>
              <a:t>  </a:t>
            </a:r>
            <a:endParaRPr lang="en-AU" altLang="zh-CN" dirty="0">
              <a:ea typeface="微软雅黑" panose="020B0503020204020204" pitchFamily="34" charset="-122"/>
            </a:endParaRPr>
          </a:p>
        </p:txBody>
      </p:sp>
    </p:spTree>
    <p:extLst>
      <p:ext uri="{BB962C8B-B14F-4D97-AF65-F5344CB8AC3E}">
        <p14:creationId xmlns:p14="http://schemas.microsoft.com/office/powerpoint/2010/main" val="3777816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The University of Adelaide, School of Computer Science</a:t>
            </a:r>
          </a:p>
        </p:txBody>
      </p:sp>
      <p:sp>
        <p:nvSpPr>
          <p:cNvPr id="149507"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fld id="{F938B36F-ABCC-4588-8CEF-58476887570B}" type="datetime3">
              <a:rPr lang="en-US" altLang="zh-CN" smtClean="0">
                <a:latin typeface="Times New Roman" pitchFamily="18" charset="0"/>
              </a:rPr>
              <a:t>30 May 2025</a:t>
            </a:fld>
            <a:endParaRPr lang="en-US" altLang="zh-CN">
              <a:latin typeface="Times New Roman" pitchFamily="18" charset="0"/>
            </a:endParaRPr>
          </a:p>
        </p:txBody>
      </p:sp>
      <p:sp>
        <p:nvSpPr>
          <p:cNvPr id="149508"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Chapter 2 — Instructions: Language of the Computer</a:t>
            </a:r>
          </a:p>
        </p:txBody>
      </p:sp>
      <p:sp>
        <p:nvSpPr>
          <p:cNvPr id="931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495FFF4-0511-4C69-B5C0-C2E477B0ADAB}" type="slidenum">
              <a:rPr lang="en-US" altLang="zh-CN" sz="1300"/>
              <a:pPr>
                <a:spcBef>
                  <a:spcPct val="0"/>
                </a:spcBef>
              </a:pPr>
              <a:t>27</a:t>
            </a:fld>
            <a:endParaRPr lang="en-US" altLang="zh-CN" sz="1300"/>
          </a:p>
        </p:txBody>
      </p:sp>
      <p:sp>
        <p:nvSpPr>
          <p:cNvPr id="93190" name="Rectangle 2"/>
          <p:cNvSpPr>
            <a:spLocks noGrp="1" noRot="1" noChangeAspect="1" noChangeArrowheads="1" noTextEdit="1"/>
          </p:cNvSpPr>
          <p:nvPr>
            <p:ph type="sldImg"/>
          </p:nvPr>
        </p:nvSpPr>
        <p:spPr>
          <a:ln/>
        </p:spPr>
      </p:sp>
      <p:sp>
        <p:nvSpPr>
          <p:cNvPr id="931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ea typeface="微软雅黑" panose="020B0503020204020204" pitchFamily="34" charset="-122"/>
              </a:rPr>
              <a:t>1.</a:t>
            </a:r>
            <a:r>
              <a:rPr lang="zh-CN" altLang="en-US" dirty="0">
                <a:ea typeface="微软雅黑" panose="020B0503020204020204" pitchFamily="34" charset="-122"/>
              </a:rPr>
              <a:t>过程调用指令</a:t>
            </a:r>
            <a:endParaRPr lang="en-US" altLang="zh-CN" dirty="0">
              <a:ea typeface="微软雅黑" panose="020B0503020204020204" pitchFamily="34" charset="-122"/>
            </a:endParaRPr>
          </a:p>
          <a:p>
            <a:r>
              <a:rPr lang="en-US" altLang="zh-CN" baseline="0" dirty="0">
                <a:ea typeface="微软雅黑" panose="020B0503020204020204" pitchFamily="34" charset="-122"/>
              </a:rPr>
              <a:t>  </a:t>
            </a:r>
            <a:r>
              <a:rPr lang="zh-CN" altLang="en-US" dirty="0">
                <a:ea typeface="微软雅黑" panose="020B0503020204020204" pitchFamily="34" charset="-122"/>
              </a:rPr>
              <a:t>将当前指令的下一条指令地址放到</a:t>
            </a:r>
            <a:r>
              <a:rPr lang="en-US" altLang="zh-CN" dirty="0">
                <a:ea typeface="微软雅黑" panose="020B0503020204020204" pitchFamily="34" charset="-122"/>
              </a:rPr>
              <a:t>$</a:t>
            </a:r>
            <a:r>
              <a:rPr lang="en-US" altLang="zh-CN" dirty="0" err="1">
                <a:ea typeface="微软雅黑" panose="020B0503020204020204" pitchFamily="34" charset="-122"/>
              </a:rPr>
              <a:t>ra</a:t>
            </a:r>
            <a:r>
              <a:rPr lang="zh-CN" altLang="en-US" dirty="0">
                <a:ea typeface="微软雅黑" panose="020B0503020204020204" pitchFamily="34" charset="-122"/>
              </a:rPr>
              <a:t>中</a:t>
            </a:r>
            <a:endParaRPr lang="en-US" altLang="zh-CN" dirty="0">
              <a:ea typeface="微软雅黑" panose="020B0503020204020204" pitchFamily="34" charset="-122"/>
            </a:endParaRPr>
          </a:p>
          <a:p>
            <a:r>
              <a:rPr lang="en-US" altLang="zh-CN" dirty="0">
                <a:ea typeface="微软雅黑" panose="020B0503020204020204" pitchFamily="34" charset="-122"/>
              </a:rPr>
              <a:t>  </a:t>
            </a:r>
            <a:r>
              <a:rPr lang="zh-CN" altLang="en-US" dirty="0">
                <a:ea typeface="微软雅黑" panose="020B0503020204020204" pitchFamily="34" charset="-122"/>
              </a:rPr>
              <a:t>然后跳转到目标地址</a:t>
            </a:r>
            <a:endParaRPr lang="en-US" altLang="zh-CN" dirty="0">
              <a:ea typeface="微软雅黑" panose="020B0503020204020204" pitchFamily="34" charset="-122"/>
            </a:endParaRPr>
          </a:p>
          <a:p>
            <a:r>
              <a:rPr lang="en-US" altLang="zh-CN" dirty="0">
                <a:ea typeface="微软雅黑" panose="020B0503020204020204" pitchFamily="34" charset="-122"/>
              </a:rPr>
              <a:t>2.</a:t>
            </a:r>
            <a:r>
              <a:rPr lang="zh-CN" altLang="en-US" dirty="0">
                <a:ea typeface="微软雅黑" panose="020B0503020204020204" pitchFamily="34" charset="-122"/>
              </a:rPr>
              <a:t>过程返回指令 </a:t>
            </a:r>
            <a:endParaRPr lang="en-US" altLang="zh-CN" dirty="0">
              <a:ea typeface="微软雅黑" panose="020B0503020204020204" pitchFamily="34" charset="-122"/>
            </a:endParaRPr>
          </a:p>
          <a:p>
            <a:r>
              <a:rPr lang="en-US" altLang="zh-CN" dirty="0">
                <a:ea typeface="微软雅黑" panose="020B0503020204020204" pitchFamily="34" charset="-122"/>
              </a:rPr>
              <a:t>   </a:t>
            </a:r>
            <a:r>
              <a:rPr lang="en-US" altLang="zh-CN" dirty="0" err="1">
                <a:ea typeface="微软雅黑" panose="020B0503020204020204" pitchFamily="34" charset="-122"/>
              </a:rPr>
              <a:t>jr</a:t>
            </a:r>
            <a:r>
              <a:rPr lang="en-US" altLang="zh-CN" dirty="0">
                <a:ea typeface="微软雅黑" panose="020B0503020204020204" pitchFamily="34" charset="-122"/>
              </a:rPr>
              <a:t> $</a:t>
            </a:r>
            <a:r>
              <a:rPr lang="en-US" altLang="zh-CN" dirty="0" err="1">
                <a:ea typeface="微软雅黑" panose="020B0503020204020204" pitchFamily="34" charset="-122"/>
              </a:rPr>
              <a:t>ra</a:t>
            </a:r>
            <a:r>
              <a:rPr lang="en-US" altLang="zh-CN" dirty="0">
                <a:ea typeface="微软雅黑" panose="020B0503020204020204" pitchFamily="34" charset="-122"/>
              </a:rPr>
              <a:t>, </a:t>
            </a:r>
            <a:r>
              <a:rPr lang="zh-CN" altLang="en-US" dirty="0">
                <a:ea typeface="微软雅黑" panose="020B0503020204020204" pitchFamily="34" charset="-122"/>
              </a:rPr>
              <a:t>实现函数调用后返回主程序中调用</a:t>
            </a:r>
            <a:r>
              <a:rPr lang="en-US" altLang="zh-CN" dirty="0" err="1">
                <a:ea typeface="微软雅黑" panose="020B0503020204020204" pitchFamily="34" charset="-122"/>
              </a:rPr>
              <a:t>jal</a:t>
            </a:r>
            <a:r>
              <a:rPr lang="en-US" altLang="zh-CN" dirty="0">
                <a:ea typeface="微软雅黑" panose="020B0503020204020204" pitchFamily="34" charset="-122"/>
              </a:rPr>
              <a:t> </a:t>
            </a:r>
            <a:r>
              <a:rPr lang="zh-CN" altLang="en-US" dirty="0">
                <a:ea typeface="微软雅黑" panose="020B0503020204020204" pitchFamily="34" charset="-122"/>
              </a:rPr>
              <a:t>指令后面的下一条指令</a:t>
            </a:r>
            <a:endParaRPr lang="en-US" altLang="zh-CN" dirty="0">
              <a:ea typeface="微软雅黑" panose="020B0503020204020204" pitchFamily="34" charset="-122"/>
            </a:endParaRPr>
          </a:p>
          <a:p>
            <a:endParaRPr lang="en-US" altLang="zh-CN" dirty="0">
              <a:ea typeface="微软雅黑" panose="020B0503020204020204" pitchFamily="34" charset="-122"/>
            </a:endParaRPr>
          </a:p>
          <a:p>
            <a:r>
              <a:rPr lang="en-US" altLang="zh-CN" dirty="0">
                <a:ea typeface="微软雅黑" panose="020B0503020204020204" pitchFamily="34" charset="-122"/>
              </a:rPr>
              <a:t>J  </a:t>
            </a:r>
            <a:r>
              <a:rPr lang="en-US" altLang="zh-CN" dirty="0" err="1">
                <a:ea typeface="微软雅黑" panose="020B0503020204020204" pitchFamily="34" charset="-122"/>
              </a:rPr>
              <a:t>jal</a:t>
            </a:r>
            <a:r>
              <a:rPr lang="en-US" altLang="zh-CN" dirty="0">
                <a:ea typeface="微软雅黑" panose="020B0503020204020204" pitchFamily="34" charset="-122"/>
              </a:rPr>
              <a:t>   </a:t>
            </a:r>
            <a:r>
              <a:rPr lang="en-US" altLang="zh-CN" dirty="0" err="1">
                <a:ea typeface="微软雅黑" panose="020B0503020204020204" pitchFamily="34" charset="-122"/>
              </a:rPr>
              <a:t>jr</a:t>
            </a:r>
            <a:r>
              <a:rPr lang="en-US" altLang="zh-CN" dirty="0">
                <a:ea typeface="微软雅黑" panose="020B0503020204020204" pitchFamily="34" charset="-122"/>
              </a:rPr>
              <a:t> </a:t>
            </a:r>
            <a:r>
              <a:rPr lang="zh-CN" altLang="en-US" dirty="0">
                <a:ea typeface="微软雅黑" panose="020B0503020204020204" pitchFamily="34" charset="-122"/>
              </a:rPr>
              <a:t>注意区别</a:t>
            </a:r>
            <a:endParaRPr lang="en-AU" altLang="zh-CN" dirty="0">
              <a:ea typeface="微软雅黑" panose="020B0503020204020204" pitchFamily="34" charset="-122"/>
            </a:endParaRPr>
          </a:p>
        </p:txBody>
      </p:sp>
    </p:spTree>
    <p:extLst>
      <p:ext uri="{BB962C8B-B14F-4D97-AF65-F5344CB8AC3E}">
        <p14:creationId xmlns:p14="http://schemas.microsoft.com/office/powerpoint/2010/main" val="2653850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The University of Adelaide, School of Computer Science</a:t>
            </a:r>
          </a:p>
        </p:txBody>
      </p:sp>
      <p:sp>
        <p:nvSpPr>
          <p:cNvPr id="157699"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fld id="{AE8DD93E-A1C8-4CDB-A87F-0C8AF485CAF9}" type="datetime3">
              <a:rPr lang="en-US" altLang="zh-CN" smtClean="0">
                <a:latin typeface="Times New Roman" pitchFamily="18" charset="0"/>
              </a:rPr>
              <a:t>30 May 2025</a:t>
            </a:fld>
            <a:endParaRPr lang="en-US" altLang="zh-CN">
              <a:latin typeface="Times New Roman" pitchFamily="18" charset="0"/>
            </a:endParaRPr>
          </a:p>
        </p:txBody>
      </p:sp>
      <p:sp>
        <p:nvSpPr>
          <p:cNvPr id="157700"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Chapter 2 — Instructions: Language of the Computer</a:t>
            </a:r>
          </a:p>
        </p:txBody>
      </p:sp>
      <p:sp>
        <p:nvSpPr>
          <p:cNvPr id="1095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CAD817A-3737-4DD6-9818-905C3E8B59E6}" type="slidenum">
              <a:rPr lang="en-US" altLang="zh-CN" sz="1300"/>
              <a:pPr>
                <a:spcBef>
                  <a:spcPct val="0"/>
                </a:spcBef>
              </a:pPr>
              <a:t>28</a:t>
            </a:fld>
            <a:endParaRPr lang="en-US" altLang="zh-CN" sz="1300"/>
          </a:p>
        </p:txBody>
      </p:sp>
      <p:sp>
        <p:nvSpPr>
          <p:cNvPr id="109574" name="Rectangle 2"/>
          <p:cNvSpPr>
            <a:spLocks noGrp="1" noRot="1" noChangeAspect="1" noChangeArrowheads="1" noTextEdit="1"/>
          </p:cNvSpPr>
          <p:nvPr>
            <p:ph type="sldImg"/>
          </p:nvPr>
        </p:nvSpPr>
        <p:spPr>
          <a:ln/>
        </p:spPr>
      </p:sp>
      <p:sp>
        <p:nvSpPr>
          <p:cNvPr id="1095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微软雅黑" panose="020B0503020204020204" pitchFamily="34" charset="-122"/>
              </a:rPr>
              <a:t>计算机中内存中布局</a:t>
            </a:r>
            <a:endParaRPr lang="en-US" altLang="zh-CN" dirty="0">
              <a:ea typeface="微软雅黑" panose="020B0503020204020204" pitchFamily="34" charset="-122"/>
            </a:endParaRPr>
          </a:p>
          <a:p>
            <a:r>
              <a:rPr lang="en-US" altLang="zh-CN" dirty="0">
                <a:ea typeface="微软雅黑" panose="020B0503020204020204" pitchFamily="34" charset="-122"/>
              </a:rPr>
              <a:t>1. Text</a:t>
            </a:r>
          </a:p>
          <a:p>
            <a:r>
              <a:rPr lang="en-US" altLang="zh-CN" baseline="0" dirty="0">
                <a:ea typeface="微软雅黑" panose="020B0503020204020204" pitchFamily="34" charset="-122"/>
              </a:rPr>
              <a:t>   </a:t>
            </a:r>
            <a:r>
              <a:rPr lang="zh-CN" altLang="en-US" baseline="0" dirty="0">
                <a:ea typeface="微软雅黑" panose="020B0503020204020204" pitchFamily="34" charset="-122"/>
              </a:rPr>
              <a:t>主要是了解什么是静态数据 和 动态数据</a:t>
            </a:r>
            <a:endParaRPr lang="en-US" altLang="zh-CN" baseline="0" dirty="0">
              <a:ea typeface="微软雅黑" panose="020B0503020204020204" pitchFamily="34" charset="-122"/>
            </a:endParaRPr>
          </a:p>
          <a:p>
            <a:r>
              <a:rPr lang="en-US" altLang="zh-CN" baseline="0" dirty="0">
                <a:ea typeface="微软雅黑" panose="020B0503020204020204" pitchFamily="34" charset="-122"/>
              </a:rPr>
              <a:t>2. </a:t>
            </a:r>
            <a:r>
              <a:rPr lang="zh-CN" altLang="en-US" baseline="0" dirty="0">
                <a:ea typeface="微软雅黑" panose="020B0503020204020204" pitchFamily="34" charset="-122"/>
              </a:rPr>
              <a:t>静态数据，全局变量，静态变量</a:t>
            </a:r>
            <a:endParaRPr lang="en-US" altLang="zh-CN" baseline="0" dirty="0">
              <a:ea typeface="微软雅黑" panose="020B0503020204020204" pitchFamily="34" charset="-122"/>
            </a:endParaRPr>
          </a:p>
          <a:p>
            <a:r>
              <a:rPr lang="en-US" altLang="zh-CN" baseline="0" dirty="0">
                <a:ea typeface="微软雅黑" panose="020B0503020204020204" pitchFamily="34" charset="-122"/>
              </a:rPr>
              <a:t>3. </a:t>
            </a:r>
            <a:r>
              <a:rPr lang="zh-CN" altLang="en-US" baseline="0" dirty="0">
                <a:ea typeface="微软雅黑" panose="020B0503020204020204" pitchFamily="34" charset="-122"/>
              </a:rPr>
              <a:t>动态数据： 利用</a:t>
            </a:r>
            <a:r>
              <a:rPr lang="en-US" altLang="zh-CN" baseline="0" dirty="0" err="1">
                <a:ea typeface="微软雅黑" panose="020B0503020204020204" pitchFamily="34" charset="-122"/>
              </a:rPr>
              <a:t>malloc</a:t>
            </a:r>
            <a:r>
              <a:rPr lang="en-US" altLang="zh-CN" baseline="0" dirty="0">
                <a:ea typeface="微软雅黑" panose="020B0503020204020204" pitchFamily="34" charset="-122"/>
              </a:rPr>
              <a:t> </a:t>
            </a:r>
            <a:r>
              <a:rPr lang="zh-CN" altLang="en-US" baseline="0" dirty="0">
                <a:ea typeface="微软雅黑" panose="020B0503020204020204" pitchFamily="34" charset="-122"/>
              </a:rPr>
              <a:t>申请的变量，</a:t>
            </a:r>
            <a:r>
              <a:rPr lang="en-US" altLang="zh-CN" baseline="0" dirty="0">
                <a:ea typeface="微软雅黑" panose="020B0503020204020204" pitchFamily="34" charset="-122"/>
              </a:rPr>
              <a:t>java</a:t>
            </a:r>
            <a:r>
              <a:rPr lang="zh-CN" altLang="en-US" baseline="0" dirty="0">
                <a:ea typeface="微软雅黑" panose="020B0503020204020204" pitchFamily="34" charset="-122"/>
              </a:rPr>
              <a:t>中</a:t>
            </a:r>
            <a:r>
              <a:rPr lang="en-US" altLang="zh-CN" baseline="0" dirty="0">
                <a:ea typeface="微软雅黑" panose="020B0503020204020204" pitchFamily="34" charset="-122"/>
              </a:rPr>
              <a:t>new ,</a:t>
            </a:r>
            <a:r>
              <a:rPr lang="zh-CN" altLang="en-US" baseline="0" dirty="0">
                <a:ea typeface="微软雅黑" panose="020B0503020204020204" pitchFamily="34" charset="-122"/>
              </a:rPr>
              <a:t>链表</a:t>
            </a:r>
            <a:endParaRPr lang="en-US" altLang="zh-CN" baseline="0" dirty="0">
              <a:ea typeface="微软雅黑" panose="020B0503020204020204" pitchFamily="34" charset="-122"/>
            </a:endParaRPr>
          </a:p>
          <a:p>
            <a:r>
              <a:rPr lang="en-US" altLang="zh-CN" baseline="0" dirty="0">
                <a:ea typeface="微软雅黑" panose="020B0503020204020204" pitchFamily="34" charset="-122"/>
              </a:rPr>
              <a:t>                     C</a:t>
            </a:r>
            <a:r>
              <a:rPr lang="zh-CN" altLang="en-US" baseline="0" dirty="0">
                <a:ea typeface="微软雅黑" panose="020B0503020204020204" pitchFamily="34" charset="-122"/>
              </a:rPr>
              <a:t>语言中需要用</a:t>
            </a:r>
            <a:r>
              <a:rPr lang="en-US" altLang="zh-CN" baseline="0" dirty="0">
                <a:ea typeface="微软雅黑" panose="020B0503020204020204" pitchFamily="34" charset="-122"/>
              </a:rPr>
              <a:t>free</a:t>
            </a:r>
            <a:r>
              <a:rPr lang="zh-CN" altLang="en-US" baseline="0" dirty="0">
                <a:ea typeface="微软雅黑" panose="020B0503020204020204" pitchFamily="34" charset="-122"/>
              </a:rPr>
              <a:t>释放，否则会导致内存泄露</a:t>
            </a:r>
            <a:endParaRPr lang="en-US" altLang="zh-CN" baseline="0" dirty="0">
              <a:ea typeface="微软雅黑" panose="020B0503020204020204" pitchFamily="34" charset="-122"/>
            </a:endParaRPr>
          </a:p>
          <a:p>
            <a:r>
              <a:rPr lang="en-US" altLang="zh-CN" baseline="0" dirty="0">
                <a:ea typeface="微软雅黑" panose="020B0503020204020204" pitchFamily="34" charset="-122"/>
              </a:rPr>
              <a:t>4. </a:t>
            </a:r>
            <a:r>
              <a:rPr lang="zh-CN" altLang="en-US" baseline="0" dirty="0">
                <a:ea typeface="微软雅黑" panose="020B0503020204020204" pitchFamily="34" charset="-122"/>
              </a:rPr>
              <a:t>堆栈： 自动管理存储</a:t>
            </a:r>
            <a:endParaRPr lang="en-AU" altLang="zh-CN" dirty="0">
              <a:ea typeface="微软雅黑" panose="020B0503020204020204" pitchFamily="34" charset="-122"/>
            </a:endParaRPr>
          </a:p>
        </p:txBody>
      </p:sp>
    </p:spTree>
    <p:extLst>
      <p:ext uri="{BB962C8B-B14F-4D97-AF65-F5344CB8AC3E}">
        <p14:creationId xmlns:p14="http://schemas.microsoft.com/office/powerpoint/2010/main" val="1871997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The University of Adelaide, School of Computer Science</a:t>
            </a:r>
          </a:p>
        </p:txBody>
      </p:sp>
      <p:sp>
        <p:nvSpPr>
          <p:cNvPr id="109571"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fld id="{1438C782-7BF5-4C96-BC88-AE3C982081D4}" type="datetime3">
              <a:rPr lang="en-AU" altLang="zh-CN" smtClean="0">
                <a:latin typeface="Times New Roman" pitchFamily="18" charset="0"/>
              </a:rPr>
              <a:t>30 May, 2025</a:t>
            </a:fld>
            <a:endParaRPr lang="en-US" altLang="zh-CN">
              <a:latin typeface="Times New Roman" pitchFamily="18" charset="0"/>
            </a:endParaRPr>
          </a:p>
        </p:txBody>
      </p:sp>
      <p:sp>
        <p:nvSpPr>
          <p:cNvPr id="109572"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Chapter 2 — Instructions: Language of the Computer</a:t>
            </a:r>
          </a:p>
        </p:txBody>
      </p:sp>
      <p:sp>
        <p:nvSpPr>
          <p:cNvPr id="81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C179A88-1BBD-454A-902A-BA7022BF142B}" type="slidenum">
              <a:rPr lang="en-US" altLang="zh-CN" sz="1300"/>
              <a:pPr>
                <a:spcBef>
                  <a:spcPct val="0"/>
                </a:spcBef>
              </a:pPr>
              <a:t>29</a:t>
            </a:fld>
            <a:endParaRPr lang="en-US" altLang="zh-CN" sz="1300"/>
          </a:p>
        </p:txBody>
      </p:sp>
      <p:sp>
        <p:nvSpPr>
          <p:cNvPr id="8198" name="Rectangle 2"/>
          <p:cNvSpPr>
            <a:spLocks noGrp="1" noRot="1" noChangeAspect="1" noChangeArrowheads="1" noTextEdit="1"/>
          </p:cNvSpPr>
          <p:nvPr>
            <p:ph type="sldImg"/>
          </p:nvPr>
        </p:nvSpPr>
        <p:spPr>
          <a:ln/>
        </p:spPr>
      </p:sp>
      <p:sp>
        <p:nvSpPr>
          <p:cNvPr id="81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zh-CN" dirty="0">
              <a:ea typeface="微软雅黑" panose="020B0503020204020204" pitchFamily="34" charset="-122"/>
            </a:endParaRPr>
          </a:p>
        </p:txBody>
      </p:sp>
    </p:spTree>
    <p:extLst>
      <p:ext uri="{BB962C8B-B14F-4D97-AF65-F5344CB8AC3E}">
        <p14:creationId xmlns:p14="http://schemas.microsoft.com/office/powerpoint/2010/main" val="1917634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The University of Adelaide, School of Computer Science</a:t>
            </a:r>
          </a:p>
        </p:txBody>
      </p:sp>
      <p:sp>
        <p:nvSpPr>
          <p:cNvPr id="166915"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fld id="{EEE76268-6677-49DF-8F93-013770602A9D}" type="datetime3">
              <a:rPr lang="en-US" altLang="zh-CN" smtClean="0">
                <a:latin typeface="Times New Roman" pitchFamily="18" charset="0"/>
              </a:rPr>
              <a:t>30 May 2025</a:t>
            </a:fld>
            <a:endParaRPr lang="en-US" altLang="zh-CN">
              <a:latin typeface="Times New Roman" pitchFamily="18" charset="0"/>
            </a:endParaRPr>
          </a:p>
        </p:txBody>
      </p:sp>
      <p:sp>
        <p:nvSpPr>
          <p:cNvPr id="166916"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Chapter 2 — Instructions: Language of the Computer</a:t>
            </a:r>
          </a:p>
        </p:txBody>
      </p:sp>
      <p:sp>
        <p:nvSpPr>
          <p:cNvPr id="1290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2DED68B-F043-4C46-ACEE-1FD7831407AD}" type="slidenum">
              <a:rPr lang="en-US" altLang="zh-CN" sz="1300"/>
              <a:pPr>
                <a:spcBef>
                  <a:spcPct val="0"/>
                </a:spcBef>
              </a:pPr>
              <a:t>30</a:t>
            </a:fld>
            <a:endParaRPr lang="en-US" altLang="zh-CN" sz="1300"/>
          </a:p>
        </p:txBody>
      </p:sp>
      <p:sp>
        <p:nvSpPr>
          <p:cNvPr id="129030" name="Rectangle 2"/>
          <p:cNvSpPr>
            <a:spLocks noGrp="1" noRot="1" noChangeAspect="1" noChangeArrowheads="1" noTextEdit="1"/>
          </p:cNvSpPr>
          <p:nvPr>
            <p:ph type="sldImg"/>
          </p:nvPr>
        </p:nvSpPr>
        <p:spPr>
          <a:ln/>
        </p:spPr>
      </p:sp>
      <p:sp>
        <p:nvSpPr>
          <p:cNvPr id="1290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微软雅黑" panose="020B0503020204020204" pitchFamily="34" charset="-122"/>
              </a:rPr>
              <a:t>立即数寻址： 操作数是位于指令自身的常数</a:t>
            </a:r>
            <a:endParaRPr lang="en-US" altLang="zh-CN" dirty="0">
              <a:ea typeface="微软雅黑" panose="020B0503020204020204" pitchFamily="34" charset="-122"/>
            </a:endParaRPr>
          </a:p>
          <a:p>
            <a:r>
              <a:rPr lang="zh-CN" altLang="en-US" dirty="0">
                <a:ea typeface="微软雅黑" panose="020B0503020204020204" pitchFamily="34" charset="-122"/>
              </a:rPr>
              <a:t>寄存器寻址：操作数是寄存器</a:t>
            </a:r>
            <a:endParaRPr lang="en-US" altLang="zh-CN" dirty="0">
              <a:ea typeface="微软雅黑" panose="020B0503020204020204" pitchFamily="34" charset="-122"/>
            </a:endParaRPr>
          </a:p>
          <a:p>
            <a:r>
              <a:rPr lang="zh-CN" altLang="en-US" dirty="0">
                <a:ea typeface="微软雅黑" panose="020B0503020204020204" pitchFamily="34" charset="-122"/>
              </a:rPr>
              <a:t>基址寻址或偏移寻址：操作数在存储器，其地址是指令中基址寄存器与常数的和</a:t>
            </a:r>
            <a:endParaRPr lang="en-US" altLang="zh-CN" dirty="0">
              <a:ea typeface="微软雅黑" panose="020B0503020204020204" pitchFamily="34" charset="-122"/>
            </a:endParaRPr>
          </a:p>
          <a:p>
            <a:r>
              <a:rPr lang="en-US" altLang="zh-CN" dirty="0">
                <a:ea typeface="微软雅黑" panose="020B0503020204020204" pitchFamily="34" charset="-122"/>
              </a:rPr>
              <a:t>PC</a:t>
            </a:r>
            <a:r>
              <a:rPr lang="zh-CN" altLang="en-US" dirty="0">
                <a:ea typeface="微软雅黑" panose="020B0503020204020204" pitchFamily="34" charset="-122"/>
              </a:rPr>
              <a:t>相对寻址：地址是</a:t>
            </a:r>
            <a:r>
              <a:rPr lang="en-US" altLang="zh-CN" dirty="0">
                <a:ea typeface="微软雅黑" panose="020B0503020204020204" pitchFamily="34" charset="-122"/>
              </a:rPr>
              <a:t>PC</a:t>
            </a:r>
            <a:r>
              <a:rPr lang="zh-CN" altLang="en-US" dirty="0">
                <a:ea typeface="微软雅黑" panose="020B0503020204020204" pitchFamily="34" charset="-122"/>
              </a:rPr>
              <a:t>与指令中常数的和</a:t>
            </a:r>
            <a:endParaRPr lang="en-US" altLang="zh-CN" dirty="0">
              <a:ea typeface="微软雅黑" panose="020B0503020204020204" pitchFamily="34" charset="-122"/>
            </a:endParaRPr>
          </a:p>
          <a:p>
            <a:r>
              <a:rPr lang="zh-CN" altLang="en-US" dirty="0">
                <a:ea typeface="微软雅黑" panose="020B0503020204020204" pitchFamily="34" charset="-122"/>
              </a:rPr>
              <a:t>伪直接寻址：跳转地址由指令中的</a:t>
            </a:r>
            <a:r>
              <a:rPr lang="en-US" altLang="zh-CN" dirty="0">
                <a:ea typeface="微软雅黑" panose="020B0503020204020204" pitchFamily="34" charset="-122"/>
              </a:rPr>
              <a:t>26</a:t>
            </a:r>
            <a:r>
              <a:rPr lang="zh-CN" altLang="en-US" dirty="0">
                <a:ea typeface="微软雅黑" panose="020B0503020204020204" pitchFamily="34" charset="-122"/>
              </a:rPr>
              <a:t>位字段与</a:t>
            </a:r>
            <a:r>
              <a:rPr lang="en-US" altLang="zh-CN" dirty="0">
                <a:ea typeface="微软雅黑" panose="020B0503020204020204" pitchFamily="34" charset="-122"/>
              </a:rPr>
              <a:t>PC</a:t>
            </a:r>
            <a:r>
              <a:rPr lang="zh-CN" altLang="en-US" dirty="0">
                <a:ea typeface="微软雅黑" panose="020B0503020204020204" pitchFamily="34" charset="-122"/>
              </a:rPr>
              <a:t>的高位拼接而成</a:t>
            </a:r>
            <a:endParaRPr lang="en-US" altLang="zh-CN" dirty="0">
              <a:ea typeface="微软雅黑" panose="020B0503020204020204" pitchFamily="34" charset="-122"/>
            </a:endParaRPr>
          </a:p>
          <a:p>
            <a:endParaRPr lang="en-US" altLang="zh-CN" dirty="0">
              <a:ea typeface="微软雅黑" panose="020B0503020204020204" pitchFamily="34" charset="-122"/>
            </a:endParaRPr>
          </a:p>
          <a:p>
            <a:endParaRPr lang="en-US" altLang="zh-CN" dirty="0">
              <a:ea typeface="微软雅黑" panose="020B0503020204020204" pitchFamily="34" charset="-122"/>
            </a:endParaRPr>
          </a:p>
        </p:txBody>
      </p:sp>
    </p:spTree>
    <p:extLst>
      <p:ext uri="{BB962C8B-B14F-4D97-AF65-F5344CB8AC3E}">
        <p14:creationId xmlns:p14="http://schemas.microsoft.com/office/powerpoint/2010/main" val="31421477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The University of Adelaide, School of Computer Science</a:t>
            </a:r>
          </a:p>
        </p:txBody>
      </p:sp>
      <p:sp>
        <p:nvSpPr>
          <p:cNvPr id="163843"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fld id="{DE53B809-E2B2-44F6-B222-1BE4163D5C8E}" type="datetime3">
              <a:rPr lang="en-US" altLang="zh-CN" smtClean="0">
                <a:latin typeface="Times New Roman" pitchFamily="18" charset="0"/>
              </a:rPr>
              <a:t>30 May 2025</a:t>
            </a:fld>
            <a:endParaRPr lang="en-US" altLang="zh-CN">
              <a:latin typeface="Times New Roman" pitchFamily="18" charset="0"/>
            </a:endParaRPr>
          </a:p>
        </p:txBody>
      </p:sp>
      <p:sp>
        <p:nvSpPr>
          <p:cNvPr id="163844"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Chapter 2 — Instructions: Language of the Computer</a:t>
            </a:r>
          </a:p>
        </p:txBody>
      </p:sp>
      <p:sp>
        <p:nvSpPr>
          <p:cNvPr id="1228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AD48D6B-8BFA-4566-BBC7-4EFFED5CEF5E}" type="slidenum">
              <a:rPr lang="en-US" altLang="zh-CN" sz="1300"/>
              <a:pPr>
                <a:spcBef>
                  <a:spcPct val="0"/>
                </a:spcBef>
              </a:pPr>
              <a:t>31</a:t>
            </a:fld>
            <a:endParaRPr lang="en-US" altLang="zh-CN" sz="1300"/>
          </a:p>
        </p:txBody>
      </p:sp>
      <p:sp>
        <p:nvSpPr>
          <p:cNvPr id="122886" name="Rectangle 2"/>
          <p:cNvSpPr>
            <a:spLocks noGrp="1" noRot="1" noChangeAspect="1" noChangeArrowheads="1" noTextEdit="1"/>
          </p:cNvSpPr>
          <p:nvPr>
            <p:ph type="sldImg"/>
          </p:nvPr>
        </p:nvSpPr>
        <p:spPr>
          <a:ln/>
        </p:spPr>
      </p:sp>
      <p:sp>
        <p:nvSpPr>
          <p:cNvPr id="1228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微软雅黑" panose="020B0503020204020204" pitchFamily="34" charset="-122"/>
              </a:rPr>
              <a:t>分支指令中的寻址方式和指令的表示方式</a:t>
            </a:r>
            <a:endParaRPr lang="en-US" altLang="zh-CN" dirty="0">
              <a:ea typeface="微软雅黑" panose="020B0503020204020204" pitchFamily="34" charset="-122"/>
            </a:endParaRPr>
          </a:p>
          <a:p>
            <a:r>
              <a:rPr lang="en-AU" altLang="zh-CN" dirty="0">
                <a:ea typeface="微软雅黑" panose="020B0503020204020204" pitchFamily="34" charset="-122"/>
              </a:rPr>
              <a:t>1. </a:t>
            </a:r>
            <a:r>
              <a:rPr lang="zh-CN" altLang="en-US" dirty="0">
                <a:ea typeface="微软雅黑" panose="020B0503020204020204" pitchFamily="34" charset="-122"/>
              </a:rPr>
              <a:t>分支指令中只有</a:t>
            </a:r>
            <a:r>
              <a:rPr lang="en-US" altLang="zh-CN" dirty="0">
                <a:ea typeface="微软雅黑" panose="020B0503020204020204" pitchFamily="34" charset="-122"/>
              </a:rPr>
              <a:t>16</a:t>
            </a:r>
            <a:r>
              <a:rPr lang="zh-CN" altLang="en-US" dirty="0">
                <a:ea typeface="微软雅黑" panose="020B0503020204020204" pitchFamily="34" charset="-122"/>
              </a:rPr>
              <a:t>位的偏移地址</a:t>
            </a:r>
            <a:endParaRPr lang="en-AU" altLang="zh-CN" dirty="0">
              <a:ea typeface="微软雅黑" panose="020B0503020204020204" pitchFamily="34" charset="-122"/>
            </a:endParaRPr>
          </a:p>
          <a:p>
            <a:r>
              <a:rPr lang="en-AU" altLang="zh-CN" dirty="0">
                <a:ea typeface="微软雅黑" panose="020B0503020204020204" pitchFamily="34" charset="-122"/>
              </a:rPr>
              <a:t>  2</a:t>
            </a:r>
            <a:r>
              <a:rPr lang="en-AU" altLang="zh-CN" baseline="30000" dirty="0">
                <a:ea typeface="微软雅黑" panose="020B0503020204020204" pitchFamily="34" charset="-122"/>
              </a:rPr>
              <a:t>16 </a:t>
            </a:r>
            <a:r>
              <a:rPr lang="en-AU" altLang="zh-CN" dirty="0">
                <a:ea typeface="微软雅黑" panose="020B0503020204020204" pitchFamily="34" charset="-122"/>
              </a:rPr>
              <a:t>= 64K  </a:t>
            </a:r>
            <a:r>
              <a:rPr lang="zh-CN" altLang="en-US" dirty="0">
                <a:ea typeface="微软雅黑" panose="020B0503020204020204" pitchFamily="34" charset="-122"/>
              </a:rPr>
              <a:t>，相对于当前指令计数器</a:t>
            </a:r>
            <a:endParaRPr lang="en-US" altLang="zh-CN" dirty="0">
              <a:ea typeface="微软雅黑" panose="020B0503020204020204" pitchFamily="34" charset="-122"/>
            </a:endParaRPr>
          </a:p>
          <a:p>
            <a:r>
              <a:rPr lang="en-US" altLang="zh-CN" dirty="0">
                <a:ea typeface="微软雅黑" panose="020B0503020204020204" pitchFamily="34" charset="-122"/>
              </a:rPr>
              <a:t>2. </a:t>
            </a:r>
            <a:r>
              <a:rPr lang="zh-CN" altLang="en-US" dirty="0">
                <a:ea typeface="微软雅黑" panose="020B0503020204020204" pitchFamily="34" charset="-122"/>
              </a:rPr>
              <a:t>但是内存为</a:t>
            </a:r>
            <a:r>
              <a:rPr lang="zh-CN" altLang="en-US" baseline="0" dirty="0">
                <a:ea typeface="微软雅黑" panose="020B0503020204020204" pitchFamily="34" charset="-122"/>
              </a:rPr>
              <a:t> </a:t>
            </a:r>
            <a:r>
              <a:rPr lang="en-US" altLang="zh-CN" baseline="0" dirty="0">
                <a:ea typeface="微软雅黑" panose="020B0503020204020204" pitchFamily="34" charset="-122"/>
              </a:rPr>
              <a:t>32</a:t>
            </a:r>
            <a:r>
              <a:rPr lang="zh-CN" altLang="en-US" baseline="0" dirty="0">
                <a:ea typeface="微软雅黑" panose="020B0503020204020204" pitchFamily="34" charset="-122"/>
              </a:rPr>
              <a:t>位的寻址空间，显然条件跳转的范围太小</a:t>
            </a:r>
            <a:endParaRPr lang="en-US" altLang="zh-CN" baseline="0" dirty="0">
              <a:ea typeface="微软雅黑" panose="020B0503020204020204" pitchFamily="34" charset="-122"/>
            </a:endParaRPr>
          </a:p>
          <a:p>
            <a:endParaRPr lang="en-US" altLang="zh-CN" u="sng" baseline="0" dirty="0">
              <a:ea typeface="微软雅黑" panose="020B0503020204020204" pitchFamily="34" charset="-122"/>
            </a:endParaRPr>
          </a:p>
          <a:p>
            <a:r>
              <a:rPr lang="en-US" altLang="zh-CN" b="1" u="sng" baseline="0" dirty="0">
                <a:solidFill>
                  <a:srgbClr val="FF0000"/>
                </a:solidFill>
                <a:highlight>
                  <a:srgbClr val="FFFF00"/>
                </a:highlight>
                <a:ea typeface="微软雅黑" panose="020B0503020204020204" pitchFamily="34" charset="-122"/>
              </a:rPr>
              <a:t>Load/store</a:t>
            </a:r>
            <a:r>
              <a:rPr lang="zh-CN" altLang="en-US" b="1" u="sng" baseline="0" dirty="0">
                <a:solidFill>
                  <a:srgbClr val="FF0000"/>
                </a:solidFill>
                <a:highlight>
                  <a:srgbClr val="FFFF00"/>
                </a:highlight>
                <a:ea typeface="微软雅黑" panose="020B0503020204020204" pitchFamily="34" charset="-122"/>
              </a:rPr>
              <a:t>是什么类型的指令，在指令格式中是什么形式？？</a:t>
            </a:r>
            <a:endParaRPr lang="en-AU" altLang="zh-CN" b="1" u="sng" dirty="0">
              <a:solidFill>
                <a:srgbClr val="FF0000"/>
              </a:solidFill>
              <a:highlight>
                <a:srgbClr val="FFFF00"/>
              </a:highlight>
              <a:ea typeface="微软雅黑" panose="020B0503020204020204" pitchFamily="34" charset="-122"/>
            </a:endParaRPr>
          </a:p>
        </p:txBody>
      </p:sp>
    </p:spTree>
    <p:extLst>
      <p:ext uri="{BB962C8B-B14F-4D97-AF65-F5344CB8AC3E}">
        <p14:creationId xmlns:p14="http://schemas.microsoft.com/office/powerpoint/2010/main" val="1092968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844">
              <a:defRPr>
                <a:solidFill>
                  <a:schemeClr val="tx1"/>
                </a:solidFill>
                <a:latin typeface="Arial" pitchFamily="34" charset="0"/>
              </a:defRPr>
            </a:lvl1pPr>
            <a:lvl2pPr marL="742993" indent="-285766" defTabSz="966844">
              <a:defRPr>
                <a:solidFill>
                  <a:schemeClr val="tx1"/>
                </a:solidFill>
                <a:latin typeface="Arial" pitchFamily="34" charset="0"/>
              </a:defRPr>
            </a:lvl2pPr>
            <a:lvl3pPr marL="1143066" indent="-228613" defTabSz="966844">
              <a:defRPr>
                <a:solidFill>
                  <a:schemeClr val="tx1"/>
                </a:solidFill>
                <a:latin typeface="Arial" pitchFamily="34" charset="0"/>
              </a:defRPr>
            </a:lvl3pPr>
            <a:lvl4pPr marL="1600292" indent="-228613" defTabSz="966844">
              <a:defRPr>
                <a:solidFill>
                  <a:schemeClr val="tx1"/>
                </a:solidFill>
                <a:latin typeface="Arial" pitchFamily="34" charset="0"/>
              </a:defRPr>
            </a:lvl4pPr>
            <a:lvl5pPr marL="2057519" indent="-228613" defTabSz="966844">
              <a:defRPr>
                <a:solidFill>
                  <a:schemeClr val="tx1"/>
                </a:solidFill>
                <a:latin typeface="Arial" pitchFamily="34" charset="0"/>
              </a:defRPr>
            </a:lvl5pPr>
            <a:lvl6pPr marL="2514745" indent="-228613" defTabSz="966844" eaLnBrk="0" fontAlgn="base" hangingPunct="0">
              <a:spcBef>
                <a:spcPct val="0"/>
              </a:spcBef>
              <a:spcAft>
                <a:spcPct val="0"/>
              </a:spcAft>
              <a:defRPr>
                <a:solidFill>
                  <a:schemeClr val="tx1"/>
                </a:solidFill>
                <a:latin typeface="Arial" pitchFamily="34" charset="0"/>
              </a:defRPr>
            </a:lvl6pPr>
            <a:lvl7pPr marL="2971971" indent="-228613" defTabSz="966844" eaLnBrk="0" fontAlgn="base" hangingPunct="0">
              <a:spcBef>
                <a:spcPct val="0"/>
              </a:spcBef>
              <a:spcAft>
                <a:spcPct val="0"/>
              </a:spcAft>
              <a:defRPr>
                <a:solidFill>
                  <a:schemeClr val="tx1"/>
                </a:solidFill>
                <a:latin typeface="Arial" pitchFamily="34" charset="0"/>
              </a:defRPr>
            </a:lvl7pPr>
            <a:lvl8pPr marL="3429197" indent="-228613" defTabSz="966844" eaLnBrk="0" fontAlgn="base" hangingPunct="0">
              <a:spcBef>
                <a:spcPct val="0"/>
              </a:spcBef>
              <a:spcAft>
                <a:spcPct val="0"/>
              </a:spcAft>
              <a:defRPr>
                <a:solidFill>
                  <a:schemeClr val="tx1"/>
                </a:solidFill>
                <a:latin typeface="Arial" pitchFamily="34" charset="0"/>
              </a:defRPr>
            </a:lvl8pPr>
            <a:lvl9pPr marL="3886422" indent="-228613" defTabSz="966844" eaLnBrk="0" fontAlgn="base" hangingPunct="0">
              <a:spcBef>
                <a:spcPct val="0"/>
              </a:spcBef>
              <a:spcAft>
                <a:spcPct val="0"/>
              </a:spcAft>
              <a:defRPr>
                <a:solidFill>
                  <a:schemeClr val="tx1"/>
                </a:solidFill>
                <a:latin typeface="Arial" pitchFamily="34" charset="0"/>
              </a:defRPr>
            </a:lvl9pPr>
          </a:lstStyle>
          <a:p>
            <a:r>
              <a:rPr lang="en-US" altLang="zh-CN">
                <a:latin typeface="Times New Roman" pitchFamily="18" charset="0"/>
              </a:rPr>
              <a:t>Morgan Kaufmann Publishers</a:t>
            </a:r>
          </a:p>
        </p:txBody>
      </p:sp>
      <p:sp>
        <p:nvSpPr>
          <p:cNvPr id="778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844">
              <a:defRPr>
                <a:solidFill>
                  <a:schemeClr val="tx1"/>
                </a:solidFill>
                <a:latin typeface="Arial" pitchFamily="34" charset="0"/>
              </a:defRPr>
            </a:lvl1pPr>
            <a:lvl2pPr marL="742993" indent="-285766" defTabSz="966844">
              <a:defRPr>
                <a:solidFill>
                  <a:schemeClr val="tx1"/>
                </a:solidFill>
                <a:latin typeface="Arial" pitchFamily="34" charset="0"/>
              </a:defRPr>
            </a:lvl2pPr>
            <a:lvl3pPr marL="1143066" indent="-228613" defTabSz="966844">
              <a:defRPr>
                <a:solidFill>
                  <a:schemeClr val="tx1"/>
                </a:solidFill>
                <a:latin typeface="Arial" pitchFamily="34" charset="0"/>
              </a:defRPr>
            </a:lvl3pPr>
            <a:lvl4pPr marL="1600292" indent="-228613" defTabSz="966844">
              <a:defRPr>
                <a:solidFill>
                  <a:schemeClr val="tx1"/>
                </a:solidFill>
                <a:latin typeface="Arial" pitchFamily="34" charset="0"/>
              </a:defRPr>
            </a:lvl4pPr>
            <a:lvl5pPr marL="2057519" indent="-228613" defTabSz="966844">
              <a:defRPr>
                <a:solidFill>
                  <a:schemeClr val="tx1"/>
                </a:solidFill>
                <a:latin typeface="Arial" pitchFamily="34" charset="0"/>
              </a:defRPr>
            </a:lvl5pPr>
            <a:lvl6pPr marL="2514745" indent="-228613" defTabSz="966844" eaLnBrk="0" fontAlgn="base" hangingPunct="0">
              <a:spcBef>
                <a:spcPct val="0"/>
              </a:spcBef>
              <a:spcAft>
                <a:spcPct val="0"/>
              </a:spcAft>
              <a:defRPr>
                <a:solidFill>
                  <a:schemeClr val="tx1"/>
                </a:solidFill>
                <a:latin typeface="Arial" pitchFamily="34" charset="0"/>
              </a:defRPr>
            </a:lvl6pPr>
            <a:lvl7pPr marL="2971971" indent="-228613" defTabSz="966844" eaLnBrk="0" fontAlgn="base" hangingPunct="0">
              <a:spcBef>
                <a:spcPct val="0"/>
              </a:spcBef>
              <a:spcAft>
                <a:spcPct val="0"/>
              </a:spcAft>
              <a:defRPr>
                <a:solidFill>
                  <a:schemeClr val="tx1"/>
                </a:solidFill>
                <a:latin typeface="Arial" pitchFamily="34" charset="0"/>
              </a:defRPr>
            </a:lvl7pPr>
            <a:lvl8pPr marL="3429197" indent="-228613" defTabSz="966844" eaLnBrk="0" fontAlgn="base" hangingPunct="0">
              <a:spcBef>
                <a:spcPct val="0"/>
              </a:spcBef>
              <a:spcAft>
                <a:spcPct val="0"/>
              </a:spcAft>
              <a:defRPr>
                <a:solidFill>
                  <a:schemeClr val="tx1"/>
                </a:solidFill>
                <a:latin typeface="Arial" pitchFamily="34" charset="0"/>
              </a:defRPr>
            </a:lvl8pPr>
            <a:lvl9pPr marL="3886422" indent="-228613" defTabSz="966844" eaLnBrk="0" fontAlgn="base" hangingPunct="0">
              <a:spcBef>
                <a:spcPct val="0"/>
              </a:spcBef>
              <a:spcAft>
                <a:spcPct val="0"/>
              </a:spcAft>
              <a:defRPr>
                <a:solidFill>
                  <a:schemeClr val="tx1"/>
                </a:solidFill>
                <a:latin typeface="Arial" pitchFamily="34" charset="0"/>
              </a:defRPr>
            </a:lvl9pPr>
          </a:lstStyle>
          <a:p>
            <a:fld id="{897A595D-A9B1-4C75-BDF9-D641705C5D3B}" type="datetime4">
              <a:rPr lang="en-US" altLang="zh-CN" smtClean="0">
                <a:latin typeface="Times New Roman" pitchFamily="18" charset="0"/>
              </a:rPr>
              <a:t>May 30, 2025</a:t>
            </a:fld>
            <a:endParaRPr lang="en-US" altLang="zh-CN">
              <a:latin typeface="Times New Roman" pitchFamily="18" charset="0"/>
            </a:endParaRPr>
          </a:p>
        </p:txBody>
      </p:sp>
      <p:sp>
        <p:nvSpPr>
          <p:cNvPr id="778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844">
              <a:defRPr>
                <a:solidFill>
                  <a:schemeClr val="tx1"/>
                </a:solidFill>
                <a:latin typeface="Arial" pitchFamily="34" charset="0"/>
              </a:defRPr>
            </a:lvl1pPr>
            <a:lvl2pPr marL="742993" indent="-285766" defTabSz="966844">
              <a:defRPr>
                <a:solidFill>
                  <a:schemeClr val="tx1"/>
                </a:solidFill>
                <a:latin typeface="Arial" pitchFamily="34" charset="0"/>
              </a:defRPr>
            </a:lvl2pPr>
            <a:lvl3pPr marL="1143066" indent="-228613" defTabSz="966844">
              <a:defRPr>
                <a:solidFill>
                  <a:schemeClr val="tx1"/>
                </a:solidFill>
                <a:latin typeface="Arial" pitchFamily="34" charset="0"/>
              </a:defRPr>
            </a:lvl3pPr>
            <a:lvl4pPr marL="1600292" indent="-228613" defTabSz="966844">
              <a:defRPr>
                <a:solidFill>
                  <a:schemeClr val="tx1"/>
                </a:solidFill>
                <a:latin typeface="Arial" pitchFamily="34" charset="0"/>
              </a:defRPr>
            </a:lvl4pPr>
            <a:lvl5pPr marL="2057519" indent="-228613" defTabSz="966844">
              <a:defRPr>
                <a:solidFill>
                  <a:schemeClr val="tx1"/>
                </a:solidFill>
                <a:latin typeface="Arial" pitchFamily="34" charset="0"/>
              </a:defRPr>
            </a:lvl5pPr>
            <a:lvl6pPr marL="2514745" indent="-228613" defTabSz="966844" eaLnBrk="0" fontAlgn="base" hangingPunct="0">
              <a:spcBef>
                <a:spcPct val="0"/>
              </a:spcBef>
              <a:spcAft>
                <a:spcPct val="0"/>
              </a:spcAft>
              <a:defRPr>
                <a:solidFill>
                  <a:schemeClr val="tx1"/>
                </a:solidFill>
                <a:latin typeface="Arial" pitchFamily="34" charset="0"/>
              </a:defRPr>
            </a:lvl6pPr>
            <a:lvl7pPr marL="2971971" indent="-228613" defTabSz="966844" eaLnBrk="0" fontAlgn="base" hangingPunct="0">
              <a:spcBef>
                <a:spcPct val="0"/>
              </a:spcBef>
              <a:spcAft>
                <a:spcPct val="0"/>
              </a:spcAft>
              <a:defRPr>
                <a:solidFill>
                  <a:schemeClr val="tx1"/>
                </a:solidFill>
                <a:latin typeface="Arial" pitchFamily="34" charset="0"/>
              </a:defRPr>
            </a:lvl7pPr>
            <a:lvl8pPr marL="3429197" indent="-228613" defTabSz="966844" eaLnBrk="0" fontAlgn="base" hangingPunct="0">
              <a:spcBef>
                <a:spcPct val="0"/>
              </a:spcBef>
              <a:spcAft>
                <a:spcPct val="0"/>
              </a:spcAft>
              <a:defRPr>
                <a:solidFill>
                  <a:schemeClr val="tx1"/>
                </a:solidFill>
                <a:latin typeface="Arial" pitchFamily="34" charset="0"/>
              </a:defRPr>
            </a:lvl8pPr>
            <a:lvl9pPr marL="3886422" indent="-228613" defTabSz="966844" eaLnBrk="0" fontAlgn="base" hangingPunct="0">
              <a:spcBef>
                <a:spcPct val="0"/>
              </a:spcBef>
              <a:spcAft>
                <a:spcPct val="0"/>
              </a:spcAft>
              <a:defRPr>
                <a:solidFill>
                  <a:schemeClr val="tx1"/>
                </a:solidFill>
                <a:latin typeface="Arial" pitchFamily="34" charset="0"/>
              </a:defRPr>
            </a:lvl9pPr>
          </a:lstStyle>
          <a:p>
            <a:fld id="{1E91B81C-E338-4163-A033-90CA5BFA09F0}" type="slidenum">
              <a:rPr lang="en-US" altLang="zh-CN">
                <a:latin typeface="Times New Roman" pitchFamily="18" charset="0"/>
              </a:rPr>
              <a:pPr/>
              <a:t>3</a:t>
            </a:fld>
            <a:endParaRPr lang="en-US" altLang="zh-CN">
              <a:latin typeface="Times New Roman" pitchFamily="18" charset="0"/>
            </a:endParaRPr>
          </a:p>
        </p:txBody>
      </p:sp>
      <p:sp>
        <p:nvSpPr>
          <p:cNvPr id="77830" name="Rectangle 2"/>
          <p:cNvSpPr>
            <a:spLocks noGrp="1" noRot="1" noChangeAspect="1" noChangeArrowheads="1" noTextEdit="1"/>
          </p:cNvSpPr>
          <p:nvPr>
            <p:ph type="sldImg"/>
          </p:nvPr>
        </p:nvSpPr>
        <p:spPr>
          <a:ln/>
        </p:spPr>
      </p:sp>
      <p:sp>
        <p:nvSpPr>
          <p:cNvPr id="778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如同</a:t>
            </a:r>
            <a:r>
              <a:rPr lang="zh-CN" altLang="en-US" baseline="0" dirty="0"/>
              <a:t> 比较飞机的性能，从载客量和飞行速度两方面来衡量飞机的性能</a:t>
            </a:r>
            <a:endParaRPr lang="en-US" altLang="zh-CN" baseline="0" dirty="0"/>
          </a:p>
          <a:p>
            <a:r>
              <a:rPr lang="en-US" altLang="zh-CN" baseline="0" dirty="0"/>
              <a:t>2.</a:t>
            </a:r>
            <a:r>
              <a:rPr lang="zh-CN" altLang="en-US" baseline="0" dirty="0"/>
              <a:t>计算机系统也可以从 响应时间（速度）和吞吐量（大量任务完成的时间）来考虑</a:t>
            </a:r>
            <a:endParaRPr lang="en-US" altLang="zh-CN" baseline="0" dirty="0"/>
          </a:p>
          <a:p>
            <a:r>
              <a:rPr lang="en-US" altLang="zh-CN" baseline="0" dirty="0"/>
              <a:t>3. </a:t>
            </a:r>
            <a:r>
              <a:rPr lang="zh-CN" altLang="en-US" baseline="0" dirty="0"/>
              <a:t>请大家思考一下 以下两种策略对于响应速度和吞吐量的影响。</a:t>
            </a:r>
            <a:endParaRPr lang="en-US" altLang="zh-CN" baseline="0" dirty="0"/>
          </a:p>
          <a:p>
            <a:r>
              <a:rPr lang="en-US" altLang="zh-CN" baseline="0" dirty="0"/>
              <a:t>     </a:t>
            </a:r>
            <a:r>
              <a:rPr lang="zh-CN" altLang="en-US" baseline="0" dirty="0"/>
              <a:t>一是 替换更快的处理器 ？对于两种性能的影响  二是增加处理器对两类性能的影响？</a:t>
            </a:r>
            <a:endParaRPr lang="en-US" altLang="zh-CN" baseline="0" dirty="0"/>
          </a:p>
          <a:p>
            <a:r>
              <a:rPr lang="en-US" altLang="zh-CN" baseline="0" dirty="0"/>
              <a:t>4. </a:t>
            </a:r>
            <a:r>
              <a:rPr lang="zh-CN" altLang="en-US" baseline="0" dirty="0"/>
              <a:t>本课程主要关注响应时间。 因为对于计算而言单个任务的响应时间缩短，也可以提高吞吐量，此外还需要更多的处理器来提高吞吐量。</a:t>
            </a:r>
            <a:endParaRPr lang="en-AU" dirty="0"/>
          </a:p>
        </p:txBody>
      </p:sp>
    </p:spTree>
    <p:extLst>
      <p:ext uri="{BB962C8B-B14F-4D97-AF65-F5344CB8AC3E}">
        <p14:creationId xmlns:p14="http://schemas.microsoft.com/office/powerpoint/2010/main" val="4130187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The University of Adelaide, School of Computer Science</a:t>
            </a:r>
          </a:p>
        </p:txBody>
      </p:sp>
      <p:sp>
        <p:nvSpPr>
          <p:cNvPr id="164867"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fld id="{BA551CAE-29AD-47B3-8BA0-98C3D0BA9FA2}" type="datetime3">
              <a:rPr lang="en-US" altLang="zh-CN" smtClean="0">
                <a:latin typeface="Times New Roman" pitchFamily="18" charset="0"/>
              </a:rPr>
              <a:t>30 May 2025</a:t>
            </a:fld>
            <a:endParaRPr lang="en-US" altLang="zh-CN">
              <a:latin typeface="Times New Roman" pitchFamily="18" charset="0"/>
            </a:endParaRPr>
          </a:p>
        </p:txBody>
      </p:sp>
      <p:sp>
        <p:nvSpPr>
          <p:cNvPr id="164868"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Chapter 2 — Instructions: Language of the Computer</a:t>
            </a:r>
          </a:p>
        </p:txBody>
      </p:sp>
      <p:sp>
        <p:nvSpPr>
          <p:cNvPr id="1249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116A516-596F-44B4-A2E8-C47994ABBA1D}" type="slidenum">
              <a:rPr lang="en-US" altLang="zh-CN" sz="1300"/>
              <a:pPr>
                <a:spcBef>
                  <a:spcPct val="0"/>
                </a:spcBef>
              </a:pPr>
              <a:t>32</a:t>
            </a:fld>
            <a:endParaRPr lang="en-US" altLang="zh-CN" sz="1300"/>
          </a:p>
        </p:txBody>
      </p:sp>
      <p:sp>
        <p:nvSpPr>
          <p:cNvPr id="124934" name="Rectangle 2"/>
          <p:cNvSpPr>
            <a:spLocks noGrp="1" noRot="1" noChangeAspect="1" noChangeArrowheads="1" noTextEdit="1"/>
          </p:cNvSpPr>
          <p:nvPr>
            <p:ph type="sldImg"/>
          </p:nvPr>
        </p:nvSpPr>
        <p:spPr>
          <a:ln/>
        </p:spPr>
      </p:sp>
      <p:sp>
        <p:nvSpPr>
          <p:cNvPr id="1249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微软雅黑" panose="020B0503020204020204" pitchFamily="34" charset="-122"/>
              </a:rPr>
              <a:t>无条件跳转 ，</a:t>
            </a:r>
            <a:r>
              <a:rPr lang="en-US" altLang="zh-CN" dirty="0">
                <a:ea typeface="微软雅黑" panose="020B0503020204020204" pitchFamily="34" charset="-122"/>
              </a:rPr>
              <a:t>26</a:t>
            </a:r>
            <a:r>
              <a:rPr lang="zh-CN" altLang="en-US" dirty="0">
                <a:ea typeface="微软雅黑" panose="020B0503020204020204" pitchFamily="34" charset="-122"/>
              </a:rPr>
              <a:t>位</a:t>
            </a:r>
            <a:r>
              <a:rPr lang="en-US" altLang="zh-CN" dirty="0">
                <a:ea typeface="微软雅黑" panose="020B0503020204020204" pitchFamily="34" charset="-122"/>
              </a:rPr>
              <a:t>+2</a:t>
            </a:r>
            <a:r>
              <a:rPr lang="en-US" altLang="zh-CN" baseline="0" dirty="0">
                <a:ea typeface="微软雅黑" panose="020B0503020204020204" pitchFamily="34" charset="-122"/>
              </a:rPr>
              <a:t> =28</a:t>
            </a:r>
            <a:r>
              <a:rPr lang="zh-CN" altLang="en-US" baseline="0" dirty="0">
                <a:ea typeface="微软雅黑" panose="020B0503020204020204" pitchFamily="34" charset="-122"/>
              </a:rPr>
              <a:t>位</a:t>
            </a:r>
            <a:endParaRPr lang="en-US" altLang="zh-CN" baseline="0" dirty="0">
              <a:ea typeface="微软雅黑" panose="020B0503020204020204" pitchFamily="34" charset="-122"/>
            </a:endParaRPr>
          </a:p>
          <a:p>
            <a:r>
              <a:rPr lang="en-US" altLang="zh-CN" baseline="0" dirty="0">
                <a:ea typeface="微软雅黑" panose="020B0503020204020204" pitchFamily="34" charset="-122"/>
              </a:rPr>
              <a:t> </a:t>
            </a:r>
            <a:r>
              <a:rPr lang="zh-CN" altLang="en-US" baseline="0" dirty="0">
                <a:ea typeface="微软雅黑" panose="020B0503020204020204" pitchFamily="34" charset="-122"/>
              </a:rPr>
              <a:t>由于每条指令的长度为</a:t>
            </a:r>
            <a:r>
              <a:rPr lang="en-US" altLang="zh-CN" baseline="0" dirty="0">
                <a:ea typeface="微软雅黑" panose="020B0503020204020204" pitchFamily="34" charset="-122"/>
              </a:rPr>
              <a:t>4</a:t>
            </a:r>
            <a:r>
              <a:rPr lang="zh-CN" altLang="en-US" baseline="0" dirty="0">
                <a:ea typeface="微软雅黑" panose="020B0503020204020204" pitchFamily="34" charset="-122"/>
              </a:rPr>
              <a:t>个字节，因此</a:t>
            </a:r>
            <a:r>
              <a:rPr lang="en-US" altLang="zh-CN" baseline="0" dirty="0">
                <a:ea typeface="微软雅黑" panose="020B0503020204020204" pitchFamily="34" charset="-122"/>
              </a:rPr>
              <a:t>26</a:t>
            </a:r>
            <a:r>
              <a:rPr lang="zh-CN" altLang="en-US" baseline="0" dirty="0">
                <a:ea typeface="微软雅黑" panose="020B0503020204020204" pitchFamily="34" charset="-122"/>
              </a:rPr>
              <a:t>位可以看成是跳转地址与当前地址之间间隔的指令数量</a:t>
            </a:r>
            <a:endParaRPr lang="en-US" altLang="zh-CN" baseline="0" dirty="0">
              <a:ea typeface="微软雅黑" panose="020B0503020204020204" pitchFamily="34" charset="-122"/>
            </a:endParaRPr>
          </a:p>
          <a:p>
            <a:r>
              <a:rPr lang="zh-CN" altLang="en-US" baseline="0" dirty="0">
                <a:ea typeface="微软雅黑" panose="020B0503020204020204" pitchFamily="34" charset="-122"/>
              </a:rPr>
              <a:t>注意 </a:t>
            </a:r>
            <a:r>
              <a:rPr lang="en-US" altLang="zh-CN" baseline="0" dirty="0">
                <a:ea typeface="微软雅黑" panose="020B0503020204020204" pitchFamily="34" charset="-122"/>
              </a:rPr>
              <a:t>j </a:t>
            </a:r>
            <a:r>
              <a:rPr lang="zh-CN" altLang="en-US" baseline="0" dirty="0">
                <a:ea typeface="微软雅黑" panose="020B0503020204020204" pitchFamily="34" charset="-122"/>
              </a:rPr>
              <a:t>和 </a:t>
            </a:r>
            <a:r>
              <a:rPr lang="en-US" altLang="zh-CN" baseline="0" dirty="0" err="1">
                <a:ea typeface="微软雅黑" panose="020B0503020204020204" pitchFamily="34" charset="-122"/>
              </a:rPr>
              <a:t>jal</a:t>
            </a:r>
            <a:r>
              <a:rPr lang="en-US" altLang="zh-CN" baseline="0" dirty="0">
                <a:ea typeface="微软雅黑" panose="020B0503020204020204" pitchFamily="34" charset="-122"/>
              </a:rPr>
              <a:t> </a:t>
            </a:r>
            <a:r>
              <a:rPr lang="zh-CN" altLang="en-US" baseline="0" dirty="0">
                <a:ea typeface="微软雅黑" panose="020B0503020204020204" pitchFamily="34" charset="-122"/>
              </a:rPr>
              <a:t>的区别</a:t>
            </a:r>
            <a:endParaRPr lang="en-US" altLang="zh-CN" baseline="0" dirty="0">
              <a:ea typeface="微软雅黑" panose="020B0503020204020204" pitchFamily="34" charset="-122"/>
            </a:endParaRPr>
          </a:p>
          <a:p>
            <a:endParaRPr lang="en-US" altLang="zh-CN" baseline="0" dirty="0">
              <a:ea typeface="微软雅黑" panose="020B0503020204020204" pitchFamily="34" charset="-122"/>
            </a:endParaRPr>
          </a:p>
          <a:p>
            <a:r>
              <a:rPr lang="en-US" altLang="zh-CN" dirty="0">
                <a:highlight>
                  <a:srgbClr val="FFFF00"/>
                </a:highlight>
                <a:ea typeface="微软雅黑" panose="020B0503020204020204" pitchFamily="34" charset="-122"/>
              </a:rPr>
              <a:t>The next instruction address: PC+4</a:t>
            </a:r>
          </a:p>
          <a:p>
            <a:r>
              <a:rPr lang="en-US" altLang="zh-CN" dirty="0">
                <a:highlight>
                  <a:srgbClr val="FFFF00"/>
                </a:highlight>
                <a:ea typeface="微软雅黑" panose="020B0503020204020204" pitchFamily="34" charset="-122"/>
              </a:rPr>
              <a:t>Jump to:  PC+4+(addressx4)   PC has 32 bits</a:t>
            </a:r>
            <a:r>
              <a:rPr lang="en-US" altLang="zh-CN" dirty="0">
                <a:highlight>
                  <a:srgbClr val="FFFF00"/>
                </a:highlight>
                <a:ea typeface="微软雅黑" panose="020B0503020204020204" pitchFamily="34" charset="-122"/>
                <a:sym typeface="Wingdings" panose="05000000000000000000" pitchFamily="2" charset="2"/>
              </a:rPr>
              <a:t> </a:t>
            </a:r>
            <a:endParaRPr lang="zh-CN" altLang="en-US" dirty="0">
              <a:highlight>
                <a:srgbClr val="FFFF00"/>
              </a:highlight>
              <a:ea typeface="微软雅黑" panose="020B0503020204020204" pitchFamily="34" charset="-122"/>
            </a:endParaRPr>
          </a:p>
          <a:p>
            <a:endParaRPr lang="en-AU" altLang="zh-CN" dirty="0">
              <a:ea typeface="微软雅黑" panose="020B0503020204020204" pitchFamily="34" charset="-122"/>
            </a:endParaRPr>
          </a:p>
        </p:txBody>
      </p:sp>
    </p:spTree>
    <p:extLst>
      <p:ext uri="{BB962C8B-B14F-4D97-AF65-F5344CB8AC3E}">
        <p14:creationId xmlns:p14="http://schemas.microsoft.com/office/powerpoint/2010/main" val="2052243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F659B0C2-E236-454A-97A6-0E9E55A69765}"/>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The University of Adelaide, School of Computer Science</a:t>
            </a:r>
          </a:p>
        </p:txBody>
      </p:sp>
      <p:sp>
        <p:nvSpPr>
          <p:cNvPr id="114691" name="Rectangle 3">
            <a:extLst>
              <a:ext uri="{FF2B5EF4-FFF2-40B4-BE49-F238E27FC236}">
                <a16:creationId xmlns:a16="http://schemas.microsoft.com/office/drawing/2014/main" id="{9C67B008-47F7-46D3-9B31-9087224B292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7BF12FC7-C5C8-491D-80B5-D86835E896FD}" type="datetime3">
              <a:rPr lang="en-US" altLang="en-US" smtClean="0">
                <a:latin typeface="Times New Roman" panose="02020603050405020304" pitchFamily="18" charset="0"/>
              </a:rPr>
              <a:pPr/>
              <a:t>30 May 2025</a:t>
            </a:fld>
            <a:endParaRPr lang="en-US" altLang="en-US">
              <a:latin typeface="Times New Roman" panose="02020603050405020304" pitchFamily="18" charset="0"/>
            </a:endParaRPr>
          </a:p>
        </p:txBody>
      </p:sp>
      <p:sp>
        <p:nvSpPr>
          <p:cNvPr id="114692" name="Rectangle 6">
            <a:extLst>
              <a:ext uri="{FF2B5EF4-FFF2-40B4-BE49-F238E27FC236}">
                <a16:creationId xmlns:a16="http://schemas.microsoft.com/office/drawing/2014/main" id="{130EA413-36F1-48F3-B5CE-B45361C5F5F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2 — Instructions: Language of the Computer</a:t>
            </a:r>
          </a:p>
        </p:txBody>
      </p:sp>
      <p:sp>
        <p:nvSpPr>
          <p:cNvPr id="114693" name="Rectangle 7">
            <a:extLst>
              <a:ext uri="{FF2B5EF4-FFF2-40B4-BE49-F238E27FC236}">
                <a16:creationId xmlns:a16="http://schemas.microsoft.com/office/drawing/2014/main" id="{0543FC14-6392-4C57-92E5-DB87F2D642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819D75C7-F7AD-4B0C-9BEF-3C49EE7B5D45}" type="slidenum">
              <a:rPr lang="en-US" altLang="en-US">
                <a:latin typeface="Times New Roman" panose="02020603050405020304" pitchFamily="18" charset="0"/>
              </a:rPr>
              <a:pPr/>
              <a:t>33</a:t>
            </a:fld>
            <a:endParaRPr lang="en-US" altLang="en-US">
              <a:latin typeface="Times New Roman" panose="02020603050405020304" pitchFamily="18" charset="0"/>
            </a:endParaRPr>
          </a:p>
        </p:txBody>
      </p:sp>
      <p:sp>
        <p:nvSpPr>
          <p:cNvPr id="114694" name="Rectangle 2">
            <a:extLst>
              <a:ext uri="{FF2B5EF4-FFF2-40B4-BE49-F238E27FC236}">
                <a16:creationId xmlns:a16="http://schemas.microsoft.com/office/drawing/2014/main" id="{1E993B3C-65A9-490C-BBDF-96D4DAA1B499}"/>
              </a:ext>
            </a:extLst>
          </p:cNvPr>
          <p:cNvSpPr>
            <a:spLocks noGrp="1" noRot="1" noChangeAspect="1" noChangeArrowheads="1" noTextEdit="1"/>
          </p:cNvSpPr>
          <p:nvPr>
            <p:ph type="sldImg"/>
          </p:nvPr>
        </p:nvSpPr>
        <p:spPr>
          <a:ln/>
        </p:spPr>
      </p:sp>
      <p:sp>
        <p:nvSpPr>
          <p:cNvPr id="114695" name="Rectangle 3">
            <a:extLst>
              <a:ext uri="{FF2B5EF4-FFF2-40B4-BE49-F238E27FC236}">
                <a16:creationId xmlns:a16="http://schemas.microsoft.com/office/drawing/2014/main" id="{931FA084-E6C7-4AB7-9789-62218BAC64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The University of Adelaide, School of Computer Science</a:t>
            </a:r>
          </a:p>
        </p:txBody>
      </p:sp>
      <p:sp>
        <p:nvSpPr>
          <p:cNvPr id="165891"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fld id="{AA2D9586-DA39-4C99-B2E2-A87589F205C3}" type="datetime3">
              <a:rPr lang="en-US" altLang="zh-CN" smtClean="0">
                <a:latin typeface="Times New Roman" pitchFamily="18" charset="0"/>
              </a:rPr>
              <a:t>30 May 2025</a:t>
            </a:fld>
            <a:endParaRPr lang="en-US" altLang="zh-CN">
              <a:latin typeface="Times New Roman" pitchFamily="18" charset="0"/>
            </a:endParaRPr>
          </a:p>
        </p:txBody>
      </p:sp>
      <p:sp>
        <p:nvSpPr>
          <p:cNvPr id="165892"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Chapter 2 — Instructions: Language of the Computer</a:t>
            </a:r>
          </a:p>
        </p:txBody>
      </p:sp>
      <p:sp>
        <p:nvSpPr>
          <p:cNvPr id="1269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A7A490B-2572-41AF-9EF0-F2445CE8345B}" type="slidenum">
              <a:rPr lang="en-US" altLang="zh-CN" sz="1300"/>
              <a:pPr>
                <a:spcBef>
                  <a:spcPct val="0"/>
                </a:spcBef>
              </a:pPr>
              <a:t>34</a:t>
            </a:fld>
            <a:endParaRPr lang="en-US" altLang="zh-CN" sz="1300"/>
          </a:p>
        </p:txBody>
      </p:sp>
      <p:sp>
        <p:nvSpPr>
          <p:cNvPr id="126982" name="Rectangle 2"/>
          <p:cNvSpPr>
            <a:spLocks noGrp="1" noRot="1" noChangeAspect="1" noChangeArrowheads="1" noTextEdit="1"/>
          </p:cNvSpPr>
          <p:nvPr>
            <p:ph type="sldImg"/>
          </p:nvPr>
        </p:nvSpPr>
        <p:spPr>
          <a:ln/>
        </p:spPr>
      </p:sp>
      <p:sp>
        <p:nvSpPr>
          <p:cNvPr id="1269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微软雅黑" panose="020B0503020204020204" pitchFamily="34" charset="-122"/>
              </a:rPr>
              <a:t>条件跳转语句的跳转范围有限，如果跳转的范围超过了</a:t>
            </a:r>
            <a:r>
              <a:rPr lang="en-US" altLang="zh-CN" dirty="0">
                <a:ea typeface="微软雅黑" panose="020B0503020204020204" pitchFamily="34" charset="-122"/>
              </a:rPr>
              <a:t>+- 32K</a:t>
            </a:r>
            <a:r>
              <a:rPr lang="zh-CN" altLang="en-US" dirty="0">
                <a:ea typeface="微软雅黑" panose="020B0503020204020204" pitchFamily="34" charset="-122"/>
              </a:rPr>
              <a:t>的范围</a:t>
            </a:r>
            <a:endParaRPr lang="en-US" altLang="zh-CN" dirty="0">
              <a:ea typeface="微软雅黑" panose="020B0503020204020204" pitchFamily="34" charset="-122"/>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微软雅黑" panose="020B0503020204020204" pitchFamily="34" charset="-122"/>
              </a:rPr>
              <a:t>简单地在原有的短跳转指令</a:t>
            </a:r>
            <a:r>
              <a:rPr lang="en-AU" altLang="zh-CN" dirty="0" err="1">
                <a:solidFill>
                  <a:schemeClr val="tx2"/>
                </a:solidFill>
                <a:latin typeface="Lucida Console" panose="020B0609040504020204" pitchFamily="49" charset="0"/>
                <a:ea typeface="微软雅黑" panose="020B0503020204020204" pitchFamily="34" charset="-122"/>
              </a:rPr>
              <a:t>beq</a:t>
            </a:r>
            <a:r>
              <a:rPr lang="en-AU" altLang="zh-CN" dirty="0">
                <a:solidFill>
                  <a:schemeClr val="tx2"/>
                </a:solidFill>
                <a:latin typeface="Lucida Console" panose="020B0609040504020204" pitchFamily="49" charset="0"/>
                <a:ea typeface="微软雅黑" panose="020B0503020204020204" pitchFamily="34" charset="-122"/>
              </a:rPr>
              <a:t> $s0,$s1, L1</a:t>
            </a:r>
            <a:r>
              <a:rPr lang="zh-CN" altLang="en-US" dirty="0">
                <a:solidFill>
                  <a:schemeClr val="tx2"/>
                </a:solidFill>
                <a:latin typeface="Lucida Console" panose="020B0609040504020204" pitchFamily="49" charset="0"/>
                <a:ea typeface="微软雅黑" panose="020B0503020204020204" pitchFamily="34" charset="-122"/>
              </a:rPr>
              <a:t>，转化为</a:t>
            </a:r>
            <a:r>
              <a:rPr lang="en-US" altLang="zh-CN" dirty="0" err="1">
                <a:solidFill>
                  <a:schemeClr val="tx2"/>
                </a:solidFill>
                <a:latin typeface="Lucida Console" panose="020B0609040504020204" pitchFamily="49" charset="0"/>
                <a:ea typeface="微软雅黑" panose="020B0503020204020204" pitchFamily="34" charset="-122"/>
              </a:rPr>
              <a:t>bne</a:t>
            </a:r>
            <a:r>
              <a:rPr lang="en-US" altLang="zh-CN" dirty="0">
                <a:solidFill>
                  <a:schemeClr val="tx2"/>
                </a:solidFill>
                <a:latin typeface="Lucida Console" panose="020B0609040504020204" pitchFamily="49" charset="0"/>
                <a:ea typeface="微软雅黑" panose="020B0503020204020204" pitchFamily="34" charset="-122"/>
              </a:rPr>
              <a:t> </a:t>
            </a:r>
            <a:r>
              <a:rPr lang="zh-CN" altLang="en-US" dirty="0">
                <a:solidFill>
                  <a:schemeClr val="tx2"/>
                </a:solidFill>
                <a:latin typeface="Lucida Console" panose="020B0609040504020204" pitchFamily="49" charset="0"/>
                <a:ea typeface="微软雅黑" panose="020B0503020204020204" pitchFamily="34" charset="-122"/>
              </a:rPr>
              <a:t>指令，并</a:t>
            </a:r>
            <a:r>
              <a:rPr lang="zh-CN" altLang="en-US" dirty="0">
                <a:ea typeface="微软雅黑" panose="020B0503020204020204" pitchFamily="34" charset="-122"/>
              </a:rPr>
              <a:t>后面增加一条指令</a:t>
            </a:r>
            <a:r>
              <a:rPr lang="zh-CN" altLang="en-US" baseline="0" dirty="0">
                <a:ea typeface="微软雅黑" panose="020B0503020204020204" pitchFamily="34" charset="-122"/>
              </a:rPr>
              <a:t> </a:t>
            </a:r>
            <a:r>
              <a:rPr lang="en-US" altLang="zh-CN" baseline="0" dirty="0">
                <a:ea typeface="微软雅黑" panose="020B0503020204020204" pitchFamily="34" charset="-122"/>
              </a:rPr>
              <a:t>j L1,</a:t>
            </a:r>
            <a:r>
              <a:rPr lang="zh-CN" altLang="en-US" baseline="0" dirty="0">
                <a:ea typeface="微软雅黑" panose="020B0503020204020204" pitchFamily="34" charset="-122"/>
              </a:rPr>
              <a:t>并将原有指令的跳转地址修改为</a:t>
            </a:r>
            <a:r>
              <a:rPr lang="en-US" altLang="zh-CN" baseline="0" dirty="0">
                <a:ea typeface="微软雅黑" panose="020B0503020204020204" pitchFamily="34" charset="-122"/>
              </a:rPr>
              <a:t>J L1</a:t>
            </a:r>
            <a:r>
              <a:rPr lang="zh-CN" altLang="en-US" baseline="0" dirty="0">
                <a:ea typeface="微软雅黑" panose="020B0503020204020204" pitchFamily="34" charset="-122"/>
              </a:rPr>
              <a:t>后面的指令即可。</a:t>
            </a:r>
            <a:endParaRPr lang="en-AU" altLang="zh-CN" dirty="0">
              <a:ea typeface="微软雅黑" panose="020B0503020204020204" pitchFamily="34" charset="-122"/>
            </a:endParaRPr>
          </a:p>
        </p:txBody>
      </p:sp>
    </p:spTree>
    <p:extLst>
      <p:ext uri="{BB962C8B-B14F-4D97-AF65-F5344CB8AC3E}">
        <p14:creationId xmlns:p14="http://schemas.microsoft.com/office/powerpoint/2010/main" val="666404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The University of Adelaide, School of Computer Science</a:t>
            </a:r>
          </a:p>
        </p:txBody>
      </p:sp>
      <p:sp>
        <p:nvSpPr>
          <p:cNvPr id="109571"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fld id="{1438C782-7BF5-4C96-BC88-AE3C982081D4}" type="datetime3">
              <a:rPr lang="en-AU" altLang="zh-CN" smtClean="0">
                <a:latin typeface="Times New Roman" pitchFamily="18" charset="0"/>
              </a:rPr>
              <a:t>30 May, 2025</a:t>
            </a:fld>
            <a:endParaRPr lang="en-US" altLang="zh-CN">
              <a:latin typeface="Times New Roman" pitchFamily="18" charset="0"/>
            </a:endParaRPr>
          </a:p>
        </p:txBody>
      </p:sp>
      <p:sp>
        <p:nvSpPr>
          <p:cNvPr id="109572"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Chapter 2 — Instructions: Language of the Computer</a:t>
            </a:r>
          </a:p>
        </p:txBody>
      </p:sp>
      <p:sp>
        <p:nvSpPr>
          <p:cNvPr id="81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C179A88-1BBD-454A-902A-BA7022BF142B}" type="slidenum">
              <a:rPr lang="en-US" altLang="zh-CN" sz="1300"/>
              <a:pPr>
                <a:spcBef>
                  <a:spcPct val="0"/>
                </a:spcBef>
              </a:pPr>
              <a:t>35</a:t>
            </a:fld>
            <a:endParaRPr lang="en-US" altLang="zh-CN" sz="1300"/>
          </a:p>
        </p:txBody>
      </p:sp>
      <p:sp>
        <p:nvSpPr>
          <p:cNvPr id="8198" name="Rectangle 2"/>
          <p:cNvSpPr>
            <a:spLocks noGrp="1" noRot="1" noChangeAspect="1" noChangeArrowheads="1" noTextEdit="1"/>
          </p:cNvSpPr>
          <p:nvPr>
            <p:ph type="sldImg"/>
          </p:nvPr>
        </p:nvSpPr>
        <p:spPr>
          <a:ln/>
        </p:spPr>
      </p:sp>
      <p:sp>
        <p:nvSpPr>
          <p:cNvPr id="81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zh-CN" dirty="0">
              <a:ea typeface="微软雅黑" panose="020B0503020204020204" pitchFamily="34" charset="-122"/>
            </a:endParaRPr>
          </a:p>
        </p:txBody>
      </p:sp>
    </p:spTree>
    <p:extLst>
      <p:ext uri="{BB962C8B-B14F-4D97-AF65-F5344CB8AC3E}">
        <p14:creationId xmlns:p14="http://schemas.microsoft.com/office/powerpoint/2010/main" val="5790832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MIPS</a:t>
            </a:r>
            <a:r>
              <a:rPr lang="zh-CN" altLang="en-US" dirty="0"/>
              <a:t>中的运算器的功能，</a:t>
            </a:r>
            <a:endParaRPr lang="en-US" altLang="zh-CN" dirty="0"/>
          </a:p>
          <a:p>
            <a:r>
              <a:rPr lang="en-US" altLang="zh-CN" dirty="0"/>
              <a:t>1.</a:t>
            </a:r>
            <a:r>
              <a:rPr lang="zh-CN" altLang="en-US" dirty="0"/>
              <a:t>需要实现算数逻辑运算</a:t>
            </a:r>
            <a:endParaRPr lang="en-US" altLang="zh-CN" dirty="0"/>
          </a:p>
          <a:p>
            <a:r>
              <a:rPr lang="en-US" altLang="zh-CN" dirty="0"/>
              <a:t>2.</a:t>
            </a:r>
            <a:r>
              <a:rPr lang="zh-CN" altLang="en-US" dirty="0"/>
              <a:t>一些特殊的处理能力，符号扩展，零扩展和溢出检测等功能</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1737BBD5-9DCB-4128-9F05-8119B431A6FD}" type="datetime3">
              <a:rPr lang="en-AU" altLang="zh-CN" smtClean="0"/>
              <a:t>30 May, 2025</a:t>
            </a:fld>
            <a:endParaRPr lang="en-AU" altLang="zh-CN"/>
          </a:p>
        </p:txBody>
      </p:sp>
      <p:sp>
        <p:nvSpPr>
          <p:cNvPr id="6" name="页脚占位符 5"/>
          <p:cNvSpPr>
            <a:spLocks noGrp="1"/>
          </p:cNvSpPr>
          <p:nvPr>
            <p:ph type="ftr" sz="quarter" idx="12"/>
          </p:nvPr>
        </p:nvSpPr>
        <p:spPr/>
        <p:txBody>
          <a:bodyPr/>
          <a:lstStyle/>
          <a:p>
            <a:pPr>
              <a:defRPr/>
            </a:pPr>
            <a:r>
              <a:rPr lang="en-AU"/>
              <a:t>Chapter 3 — Arithmetic for Computers</a:t>
            </a:r>
          </a:p>
        </p:txBody>
      </p:sp>
      <p:sp>
        <p:nvSpPr>
          <p:cNvPr id="7" name="灯片编号占位符 6"/>
          <p:cNvSpPr>
            <a:spLocks noGrp="1"/>
          </p:cNvSpPr>
          <p:nvPr>
            <p:ph type="sldNum" sz="quarter" idx="13"/>
          </p:nvPr>
        </p:nvSpPr>
        <p:spPr/>
        <p:txBody>
          <a:bodyPr/>
          <a:lstStyle/>
          <a:p>
            <a:fld id="{2372D2EF-E9A4-443D-991B-B354B7392F9A}" type="slidenum">
              <a:rPr lang="en-AU" altLang="zh-CN" smtClean="0"/>
              <a:pPr/>
              <a:t>36</a:t>
            </a:fld>
            <a:endParaRPr lang="en-AU" altLang="zh-CN"/>
          </a:p>
        </p:txBody>
      </p:sp>
    </p:spTree>
    <p:extLst>
      <p:ext uri="{BB962C8B-B14F-4D97-AF65-F5344CB8AC3E}">
        <p14:creationId xmlns:p14="http://schemas.microsoft.com/office/powerpoint/2010/main" val="4235573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bwMode="auto">
          <a:xfrm>
            <a:off x="1000125" y="774700"/>
            <a:ext cx="5099050" cy="38242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34147" name="Rectangle 3"/>
          <p:cNvSpPr>
            <a:spLocks noGrp="1" noChangeArrowheads="1"/>
          </p:cNvSpPr>
          <p:nvPr>
            <p:ph type="body" idx="1"/>
          </p:nvPr>
        </p:nvSpPr>
        <p:spPr>
          <a:noFill/>
        </p:spPr>
        <p:txBody>
          <a:bodyPr/>
          <a:lstStyle/>
          <a:p>
            <a:r>
              <a:rPr lang="en-US" altLang="zh-CN" dirty="0">
                <a:latin typeface="Arial" pitchFamily="34" charset="0"/>
              </a:rPr>
              <a:t>1. </a:t>
            </a:r>
            <a:r>
              <a:rPr lang="zh-CN" altLang="en-US" dirty="0">
                <a:latin typeface="Arial" pitchFamily="34" charset="0"/>
              </a:rPr>
              <a:t>通过最高位的符号位来实现比较运算的结果和溢出检测电路实现方法</a:t>
            </a:r>
            <a:endParaRPr lang="en-US" altLang="zh-CN" dirty="0">
              <a:latin typeface="Arial" pitchFamily="34" charset="0"/>
            </a:endParaRPr>
          </a:p>
          <a:p>
            <a:r>
              <a:rPr lang="en-US" altLang="zh-CN" dirty="0">
                <a:latin typeface="Arial" pitchFamily="34" charset="0"/>
              </a:rPr>
              <a:t>2. </a:t>
            </a:r>
            <a:r>
              <a:rPr lang="zh-CN" altLang="en-US" dirty="0">
                <a:latin typeface="Arial" pitchFamily="34" charset="0"/>
              </a:rPr>
              <a:t>原理： （</a:t>
            </a:r>
            <a:r>
              <a:rPr lang="en-US" altLang="zh-CN" dirty="0">
                <a:latin typeface="Arial" pitchFamily="34" charset="0"/>
              </a:rPr>
              <a:t>1</a:t>
            </a:r>
            <a:r>
              <a:rPr lang="zh-CN" altLang="en-US" dirty="0">
                <a:latin typeface="Arial" pitchFamily="34" charset="0"/>
              </a:rPr>
              <a:t>）溢出状态</a:t>
            </a:r>
            <a:r>
              <a:rPr lang="zh-CN" altLang="en-US" baseline="0" dirty="0">
                <a:latin typeface="Arial" pitchFamily="34" charset="0"/>
              </a:rPr>
              <a:t>是根据运算的最高位（符号位）以及结果位来共同实现判断，</a:t>
            </a:r>
            <a:endParaRPr lang="en-US" altLang="zh-CN" baseline="0" dirty="0">
              <a:latin typeface="Arial" pitchFamily="34" charset="0"/>
            </a:endParaRPr>
          </a:p>
          <a:p>
            <a:r>
              <a:rPr lang="zh-CN" altLang="en-US" b="1" baseline="0" dirty="0">
                <a:latin typeface="Arial" pitchFamily="34" charset="0"/>
              </a:rPr>
              <a:t>当两个正数相加为负，两个负数相加为正，正数减负数，负数减正数</a:t>
            </a:r>
            <a:endParaRPr lang="en-US" altLang="zh-CN" baseline="0" dirty="0">
              <a:latin typeface="Arial" pitchFamily="34" charset="0"/>
            </a:endParaRPr>
          </a:p>
          <a:p>
            <a:r>
              <a:rPr lang="zh-CN" altLang="en-US" b="1" baseline="0" dirty="0">
                <a:latin typeface="Arial" pitchFamily="34" charset="0"/>
              </a:rPr>
              <a:t>举个例子：</a:t>
            </a:r>
            <a:r>
              <a:rPr lang="en-US" altLang="zh-CN" b="1" baseline="0" dirty="0">
                <a:latin typeface="Arial" pitchFamily="34" charset="0"/>
              </a:rPr>
              <a:t>0111+0111</a:t>
            </a:r>
            <a:r>
              <a:rPr lang="zh-CN" altLang="en-US" b="1" baseline="0" dirty="0">
                <a:latin typeface="Arial" pitchFamily="34" charset="0"/>
              </a:rPr>
              <a:t>， </a:t>
            </a:r>
            <a:r>
              <a:rPr lang="en-US" altLang="zh-CN" b="1" baseline="0" dirty="0">
                <a:latin typeface="Arial" pitchFamily="34" charset="0"/>
              </a:rPr>
              <a:t>1111+1000</a:t>
            </a:r>
            <a:r>
              <a:rPr lang="zh-CN" altLang="en-US" b="1" baseline="0" dirty="0">
                <a:latin typeface="Arial" pitchFamily="34" charset="0"/>
              </a:rPr>
              <a:t>，（不能是</a:t>
            </a:r>
            <a:r>
              <a:rPr lang="en-US" altLang="zh-CN" b="1" baseline="0" dirty="0">
                <a:latin typeface="Arial" pitchFamily="34" charset="0"/>
              </a:rPr>
              <a:t>1111+1111</a:t>
            </a:r>
            <a:r>
              <a:rPr lang="zh-CN" altLang="en-US" b="1" baseline="0" dirty="0">
                <a:latin typeface="Arial" pitchFamily="34" charset="0"/>
              </a:rPr>
              <a:t>）</a:t>
            </a:r>
            <a:endParaRPr lang="en-US" altLang="zh-CN" b="1" baseline="0" dirty="0">
              <a:latin typeface="Arial" pitchFamily="34" charset="0"/>
            </a:endParaRPr>
          </a:p>
          <a:p>
            <a:r>
              <a:rPr lang="en-US" altLang="zh-CN" dirty="0">
                <a:latin typeface="Arial" pitchFamily="34" charset="0"/>
              </a:rPr>
              <a:t>               </a:t>
            </a:r>
            <a:r>
              <a:rPr lang="zh-CN" altLang="en-US" dirty="0">
                <a:latin typeface="Arial" pitchFamily="34" charset="0"/>
              </a:rPr>
              <a:t>（</a:t>
            </a:r>
            <a:r>
              <a:rPr lang="en-US" altLang="zh-CN" dirty="0">
                <a:latin typeface="Arial" pitchFamily="34" charset="0"/>
              </a:rPr>
              <a:t>2</a:t>
            </a:r>
            <a:r>
              <a:rPr lang="zh-CN" altLang="en-US" dirty="0">
                <a:latin typeface="Arial" pitchFamily="34" charset="0"/>
              </a:rPr>
              <a:t>）比较运算，如果结果为负（最高位结果为</a:t>
            </a:r>
            <a:r>
              <a:rPr lang="en-US" altLang="zh-CN" dirty="0">
                <a:latin typeface="Arial" pitchFamily="34" charset="0"/>
              </a:rPr>
              <a:t>1</a:t>
            </a:r>
            <a:r>
              <a:rPr lang="zh-CN" altLang="en-US" dirty="0">
                <a:latin typeface="Arial" pitchFamily="34" charset="0"/>
              </a:rPr>
              <a:t>）时</a:t>
            </a:r>
            <a:r>
              <a:rPr lang="en-US" altLang="zh-CN" dirty="0">
                <a:latin typeface="Arial" pitchFamily="34" charset="0"/>
              </a:rPr>
              <a:t>a &lt;b </a:t>
            </a:r>
            <a:r>
              <a:rPr lang="zh-CN" altLang="en-US" dirty="0">
                <a:latin typeface="Arial" pitchFamily="34" charset="0"/>
              </a:rPr>
              <a:t>成立。</a:t>
            </a:r>
            <a:endParaRPr lang="en-US" altLang="zh-CN" dirty="0">
              <a:latin typeface="Arial" pitchFamily="34" charset="0"/>
            </a:endParaRPr>
          </a:p>
          <a:p>
            <a:r>
              <a:rPr lang="en-US" altLang="zh-CN" dirty="0">
                <a:latin typeface="Arial" pitchFamily="34" charset="0"/>
              </a:rPr>
              <a:t> </a:t>
            </a:r>
            <a:r>
              <a:rPr lang="zh-CN" altLang="en-US" dirty="0">
                <a:latin typeface="Arial" pitchFamily="34" charset="0"/>
              </a:rPr>
              <a:t>因此 </a:t>
            </a:r>
            <a:r>
              <a:rPr lang="zh-CN" altLang="en-US" b="1" dirty="0">
                <a:latin typeface="Arial" pitchFamily="34" charset="0"/>
              </a:rPr>
              <a:t>溢出处理和比较结果的输出均可以在最高位生成</a:t>
            </a:r>
            <a:r>
              <a:rPr lang="zh-CN" altLang="en-US" dirty="0">
                <a:latin typeface="Arial" pitchFamily="34" charset="0"/>
              </a:rPr>
              <a:t>。</a:t>
            </a:r>
            <a:endParaRPr lang="en-US" altLang="zh-CN" dirty="0">
              <a:latin typeface="Arial" pitchFamily="34" charset="0"/>
            </a:endParaRPr>
          </a:p>
          <a:p>
            <a:r>
              <a:rPr lang="en-US" altLang="zh-CN" baseline="0" dirty="0">
                <a:latin typeface="Arial" pitchFamily="34" charset="0"/>
              </a:rPr>
              <a:t>   </a:t>
            </a:r>
            <a:r>
              <a:rPr lang="zh-CN" altLang="en-US" baseline="0" dirty="0">
                <a:latin typeface="Arial" pitchFamily="34" charset="0"/>
              </a:rPr>
              <a:t>其中（</a:t>
            </a:r>
            <a:r>
              <a:rPr lang="en-US" altLang="zh-CN" baseline="0" dirty="0">
                <a:latin typeface="Arial" pitchFamily="34" charset="0"/>
              </a:rPr>
              <a:t>1</a:t>
            </a:r>
            <a:r>
              <a:rPr lang="zh-CN" altLang="en-US" baseline="0" dirty="0">
                <a:latin typeface="Arial" pitchFamily="34" charset="0"/>
              </a:rPr>
              <a:t>） 将</a:t>
            </a:r>
            <a:r>
              <a:rPr lang="en-US" altLang="zh-CN" dirty="0">
                <a:latin typeface="Arial" pitchFamily="34" charset="0"/>
              </a:rPr>
              <a:t>Set </a:t>
            </a:r>
            <a:r>
              <a:rPr lang="zh-CN" altLang="en-US" dirty="0">
                <a:latin typeface="Arial" pitchFamily="34" charset="0"/>
              </a:rPr>
              <a:t>输出为比较运算的结果，反向连接到最低一位的</a:t>
            </a:r>
            <a:r>
              <a:rPr lang="en-US" altLang="zh-CN" dirty="0">
                <a:latin typeface="Arial" pitchFamily="34" charset="0"/>
              </a:rPr>
              <a:t>Less</a:t>
            </a:r>
            <a:r>
              <a:rPr lang="zh-CN" altLang="en-US" dirty="0">
                <a:latin typeface="Arial" pitchFamily="34" charset="0"/>
              </a:rPr>
              <a:t>输入上，实现结果反馈，并设置比较结果。</a:t>
            </a:r>
            <a:endParaRPr lang="en-US" altLang="zh-CN" dirty="0">
              <a:latin typeface="Arial" pitchFamily="34" charset="0"/>
            </a:endParaRPr>
          </a:p>
          <a:p>
            <a:r>
              <a:rPr lang="en-US" altLang="zh-CN" dirty="0">
                <a:latin typeface="Arial" pitchFamily="34" charset="0"/>
              </a:rPr>
              <a:t>                   Less</a:t>
            </a:r>
            <a:r>
              <a:rPr lang="zh-CN" altLang="en-US" dirty="0">
                <a:latin typeface="Arial" pitchFamily="34" charset="0"/>
              </a:rPr>
              <a:t>是比较运算后的结果，除了最低一位为</a:t>
            </a:r>
            <a:r>
              <a:rPr lang="en-US" altLang="zh-CN" dirty="0">
                <a:latin typeface="Arial" pitchFamily="34" charset="0"/>
              </a:rPr>
              <a:t>Set</a:t>
            </a:r>
            <a:r>
              <a:rPr lang="zh-CN" altLang="en-US" dirty="0">
                <a:latin typeface="Arial" pitchFamily="34" charset="0"/>
              </a:rPr>
              <a:t>的输出，其它各位均为</a:t>
            </a:r>
            <a:r>
              <a:rPr lang="en-US" altLang="zh-CN" dirty="0">
                <a:latin typeface="Arial" pitchFamily="34" charset="0"/>
              </a:rPr>
              <a:t>0</a:t>
            </a:r>
          </a:p>
          <a:p>
            <a:r>
              <a:rPr lang="en-US" altLang="zh-CN" baseline="0" dirty="0">
                <a:latin typeface="Arial" pitchFamily="34" charset="0"/>
              </a:rPr>
              <a:t>          </a:t>
            </a:r>
            <a:r>
              <a:rPr lang="zh-CN" altLang="en-US" baseline="0" dirty="0">
                <a:latin typeface="Arial" pitchFamily="34" charset="0"/>
              </a:rPr>
              <a:t>（</a:t>
            </a:r>
            <a:r>
              <a:rPr lang="en-US" altLang="zh-CN" baseline="0" dirty="0">
                <a:latin typeface="Arial" pitchFamily="34" charset="0"/>
              </a:rPr>
              <a:t>2</a:t>
            </a:r>
            <a:r>
              <a:rPr lang="zh-CN" altLang="en-US" baseline="0" dirty="0">
                <a:latin typeface="Arial" pitchFamily="34" charset="0"/>
              </a:rPr>
              <a:t>） 在最高位增加溢出判断位。</a:t>
            </a:r>
            <a:endParaRPr lang="en-US" altLang="zh-CN" dirty="0">
              <a:latin typeface="Arial" pitchFamily="34" charset="0"/>
            </a:endParaRPr>
          </a:p>
        </p:txBody>
      </p:sp>
    </p:spTree>
    <p:extLst>
      <p:ext uri="{BB962C8B-B14F-4D97-AF65-F5344CB8AC3E}">
        <p14:creationId xmlns:p14="http://schemas.microsoft.com/office/powerpoint/2010/main" val="1834583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bwMode="auto">
          <a:xfrm>
            <a:off x="1000125" y="774700"/>
            <a:ext cx="5099050" cy="38242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35171" name="Rectangle 3"/>
          <p:cNvSpPr>
            <a:spLocks noGrp="1" noChangeArrowheads="1"/>
          </p:cNvSpPr>
          <p:nvPr>
            <p:ph type="body" idx="1"/>
          </p:nvPr>
        </p:nvSpPr>
        <p:spPr>
          <a:noFill/>
        </p:spPr>
        <p:txBody>
          <a:bodyPr/>
          <a:lstStyle/>
          <a:p>
            <a:r>
              <a:rPr lang="zh-CN" altLang="en-US" dirty="0">
                <a:latin typeface="Arial" pitchFamily="34" charset="0"/>
              </a:rPr>
              <a:t>最后我们得到了一个完整的</a:t>
            </a:r>
            <a:r>
              <a:rPr lang="en-US" altLang="zh-CN" dirty="0">
                <a:latin typeface="Arial" pitchFamily="34" charset="0"/>
              </a:rPr>
              <a:t>ALU</a:t>
            </a:r>
            <a:r>
              <a:rPr lang="zh-CN" altLang="en-US" dirty="0">
                <a:latin typeface="Arial" pitchFamily="34" charset="0"/>
              </a:rPr>
              <a:t>运算器（原型，只有</a:t>
            </a:r>
            <a:r>
              <a:rPr lang="en-US" altLang="zh-CN" dirty="0">
                <a:latin typeface="Arial" pitchFamily="34" charset="0"/>
              </a:rPr>
              <a:t>+-And</a:t>
            </a:r>
            <a:r>
              <a:rPr lang="en-US" altLang="zh-CN" baseline="0" dirty="0">
                <a:latin typeface="Arial" pitchFamily="34" charset="0"/>
              </a:rPr>
              <a:t> or</a:t>
            </a:r>
            <a:r>
              <a:rPr lang="zh-CN" altLang="en-US" baseline="0" dirty="0">
                <a:latin typeface="Arial" pitchFamily="34" charset="0"/>
              </a:rPr>
              <a:t>操作</a:t>
            </a:r>
            <a:r>
              <a:rPr lang="zh-CN" altLang="en-US" dirty="0">
                <a:latin typeface="Arial" pitchFamily="34" charset="0"/>
              </a:rPr>
              <a:t>），包含的输入</a:t>
            </a:r>
            <a:r>
              <a:rPr lang="en-US" altLang="zh-CN" dirty="0">
                <a:latin typeface="Arial" pitchFamily="34" charset="0"/>
              </a:rPr>
              <a:t>/</a:t>
            </a:r>
            <a:r>
              <a:rPr lang="zh-CN" altLang="en-US" dirty="0">
                <a:latin typeface="Arial" pitchFamily="34" charset="0"/>
              </a:rPr>
              <a:t>输出</a:t>
            </a:r>
            <a:r>
              <a:rPr lang="zh-CN" altLang="en-US" baseline="0" dirty="0">
                <a:latin typeface="Arial" pitchFamily="34" charset="0"/>
              </a:rPr>
              <a:t>   控制线 以及输出的结果和状态位</a:t>
            </a:r>
            <a:endParaRPr lang="en-US" altLang="zh-CN" baseline="0" dirty="0">
              <a:latin typeface="Arial" pitchFamily="34" charset="0"/>
            </a:endParaRPr>
          </a:p>
          <a:p>
            <a:r>
              <a:rPr lang="en-US" altLang="zh-CN" baseline="0" dirty="0">
                <a:latin typeface="Arial" pitchFamily="34" charset="0"/>
              </a:rPr>
              <a:t> </a:t>
            </a:r>
            <a:r>
              <a:rPr lang="zh-CN" altLang="en-US" baseline="0" dirty="0">
                <a:latin typeface="Arial" pitchFamily="34" charset="0"/>
              </a:rPr>
              <a:t>输入： </a:t>
            </a:r>
            <a:r>
              <a:rPr lang="en-US" altLang="zh-CN" baseline="0" dirty="0">
                <a:latin typeface="Arial" pitchFamily="34" charset="0"/>
              </a:rPr>
              <a:t>A,B</a:t>
            </a:r>
          </a:p>
          <a:p>
            <a:r>
              <a:rPr lang="en-US" altLang="zh-CN" baseline="0" dirty="0">
                <a:latin typeface="Arial" pitchFamily="34" charset="0"/>
              </a:rPr>
              <a:t> </a:t>
            </a:r>
            <a:r>
              <a:rPr lang="zh-CN" altLang="en-US" baseline="0" dirty="0">
                <a:latin typeface="Arial" pitchFamily="34" charset="0"/>
              </a:rPr>
              <a:t>控制： 取反、运算、进位</a:t>
            </a:r>
            <a:endParaRPr lang="en-US" altLang="zh-CN" baseline="0" dirty="0">
              <a:latin typeface="Arial" pitchFamily="34" charset="0"/>
            </a:endParaRPr>
          </a:p>
          <a:p>
            <a:r>
              <a:rPr lang="zh-CN" altLang="en-US" baseline="0" dirty="0">
                <a:latin typeface="Arial" pitchFamily="34" charset="0"/>
              </a:rPr>
              <a:t> 输出：结果、溢出（</a:t>
            </a:r>
            <a:r>
              <a:rPr lang="en-US" altLang="zh-CN" baseline="0">
                <a:latin typeface="Arial" pitchFamily="34" charset="0"/>
              </a:rPr>
              <a:t>Overflow</a:t>
            </a:r>
            <a:r>
              <a:rPr lang="zh-CN" altLang="en-US" baseline="0" dirty="0">
                <a:latin typeface="Arial" pitchFamily="34" charset="0"/>
              </a:rPr>
              <a:t>进位）</a:t>
            </a:r>
            <a:endParaRPr lang="en-US" altLang="zh-CN" baseline="0" dirty="0">
              <a:latin typeface="Arial" pitchFamily="34" charset="0"/>
            </a:endParaRPr>
          </a:p>
          <a:p>
            <a:r>
              <a:rPr lang="en-US" altLang="zh-CN" dirty="0">
                <a:latin typeface="Arial" pitchFamily="34" charset="0"/>
              </a:rPr>
              <a:t> </a:t>
            </a:r>
            <a:r>
              <a:rPr lang="zh-CN" altLang="en-US" dirty="0">
                <a:latin typeface="Arial" pitchFamily="34" charset="0"/>
              </a:rPr>
              <a:t>输出信号 </a:t>
            </a:r>
            <a:r>
              <a:rPr lang="en-US" altLang="zh-CN" dirty="0">
                <a:latin typeface="Arial" pitchFamily="34" charset="0"/>
              </a:rPr>
              <a:t>Set  </a:t>
            </a:r>
            <a:r>
              <a:rPr lang="zh-CN" altLang="en-US" dirty="0">
                <a:latin typeface="Arial" pitchFamily="34" charset="0"/>
              </a:rPr>
              <a:t>是用来设置比较运算的结果的</a:t>
            </a:r>
            <a:endParaRPr lang="en-US" altLang="zh-CN" dirty="0">
              <a:latin typeface="Arial" pitchFamily="34" charset="0"/>
            </a:endParaRPr>
          </a:p>
          <a:p>
            <a:r>
              <a:rPr lang="en-US" altLang="zh-CN" dirty="0">
                <a:latin typeface="Arial" pitchFamily="34" charset="0"/>
              </a:rPr>
              <a:t>  </a:t>
            </a:r>
            <a:endParaRPr lang="zh-CN" altLang="zh-CN" dirty="0">
              <a:latin typeface="Arial" pitchFamily="34" charset="0"/>
            </a:endParaRPr>
          </a:p>
        </p:txBody>
      </p:sp>
    </p:spTree>
    <p:extLst>
      <p:ext uri="{BB962C8B-B14F-4D97-AF65-F5344CB8AC3E}">
        <p14:creationId xmlns:p14="http://schemas.microsoft.com/office/powerpoint/2010/main" val="39087670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r>
              <a:rPr lang="en-AU" altLang="zh-CN">
                <a:latin typeface="Times New Roman" pitchFamily="18" charset="0"/>
              </a:rPr>
              <a:t>Morgan Kaufmann Publishers</a:t>
            </a:r>
          </a:p>
        </p:txBody>
      </p:sp>
      <p:sp>
        <p:nvSpPr>
          <p:cNvPr id="655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fld id="{5EF4D3B1-1796-4B53-8BEE-A176DEAF501A}" type="datetime3">
              <a:rPr lang="en-AU" altLang="zh-CN" smtClean="0">
                <a:latin typeface="Times New Roman" pitchFamily="18" charset="0"/>
              </a:rPr>
              <a:t>30 May, 2025</a:t>
            </a:fld>
            <a:endParaRPr lang="en-AU" altLang="zh-CN">
              <a:latin typeface="Times New Roman" pitchFamily="18" charset="0"/>
            </a:endParaRPr>
          </a:p>
        </p:txBody>
      </p:sp>
      <p:sp>
        <p:nvSpPr>
          <p:cNvPr id="655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r>
              <a:rPr lang="en-AU" altLang="zh-CN">
                <a:latin typeface="Times New Roman" pitchFamily="18" charset="0"/>
              </a:rPr>
              <a:t>Chapter 3 — Arithmetic for Computers</a:t>
            </a:r>
          </a:p>
        </p:txBody>
      </p:sp>
      <p:sp>
        <p:nvSpPr>
          <p:cNvPr id="655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fld id="{382AACF4-C455-4CF6-8301-E634EA7C166C}" type="slidenum">
              <a:rPr lang="en-AU" altLang="zh-CN">
                <a:latin typeface="Times New Roman" pitchFamily="18" charset="0"/>
              </a:rPr>
              <a:pPr/>
              <a:t>39</a:t>
            </a:fld>
            <a:endParaRPr lang="en-AU" altLang="zh-CN">
              <a:latin typeface="Times New Roman" pitchFamily="18" charset="0"/>
            </a:endParaRPr>
          </a:p>
        </p:txBody>
      </p:sp>
      <p:sp>
        <p:nvSpPr>
          <p:cNvPr id="65542" name="Rectangle 2"/>
          <p:cNvSpPr>
            <a:spLocks noGrp="1" noRot="1" noChangeAspect="1" noChangeArrowheads="1" noTextEdit="1"/>
          </p:cNvSpPr>
          <p:nvPr>
            <p:ph type="sldImg"/>
          </p:nvPr>
        </p:nvSpPr>
        <p:spPr>
          <a:ln/>
        </p:spPr>
      </p:sp>
      <p:sp>
        <p:nvSpPr>
          <p:cNvPr id="655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前面我们介绍了</a:t>
            </a:r>
            <a:r>
              <a:rPr lang="en-US" altLang="zh-CN" dirty="0"/>
              <a:t>16</a:t>
            </a:r>
            <a:r>
              <a:rPr lang="zh-CN" altLang="en-US" dirty="0"/>
              <a:t>位的加法器的实现机制，那么乘法运算如何实现呢？</a:t>
            </a:r>
            <a:endParaRPr lang="en-US" altLang="zh-CN" dirty="0"/>
          </a:p>
          <a:p>
            <a:r>
              <a:rPr lang="zh-CN" altLang="en-US" dirty="0"/>
              <a:t>左图是模拟手工计算过程的</a:t>
            </a:r>
            <a:r>
              <a:rPr lang="en-US" altLang="zh-CN" dirty="0"/>
              <a:t>4</a:t>
            </a:r>
            <a:r>
              <a:rPr lang="zh-CN" altLang="en-US" dirty="0"/>
              <a:t>位整数的乘法计算的过程：</a:t>
            </a:r>
            <a:endParaRPr lang="en-US" altLang="zh-CN" dirty="0"/>
          </a:p>
          <a:p>
            <a:r>
              <a:rPr lang="en-US" altLang="zh-CN" baseline="0" dirty="0"/>
              <a:t>  </a:t>
            </a:r>
            <a:r>
              <a:rPr lang="zh-CN" altLang="en-US" baseline="0" dirty="0"/>
              <a:t>首先部分和设置为</a:t>
            </a:r>
            <a:r>
              <a:rPr lang="en-US" altLang="zh-CN" baseline="0" dirty="0"/>
              <a:t>0000000(8</a:t>
            </a:r>
            <a:r>
              <a:rPr lang="zh-CN" altLang="en-US" baseline="0" dirty="0"/>
              <a:t>位</a:t>
            </a:r>
            <a:r>
              <a:rPr lang="en-US" altLang="zh-CN" baseline="0" dirty="0"/>
              <a:t>)</a:t>
            </a:r>
            <a:r>
              <a:rPr lang="zh-CN" altLang="en-US" baseline="0" dirty="0"/>
              <a:t>，根据乘数</a:t>
            </a:r>
            <a:r>
              <a:rPr lang="en-US" altLang="zh-CN" baseline="0" dirty="0"/>
              <a:t>M</a:t>
            </a:r>
            <a:r>
              <a:rPr lang="zh-CN" altLang="en-US" baseline="0" dirty="0"/>
              <a:t>从低位到高位进行以下计算。</a:t>
            </a:r>
            <a:endParaRPr lang="en-US" altLang="zh-CN" baseline="0" dirty="0"/>
          </a:p>
          <a:p>
            <a:r>
              <a:rPr lang="en-US" altLang="zh-CN" baseline="0" dirty="0"/>
              <a:t>  </a:t>
            </a:r>
            <a:r>
              <a:rPr lang="zh-CN" altLang="en-US" baseline="0" dirty="0"/>
              <a:t>部分和</a:t>
            </a:r>
            <a:r>
              <a:rPr lang="en-US" altLang="zh-CN" baseline="0" dirty="0"/>
              <a:t>+ </a:t>
            </a:r>
            <a:r>
              <a:rPr lang="zh-CN" altLang="en-US" baseline="0" dirty="0"/>
              <a:t>被乘数* </a:t>
            </a:r>
            <a:r>
              <a:rPr lang="en-US" altLang="zh-CN" baseline="0" dirty="0" err="1"/>
              <a:t>Mi</a:t>
            </a:r>
            <a:r>
              <a:rPr lang="zh-CN" altLang="en-US" baseline="0" dirty="0"/>
              <a:t>* </a:t>
            </a:r>
            <a:r>
              <a:rPr lang="en-US" altLang="zh-CN" baseline="0" dirty="0"/>
              <a:t>2 ^(</a:t>
            </a:r>
            <a:r>
              <a:rPr lang="en-US" altLang="zh-CN" baseline="0" dirty="0" err="1"/>
              <a:t>i</a:t>
            </a:r>
            <a:r>
              <a:rPr lang="en-US" altLang="zh-CN" baseline="0" dirty="0"/>
              <a:t>-1) </a:t>
            </a:r>
            <a:r>
              <a:rPr lang="zh-CN" altLang="en-US" baseline="0" dirty="0"/>
              <a:t>即可</a:t>
            </a:r>
            <a:endParaRPr lang="en-US" altLang="zh-CN" baseline="0" dirty="0"/>
          </a:p>
          <a:p>
            <a:r>
              <a:rPr lang="en-US" altLang="zh-CN" baseline="0" dirty="0"/>
              <a:t>  </a:t>
            </a:r>
            <a:r>
              <a:rPr lang="zh-CN" altLang="en-US" baseline="0" dirty="0"/>
              <a:t>整个计算过程需要循环</a:t>
            </a:r>
            <a:r>
              <a:rPr lang="en-US" altLang="zh-CN" baseline="0" dirty="0"/>
              <a:t>n</a:t>
            </a:r>
            <a:r>
              <a:rPr lang="zh-CN" altLang="en-US" baseline="0" dirty="0"/>
              <a:t>次。</a:t>
            </a:r>
            <a:endParaRPr lang="en-US" altLang="zh-CN" baseline="0" dirty="0"/>
          </a:p>
          <a:p>
            <a:r>
              <a:rPr lang="zh-CN" altLang="en-US" baseline="0" dirty="0"/>
              <a:t>右边的结构这是实现这一计算过程的原理图。</a:t>
            </a:r>
            <a:endParaRPr lang="en-US" altLang="zh-CN" dirty="0"/>
          </a:p>
          <a:p>
            <a:endParaRPr lang="en-US" dirty="0"/>
          </a:p>
        </p:txBody>
      </p:sp>
    </p:spTree>
    <p:extLst>
      <p:ext uri="{BB962C8B-B14F-4D97-AF65-F5344CB8AC3E}">
        <p14:creationId xmlns:p14="http://schemas.microsoft.com/office/powerpoint/2010/main" val="37702075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r>
              <a:rPr lang="en-AU" altLang="zh-CN">
                <a:latin typeface="Times New Roman" pitchFamily="18" charset="0"/>
              </a:rPr>
              <a:t>Morgan Kaufmann Publishers</a:t>
            </a:r>
          </a:p>
        </p:txBody>
      </p:sp>
      <p:sp>
        <p:nvSpPr>
          <p:cNvPr id="675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fld id="{EAFA8FCF-842F-48C0-8625-FDEA9C6C469D}" type="datetime3">
              <a:rPr lang="en-AU" altLang="zh-CN" smtClean="0">
                <a:latin typeface="Times New Roman" pitchFamily="18" charset="0"/>
              </a:rPr>
              <a:t>30 May, 2025</a:t>
            </a:fld>
            <a:endParaRPr lang="en-AU" altLang="zh-CN">
              <a:latin typeface="Times New Roman" pitchFamily="18" charset="0"/>
            </a:endParaRPr>
          </a:p>
        </p:txBody>
      </p:sp>
      <p:sp>
        <p:nvSpPr>
          <p:cNvPr id="675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r>
              <a:rPr lang="en-AU" altLang="zh-CN">
                <a:latin typeface="Times New Roman" pitchFamily="18" charset="0"/>
              </a:rPr>
              <a:t>Chapter 3 — Arithmetic for Computers</a:t>
            </a:r>
          </a:p>
        </p:txBody>
      </p:sp>
      <p:sp>
        <p:nvSpPr>
          <p:cNvPr id="675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fld id="{7F76BD1F-51F5-4C6E-B1C6-343A3223F8E5}" type="slidenum">
              <a:rPr lang="en-AU" altLang="zh-CN">
                <a:latin typeface="Times New Roman" pitchFamily="18" charset="0"/>
              </a:rPr>
              <a:pPr/>
              <a:t>40</a:t>
            </a:fld>
            <a:endParaRPr lang="en-AU" altLang="zh-CN">
              <a:latin typeface="Times New Roman" pitchFamily="18" charset="0"/>
            </a:endParaRPr>
          </a:p>
        </p:txBody>
      </p:sp>
      <p:sp>
        <p:nvSpPr>
          <p:cNvPr id="67590" name="Rectangle 2"/>
          <p:cNvSpPr>
            <a:spLocks noGrp="1" noRot="1" noChangeAspect="1" noChangeArrowheads="1" noTextEdit="1"/>
          </p:cNvSpPr>
          <p:nvPr>
            <p:ph type="sldImg"/>
          </p:nvPr>
        </p:nvSpPr>
        <p:spPr>
          <a:ln/>
        </p:spPr>
      </p:sp>
      <p:sp>
        <p:nvSpPr>
          <p:cNvPr id="675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利用移位操作和</a:t>
            </a:r>
            <a:r>
              <a:rPr lang="en-US" altLang="zh-CN" dirty="0"/>
              <a:t>32</a:t>
            </a:r>
            <a:r>
              <a:rPr lang="zh-CN" altLang="en-US" dirty="0"/>
              <a:t>位的加法器来实现乘法，假设</a:t>
            </a:r>
            <a:r>
              <a:rPr lang="en-US" altLang="zh-CN" dirty="0"/>
              <a:t>1</a:t>
            </a:r>
            <a:r>
              <a:rPr lang="zh-CN" altLang="en-US" dirty="0"/>
              <a:t>个周期可以实现</a:t>
            </a:r>
            <a:r>
              <a:rPr lang="en-US" altLang="zh-CN" dirty="0"/>
              <a:t>32</a:t>
            </a:r>
            <a:r>
              <a:rPr lang="zh-CN" altLang="en-US" dirty="0"/>
              <a:t>位的加法运算，那么可以在</a:t>
            </a:r>
            <a:r>
              <a:rPr lang="en-US" altLang="zh-CN" dirty="0"/>
              <a:t>32</a:t>
            </a:r>
            <a:r>
              <a:rPr lang="zh-CN" altLang="en-US" dirty="0"/>
              <a:t>个周期来实现乘法运算</a:t>
            </a:r>
            <a:endParaRPr lang="en-US" altLang="zh-CN" dirty="0"/>
          </a:p>
          <a:p>
            <a:r>
              <a:rPr lang="zh-CN" altLang="en-US" dirty="0"/>
              <a:t>这会导致乘法运算的时间远远超过加法运算器。</a:t>
            </a:r>
            <a:endParaRPr lang="en-US" dirty="0"/>
          </a:p>
        </p:txBody>
      </p:sp>
    </p:spTree>
    <p:extLst>
      <p:ext uri="{BB962C8B-B14F-4D97-AF65-F5344CB8AC3E}">
        <p14:creationId xmlns:p14="http://schemas.microsoft.com/office/powerpoint/2010/main" val="11666333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r>
              <a:rPr lang="en-AU" altLang="zh-CN">
                <a:latin typeface="Times New Roman" pitchFamily="18" charset="0"/>
              </a:rPr>
              <a:t>Morgan Kaufmann Publishers</a:t>
            </a:r>
          </a:p>
        </p:txBody>
      </p:sp>
      <p:sp>
        <p:nvSpPr>
          <p:cNvPr id="696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fld id="{43FAAFB5-FCB0-419E-8995-5C9F647BD05D}" type="datetime3">
              <a:rPr lang="en-AU" altLang="zh-CN" smtClean="0">
                <a:latin typeface="Times New Roman" pitchFamily="18" charset="0"/>
              </a:rPr>
              <a:t>30 May, 2025</a:t>
            </a:fld>
            <a:endParaRPr lang="en-AU" altLang="zh-CN">
              <a:latin typeface="Times New Roman" pitchFamily="18" charset="0"/>
            </a:endParaRPr>
          </a:p>
        </p:txBody>
      </p:sp>
      <p:sp>
        <p:nvSpPr>
          <p:cNvPr id="696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r>
              <a:rPr lang="en-AU" altLang="zh-CN">
                <a:latin typeface="Times New Roman" pitchFamily="18" charset="0"/>
              </a:rPr>
              <a:t>Chapter 3 — Arithmetic for Computers</a:t>
            </a:r>
          </a:p>
        </p:txBody>
      </p:sp>
      <p:sp>
        <p:nvSpPr>
          <p:cNvPr id="696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fld id="{B9322A19-57EF-4306-96D7-284E5E085A23}" type="slidenum">
              <a:rPr lang="en-AU" altLang="zh-CN">
                <a:latin typeface="Times New Roman" pitchFamily="18" charset="0"/>
              </a:rPr>
              <a:pPr/>
              <a:t>41</a:t>
            </a:fld>
            <a:endParaRPr lang="en-AU" altLang="zh-CN">
              <a:latin typeface="Times New Roman" pitchFamily="18" charset="0"/>
            </a:endParaRPr>
          </a:p>
        </p:txBody>
      </p:sp>
      <p:sp>
        <p:nvSpPr>
          <p:cNvPr id="69638" name="Rectangle 2"/>
          <p:cNvSpPr>
            <a:spLocks noGrp="1" noRot="1" noChangeAspect="1" noChangeArrowheads="1" noTextEdit="1"/>
          </p:cNvSpPr>
          <p:nvPr>
            <p:ph type="sldImg"/>
          </p:nvPr>
        </p:nvSpPr>
        <p:spPr>
          <a:ln/>
        </p:spPr>
      </p:sp>
      <p:sp>
        <p:nvSpPr>
          <p:cNvPr id="696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由于</a:t>
            </a:r>
            <a:r>
              <a:rPr lang="en-US" altLang="zh-CN" dirty="0"/>
              <a:t>32</a:t>
            </a:r>
            <a:r>
              <a:rPr lang="zh-CN" altLang="en-US" dirty="0"/>
              <a:t>位的乘法运算，其结果为</a:t>
            </a:r>
            <a:r>
              <a:rPr lang="en-US" altLang="zh-CN" dirty="0"/>
              <a:t>64</a:t>
            </a:r>
            <a:r>
              <a:rPr lang="zh-CN" altLang="en-US" dirty="0"/>
              <a:t>位，因此需要设计专门的寄存器来存放</a:t>
            </a:r>
            <a:endParaRPr lang="en-US" altLang="zh-CN" dirty="0"/>
          </a:p>
          <a:p>
            <a:r>
              <a:rPr lang="en-US" altLang="zh-CN" dirty="0"/>
              <a:t>MIPS </a:t>
            </a:r>
            <a:r>
              <a:rPr lang="zh-CN" altLang="en-US" dirty="0"/>
              <a:t>中的乘法运算</a:t>
            </a:r>
            <a:endParaRPr lang="en-US" altLang="zh-CN" dirty="0"/>
          </a:p>
          <a:p>
            <a:r>
              <a:rPr lang="en-US" dirty="0"/>
              <a:t>  </a:t>
            </a:r>
            <a:r>
              <a:rPr lang="zh-CN" altLang="en-US" dirty="0"/>
              <a:t>运算的结果存放</a:t>
            </a:r>
            <a:r>
              <a:rPr lang="zh-CN" altLang="en-US" baseline="0" dirty="0"/>
              <a:t> 在</a:t>
            </a:r>
            <a:r>
              <a:rPr lang="en-US" altLang="zh-CN" baseline="0" dirty="0"/>
              <a:t>HI </a:t>
            </a:r>
            <a:r>
              <a:rPr lang="zh-CN" altLang="en-US" baseline="0" dirty="0"/>
              <a:t>和</a:t>
            </a:r>
            <a:r>
              <a:rPr lang="en-US" altLang="zh-CN" baseline="0" dirty="0"/>
              <a:t>LO</a:t>
            </a:r>
            <a:r>
              <a:rPr lang="zh-CN" altLang="en-US" baseline="0" dirty="0"/>
              <a:t>两个专用寄存器中</a:t>
            </a:r>
            <a:endParaRPr lang="en-US" altLang="zh-CN" baseline="0" dirty="0"/>
          </a:p>
          <a:p>
            <a:r>
              <a:rPr lang="en-US" altLang="zh-CN" baseline="0" dirty="0" err="1"/>
              <a:t>Mfhi</a:t>
            </a:r>
            <a:r>
              <a:rPr lang="en-US" altLang="zh-CN" baseline="0" dirty="0"/>
              <a:t> </a:t>
            </a:r>
            <a:r>
              <a:rPr lang="en-US" altLang="zh-CN" baseline="0" dirty="0" err="1"/>
              <a:t>rd</a:t>
            </a:r>
            <a:r>
              <a:rPr lang="en-US" altLang="zh-CN" baseline="0" dirty="0"/>
              <a:t>   </a:t>
            </a:r>
            <a:r>
              <a:rPr lang="en-US" altLang="zh-CN" baseline="0" dirty="0" err="1"/>
              <a:t>mflo</a:t>
            </a:r>
            <a:r>
              <a:rPr lang="en-US" altLang="zh-CN" baseline="0" dirty="0"/>
              <a:t>  </a:t>
            </a:r>
            <a:r>
              <a:rPr lang="zh-CN" altLang="en-US" baseline="0" dirty="0"/>
              <a:t>分别将两个专用寄存器中的结果存放到</a:t>
            </a:r>
            <a:r>
              <a:rPr lang="en-US" altLang="zh-CN" baseline="0" dirty="0" err="1"/>
              <a:t>rd</a:t>
            </a:r>
            <a:r>
              <a:rPr lang="zh-CN" altLang="en-US" baseline="0" dirty="0"/>
              <a:t>中</a:t>
            </a:r>
            <a:endParaRPr lang="en-US" altLang="zh-CN" baseline="0" dirty="0"/>
          </a:p>
          <a:p>
            <a:r>
              <a:rPr lang="en-US" altLang="zh-CN" baseline="0" dirty="0" err="1"/>
              <a:t>Mul</a:t>
            </a:r>
            <a:r>
              <a:rPr lang="en-US" altLang="zh-CN" baseline="0" dirty="0"/>
              <a:t>  </a:t>
            </a:r>
            <a:r>
              <a:rPr lang="en-US" altLang="zh-CN" baseline="0" dirty="0" err="1"/>
              <a:t>rd,rs,rt</a:t>
            </a:r>
            <a:r>
              <a:rPr lang="en-US" altLang="zh-CN" baseline="0" dirty="0"/>
              <a:t>, </a:t>
            </a:r>
            <a:r>
              <a:rPr lang="zh-CN" altLang="en-US" baseline="0" dirty="0"/>
              <a:t>将低</a:t>
            </a:r>
            <a:r>
              <a:rPr lang="en-US" altLang="zh-CN" baseline="0" dirty="0"/>
              <a:t>32</a:t>
            </a:r>
            <a:r>
              <a:rPr lang="zh-CN" altLang="en-US" baseline="0" dirty="0"/>
              <a:t>位的值存放到</a:t>
            </a:r>
            <a:r>
              <a:rPr lang="en-US" altLang="zh-CN" baseline="0" dirty="0" err="1"/>
              <a:t>rd</a:t>
            </a:r>
            <a:r>
              <a:rPr lang="zh-CN" altLang="en-US" baseline="0" dirty="0"/>
              <a:t>中</a:t>
            </a:r>
            <a:endParaRPr lang="en-US" altLang="zh-CN" baseline="0" dirty="0"/>
          </a:p>
          <a:p>
            <a:endParaRPr lang="en-US" dirty="0"/>
          </a:p>
        </p:txBody>
      </p:sp>
    </p:spTree>
    <p:extLst>
      <p:ext uri="{BB962C8B-B14F-4D97-AF65-F5344CB8AC3E}">
        <p14:creationId xmlns:p14="http://schemas.microsoft.com/office/powerpoint/2010/main" val="1148736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844">
              <a:defRPr>
                <a:solidFill>
                  <a:schemeClr val="tx1"/>
                </a:solidFill>
                <a:latin typeface="Arial" pitchFamily="34" charset="0"/>
              </a:defRPr>
            </a:lvl1pPr>
            <a:lvl2pPr marL="742993" indent="-285766" defTabSz="966844">
              <a:defRPr>
                <a:solidFill>
                  <a:schemeClr val="tx1"/>
                </a:solidFill>
                <a:latin typeface="Arial" pitchFamily="34" charset="0"/>
              </a:defRPr>
            </a:lvl2pPr>
            <a:lvl3pPr marL="1143066" indent="-228613" defTabSz="966844">
              <a:defRPr>
                <a:solidFill>
                  <a:schemeClr val="tx1"/>
                </a:solidFill>
                <a:latin typeface="Arial" pitchFamily="34" charset="0"/>
              </a:defRPr>
            </a:lvl3pPr>
            <a:lvl4pPr marL="1600292" indent="-228613" defTabSz="966844">
              <a:defRPr>
                <a:solidFill>
                  <a:schemeClr val="tx1"/>
                </a:solidFill>
                <a:latin typeface="Arial" pitchFamily="34" charset="0"/>
              </a:defRPr>
            </a:lvl4pPr>
            <a:lvl5pPr marL="2057519" indent="-228613" defTabSz="966844">
              <a:defRPr>
                <a:solidFill>
                  <a:schemeClr val="tx1"/>
                </a:solidFill>
                <a:latin typeface="Arial" pitchFamily="34" charset="0"/>
              </a:defRPr>
            </a:lvl5pPr>
            <a:lvl6pPr marL="2514745" indent="-228613" defTabSz="966844" eaLnBrk="0" fontAlgn="base" hangingPunct="0">
              <a:spcBef>
                <a:spcPct val="0"/>
              </a:spcBef>
              <a:spcAft>
                <a:spcPct val="0"/>
              </a:spcAft>
              <a:defRPr>
                <a:solidFill>
                  <a:schemeClr val="tx1"/>
                </a:solidFill>
                <a:latin typeface="Arial" pitchFamily="34" charset="0"/>
              </a:defRPr>
            </a:lvl6pPr>
            <a:lvl7pPr marL="2971971" indent="-228613" defTabSz="966844" eaLnBrk="0" fontAlgn="base" hangingPunct="0">
              <a:spcBef>
                <a:spcPct val="0"/>
              </a:spcBef>
              <a:spcAft>
                <a:spcPct val="0"/>
              </a:spcAft>
              <a:defRPr>
                <a:solidFill>
                  <a:schemeClr val="tx1"/>
                </a:solidFill>
                <a:latin typeface="Arial" pitchFamily="34" charset="0"/>
              </a:defRPr>
            </a:lvl7pPr>
            <a:lvl8pPr marL="3429197" indent="-228613" defTabSz="966844" eaLnBrk="0" fontAlgn="base" hangingPunct="0">
              <a:spcBef>
                <a:spcPct val="0"/>
              </a:spcBef>
              <a:spcAft>
                <a:spcPct val="0"/>
              </a:spcAft>
              <a:defRPr>
                <a:solidFill>
                  <a:schemeClr val="tx1"/>
                </a:solidFill>
                <a:latin typeface="Arial" pitchFamily="34" charset="0"/>
              </a:defRPr>
            </a:lvl8pPr>
            <a:lvl9pPr marL="3886422" indent="-228613" defTabSz="966844" eaLnBrk="0" fontAlgn="base" hangingPunct="0">
              <a:spcBef>
                <a:spcPct val="0"/>
              </a:spcBef>
              <a:spcAft>
                <a:spcPct val="0"/>
              </a:spcAft>
              <a:defRPr>
                <a:solidFill>
                  <a:schemeClr val="tx1"/>
                </a:solidFill>
                <a:latin typeface="Arial" pitchFamily="34" charset="0"/>
              </a:defRPr>
            </a:lvl9pPr>
          </a:lstStyle>
          <a:p>
            <a:r>
              <a:rPr lang="en-US" altLang="zh-CN">
                <a:latin typeface="Times New Roman" pitchFamily="18" charset="0"/>
              </a:rPr>
              <a:t>Morgan Kaufmann Publishers</a:t>
            </a:r>
          </a:p>
        </p:txBody>
      </p:sp>
      <p:sp>
        <p:nvSpPr>
          <p:cNvPr id="839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844">
              <a:defRPr>
                <a:solidFill>
                  <a:schemeClr val="tx1"/>
                </a:solidFill>
                <a:latin typeface="Arial" pitchFamily="34" charset="0"/>
              </a:defRPr>
            </a:lvl1pPr>
            <a:lvl2pPr marL="742993" indent="-285766" defTabSz="966844">
              <a:defRPr>
                <a:solidFill>
                  <a:schemeClr val="tx1"/>
                </a:solidFill>
                <a:latin typeface="Arial" pitchFamily="34" charset="0"/>
              </a:defRPr>
            </a:lvl2pPr>
            <a:lvl3pPr marL="1143066" indent="-228613" defTabSz="966844">
              <a:defRPr>
                <a:solidFill>
                  <a:schemeClr val="tx1"/>
                </a:solidFill>
                <a:latin typeface="Arial" pitchFamily="34" charset="0"/>
              </a:defRPr>
            </a:lvl3pPr>
            <a:lvl4pPr marL="1600292" indent="-228613" defTabSz="966844">
              <a:defRPr>
                <a:solidFill>
                  <a:schemeClr val="tx1"/>
                </a:solidFill>
                <a:latin typeface="Arial" pitchFamily="34" charset="0"/>
              </a:defRPr>
            </a:lvl4pPr>
            <a:lvl5pPr marL="2057519" indent="-228613" defTabSz="966844">
              <a:defRPr>
                <a:solidFill>
                  <a:schemeClr val="tx1"/>
                </a:solidFill>
                <a:latin typeface="Arial" pitchFamily="34" charset="0"/>
              </a:defRPr>
            </a:lvl5pPr>
            <a:lvl6pPr marL="2514745" indent="-228613" defTabSz="966844" eaLnBrk="0" fontAlgn="base" hangingPunct="0">
              <a:spcBef>
                <a:spcPct val="0"/>
              </a:spcBef>
              <a:spcAft>
                <a:spcPct val="0"/>
              </a:spcAft>
              <a:defRPr>
                <a:solidFill>
                  <a:schemeClr val="tx1"/>
                </a:solidFill>
                <a:latin typeface="Arial" pitchFamily="34" charset="0"/>
              </a:defRPr>
            </a:lvl6pPr>
            <a:lvl7pPr marL="2971971" indent="-228613" defTabSz="966844" eaLnBrk="0" fontAlgn="base" hangingPunct="0">
              <a:spcBef>
                <a:spcPct val="0"/>
              </a:spcBef>
              <a:spcAft>
                <a:spcPct val="0"/>
              </a:spcAft>
              <a:defRPr>
                <a:solidFill>
                  <a:schemeClr val="tx1"/>
                </a:solidFill>
                <a:latin typeface="Arial" pitchFamily="34" charset="0"/>
              </a:defRPr>
            </a:lvl7pPr>
            <a:lvl8pPr marL="3429197" indent="-228613" defTabSz="966844" eaLnBrk="0" fontAlgn="base" hangingPunct="0">
              <a:spcBef>
                <a:spcPct val="0"/>
              </a:spcBef>
              <a:spcAft>
                <a:spcPct val="0"/>
              </a:spcAft>
              <a:defRPr>
                <a:solidFill>
                  <a:schemeClr val="tx1"/>
                </a:solidFill>
                <a:latin typeface="Arial" pitchFamily="34" charset="0"/>
              </a:defRPr>
            </a:lvl8pPr>
            <a:lvl9pPr marL="3886422" indent="-228613" defTabSz="966844" eaLnBrk="0" fontAlgn="base" hangingPunct="0">
              <a:spcBef>
                <a:spcPct val="0"/>
              </a:spcBef>
              <a:spcAft>
                <a:spcPct val="0"/>
              </a:spcAft>
              <a:defRPr>
                <a:solidFill>
                  <a:schemeClr val="tx1"/>
                </a:solidFill>
                <a:latin typeface="Arial" pitchFamily="34" charset="0"/>
              </a:defRPr>
            </a:lvl9pPr>
          </a:lstStyle>
          <a:p>
            <a:fld id="{2D6FE244-CCC5-45BA-AB05-86CB3A7395F9}" type="datetime4">
              <a:rPr lang="en-US" altLang="zh-CN" smtClean="0">
                <a:latin typeface="Times New Roman" pitchFamily="18" charset="0"/>
              </a:rPr>
              <a:t>May 30, 2025</a:t>
            </a:fld>
            <a:endParaRPr lang="en-US" altLang="zh-CN">
              <a:latin typeface="Times New Roman" pitchFamily="18" charset="0"/>
            </a:endParaRPr>
          </a:p>
        </p:txBody>
      </p:sp>
      <p:sp>
        <p:nvSpPr>
          <p:cNvPr id="839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844">
              <a:defRPr>
                <a:solidFill>
                  <a:schemeClr val="tx1"/>
                </a:solidFill>
                <a:latin typeface="Arial" pitchFamily="34" charset="0"/>
              </a:defRPr>
            </a:lvl1pPr>
            <a:lvl2pPr marL="742993" indent="-285766" defTabSz="966844">
              <a:defRPr>
                <a:solidFill>
                  <a:schemeClr val="tx1"/>
                </a:solidFill>
                <a:latin typeface="Arial" pitchFamily="34" charset="0"/>
              </a:defRPr>
            </a:lvl2pPr>
            <a:lvl3pPr marL="1143066" indent="-228613" defTabSz="966844">
              <a:defRPr>
                <a:solidFill>
                  <a:schemeClr val="tx1"/>
                </a:solidFill>
                <a:latin typeface="Arial" pitchFamily="34" charset="0"/>
              </a:defRPr>
            </a:lvl3pPr>
            <a:lvl4pPr marL="1600292" indent="-228613" defTabSz="966844">
              <a:defRPr>
                <a:solidFill>
                  <a:schemeClr val="tx1"/>
                </a:solidFill>
                <a:latin typeface="Arial" pitchFamily="34" charset="0"/>
              </a:defRPr>
            </a:lvl4pPr>
            <a:lvl5pPr marL="2057519" indent="-228613" defTabSz="966844">
              <a:defRPr>
                <a:solidFill>
                  <a:schemeClr val="tx1"/>
                </a:solidFill>
                <a:latin typeface="Arial" pitchFamily="34" charset="0"/>
              </a:defRPr>
            </a:lvl5pPr>
            <a:lvl6pPr marL="2514745" indent="-228613" defTabSz="966844" eaLnBrk="0" fontAlgn="base" hangingPunct="0">
              <a:spcBef>
                <a:spcPct val="0"/>
              </a:spcBef>
              <a:spcAft>
                <a:spcPct val="0"/>
              </a:spcAft>
              <a:defRPr>
                <a:solidFill>
                  <a:schemeClr val="tx1"/>
                </a:solidFill>
                <a:latin typeface="Arial" pitchFamily="34" charset="0"/>
              </a:defRPr>
            </a:lvl6pPr>
            <a:lvl7pPr marL="2971971" indent="-228613" defTabSz="966844" eaLnBrk="0" fontAlgn="base" hangingPunct="0">
              <a:spcBef>
                <a:spcPct val="0"/>
              </a:spcBef>
              <a:spcAft>
                <a:spcPct val="0"/>
              </a:spcAft>
              <a:defRPr>
                <a:solidFill>
                  <a:schemeClr val="tx1"/>
                </a:solidFill>
                <a:latin typeface="Arial" pitchFamily="34" charset="0"/>
              </a:defRPr>
            </a:lvl7pPr>
            <a:lvl8pPr marL="3429197" indent="-228613" defTabSz="966844" eaLnBrk="0" fontAlgn="base" hangingPunct="0">
              <a:spcBef>
                <a:spcPct val="0"/>
              </a:spcBef>
              <a:spcAft>
                <a:spcPct val="0"/>
              </a:spcAft>
              <a:defRPr>
                <a:solidFill>
                  <a:schemeClr val="tx1"/>
                </a:solidFill>
                <a:latin typeface="Arial" pitchFamily="34" charset="0"/>
              </a:defRPr>
            </a:lvl8pPr>
            <a:lvl9pPr marL="3886422" indent="-228613" defTabSz="966844" eaLnBrk="0" fontAlgn="base" hangingPunct="0">
              <a:spcBef>
                <a:spcPct val="0"/>
              </a:spcBef>
              <a:spcAft>
                <a:spcPct val="0"/>
              </a:spcAft>
              <a:defRPr>
                <a:solidFill>
                  <a:schemeClr val="tx1"/>
                </a:solidFill>
                <a:latin typeface="Arial" pitchFamily="34" charset="0"/>
              </a:defRPr>
            </a:lvl9pPr>
          </a:lstStyle>
          <a:p>
            <a:fld id="{DC3634B8-03A3-48C3-898C-B33AA5BAF772}" type="slidenum">
              <a:rPr lang="en-US" altLang="zh-CN">
                <a:latin typeface="Times New Roman" pitchFamily="18" charset="0"/>
              </a:rPr>
              <a:pPr/>
              <a:t>4</a:t>
            </a:fld>
            <a:endParaRPr lang="en-US" altLang="zh-CN">
              <a:latin typeface="Times New Roman" pitchFamily="18" charset="0"/>
            </a:endParaRPr>
          </a:p>
        </p:txBody>
      </p:sp>
      <p:sp>
        <p:nvSpPr>
          <p:cNvPr id="83974" name="Rectangle 2"/>
          <p:cNvSpPr>
            <a:spLocks noGrp="1" noRot="1" noChangeAspect="1" noChangeArrowheads="1" noTextEdit="1"/>
          </p:cNvSpPr>
          <p:nvPr>
            <p:ph type="sldImg"/>
          </p:nvPr>
        </p:nvSpPr>
        <p:spPr>
          <a:ln/>
        </p:spPr>
      </p:sp>
      <p:sp>
        <p:nvSpPr>
          <p:cNvPr id="839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下面，我们介绍指令数量和</a:t>
            </a:r>
            <a:r>
              <a:rPr lang="en-US" altLang="zh-CN" dirty="0"/>
              <a:t>CPI</a:t>
            </a:r>
            <a:r>
              <a:rPr lang="zh-CN" altLang="en-US" dirty="0"/>
              <a:t>概念</a:t>
            </a:r>
            <a:endParaRPr lang="en-US" altLang="zh-CN" dirty="0"/>
          </a:p>
          <a:p>
            <a:r>
              <a:rPr lang="zh-CN" altLang="en-US" dirty="0"/>
              <a:t>前面我们知道了程序时间可以精确地由</a:t>
            </a:r>
            <a:r>
              <a:rPr lang="en-US" altLang="zh-CN" dirty="0"/>
              <a:t>CPU</a:t>
            </a:r>
            <a:r>
              <a:rPr lang="zh-CN" altLang="en-US" dirty="0"/>
              <a:t>时间来度量，而</a:t>
            </a:r>
            <a:r>
              <a:rPr lang="en-US" altLang="zh-CN" dirty="0"/>
              <a:t>CPU</a:t>
            </a:r>
            <a:r>
              <a:rPr lang="zh-CN" altLang="en-US" dirty="0"/>
              <a:t>时间与时钟周期数直接相关。</a:t>
            </a:r>
            <a:endParaRPr lang="en-US" altLang="zh-CN" dirty="0"/>
          </a:p>
          <a:p>
            <a:r>
              <a:rPr lang="zh-CN" altLang="en-US" dirty="0"/>
              <a:t>那么如何定量计算程序需要的时钟周期数呢？</a:t>
            </a:r>
            <a:endParaRPr lang="en-US" altLang="zh-CN" dirty="0"/>
          </a:p>
          <a:p>
            <a:r>
              <a:rPr lang="zh-CN" altLang="en-US" dirty="0"/>
              <a:t>程序是由一系列的机器指令构成的，程序的运行就是执行这些指令，那么</a:t>
            </a:r>
            <a:r>
              <a:rPr lang="en-US" altLang="zh-CN" dirty="0"/>
              <a:t>CPU</a:t>
            </a:r>
            <a:r>
              <a:rPr lang="zh-CN" altLang="en-US" dirty="0"/>
              <a:t>的周期数，就可以转换为指令的条数</a:t>
            </a:r>
            <a:r>
              <a:rPr lang="en-US" altLang="zh-CN" dirty="0"/>
              <a:t>*</a:t>
            </a:r>
            <a:r>
              <a:rPr lang="zh-CN" altLang="en-US" dirty="0"/>
              <a:t>平均每条指令的机器周期数来计算，即</a:t>
            </a:r>
            <a:r>
              <a:rPr lang="en-US" altLang="zh-CN" dirty="0"/>
              <a:t>CPI</a:t>
            </a:r>
            <a:r>
              <a:rPr lang="zh-CN" altLang="en-US" dirty="0"/>
              <a:t>。</a:t>
            </a:r>
            <a:endParaRPr lang="en-US" altLang="zh-CN" dirty="0"/>
          </a:p>
          <a:p>
            <a:pPr defTabSz="948996">
              <a:defRPr/>
            </a:pPr>
            <a:r>
              <a:rPr lang="en-US" altLang="zh-CN" dirty="0"/>
              <a:t> CPU</a:t>
            </a:r>
            <a:r>
              <a:rPr lang="zh-CN" altLang="en-US" dirty="0"/>
              <a:t>时间的公式为可以改写为本页上方的公式</a:t>
            </a:r>
            <a:r>
              <a:rPr lang="en-US" altLang="zh-CN" dirty="0"/>
              <a:t>….</a:t>
            </a:r>
          </a:p>
          <a:p>
            <a:pPr defTabSz="948996">
              <a:defRPr/>
            </a:pPr>
            <a:r>
              <a:rPr lang="en-US" altLang="zh-CN" baseline="0" dirty="0"/>
              <a:t>1</a:t>
            </a:r>
            <a:r>
              <a:rPr lang="zh-CN" altLang="en-US" baseline="0" dirty="0"/>
              <a:t>）指令的数量决定于程序的算法，</a:t>
            </a:r>
            <a:r>
              <a:rPr lang="en-US" altLang="zh-CN" baseline="0" dirty="0"/>
              <a:t>ISA</a:t>
            </a:r>
            <a:r>
              <a:rPr lang="zh-CN" altLang="en-US" baseline="0" dirty="0"/>
              <a:t>以及编译器；</a:t>
            </a:r>
            <a:endParaRPr lang="en-US" altLang="zh-CN" baseline="0" dirty="0"/>
          </a:p>
          <a:p>
            <a:r>
              <a:rPr lang="en-US" altLang="zh-CN" baseline="0" dirty="0"/>
              <a:t>2</a:t>
            </a:r>
            <a:r>
              <a:rPr lang="zh-CN" altLang="en-US" baseline="0" dirty="0"/>
              <a:t>）每条指令的机器周期数</a:t>
            </a:r>
            <a:r>
              <a:rPr lang="en-US" altLang="zh-CN" baseline="0" dirty="0"/>
              <a:t>I</a:t>
            </a:r>
            <a:r>
              <a:rPr lang="zh-CN" altLang="en-US" baseline="0" dirty="0"/>
              <a:t>则决定于 </a:t>
            </a:r>
            <a:r>
              <a:rPr lang="en-US" altLang="zh-CN" baseline="0" dirty="0"/>
              <a:t>CPU</a:t>
            </a:r>
            <a:r>
              <a:rPr lang="zh-CN" altLang="en-US" baseline="0" dirty="0"/>
              <a:t>的硬件实现，不同的指令集架构，可能具有不同的</a:t>
            </a:r>
            <a:r>
              <a:rPr lang="en-US" altLang="zh-CN" baseline="0" dirty="0"/>
              <a:t>CPI</a:t>
            </a:r>
            <a:r>
              <a:rPr lang="zh-CN" altLang="en-US" baseline="0" dirty="0"/>
              <a:t>。</a:t>
            </a:r>
            <a:endParaRPr lang="en-US" altLang="zh-CN" baseline="0" dirty="0"/>
          </a:p>
          <a:p>
            <a:r>
              <a:rPr lang="zh-CN" altLang="en-US" dirty="0"/>
              <a:t>  平均每条指令的时钟周期数，将根据程序执行指令的混合的情况；</a:t>
            </a:r>
            <a:endParaRPr lang="en-US" altLang="zh-CN" dirty="0"/>
          </a:p>
          <a:p>
            <a:r>
              <a:rPr lang="zh-CN" altLang="en-US" dirty="0"/>
              <a:t>下面我们举例说明；</a:t>
            </a:r>
            <a:endParaRPr lang="en-AU" dirty="0"/>
          </a:p>
        </p:txBody>
      </p:sp>
    </p:spTree>
    <p:extLst>
      <p:ext uri="{BB962C8B-B14F-4D97-AF65-F5344CB8AC3E}">
        <p14:creationId xmlns:p14="http://schemas.microsoft.com/office/powerpoint/2010/main" val="27619289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所谓的恢复余数法的规则如下：</a:t>
            </a:r>
            <a:endParaRPr lang="en-US" altLang="zh-CN" dirty="0"/>
          </a:p>
          <a:p>
            <a:r>
              <a:rPr lang="zh-CN" altLang="en-US" dirty="0"/>
              <a:t>因为计算机在试商时，必须通过运算器来执行减法操作，如果够减的话就可以商</a:t>
            </a:r>
            <a:r>
              <a:rPr lang="en-US" altLang="zh-CN" dirty="0"/>
              <a:t>1</a:t>
            </a:r>
            <a:r>
              <a:rPr lang="zh-CN" altLang="en-US" dirty="0"/>
              <a:t>，否则商</a:t>
            </a:r>
            <a:r>
              <a:rPr lang="en-US" altLang="zh-CN" dirty="0"/>
              <a:t>0</a:t>
            </a:r>
          </a:p>
          <a:p>
            <a:endParaRPr lang="en-US" altLang="zh-CN" dirty="0"/>
          </a:p>
          <a:p>
            <a:r>
              <a:rPr lang="zh-CN" altLang="en-US" dirty="0"/>
              <a:t>从被除数的最左边一位开始跟除数作比较，相当于做减法（这个时候被除数相当于余数，前一次计算商</a:t>
            </a:r>
            <a:r>
              <a:rPr lang="en-US" altLang="zh-CN" dirty="0"/>
              <a:t>0</a:t>
            </a:r>
            <a:r>
              <a:rPr lang="zh-CN" altLang="en-US" dirty="0"/>
              <a:t>）</a:t>
            </a:r>
            <a:endParaRPr lang="en-US" altLang="zh-CN" dirty="0"/>
          </a:p>
          <a:p>
            <a:r>
              <a:rPr lang="zh-CN" altLang="en-US" dirty="0"/>
              <a:t>如果余数小于零，则商零，然后余数需要恢复回去</a:t>
            </a:r>
            <a:endParaRPr lang="en-US" altLang="zh-CN" dirty="0"/>
          </a:p>
          <a:p>
            <a:r>
              <a:rPr lang="zh-CN" altLang="en-US" dirty="0"/>
              <a:t>接着被除数往右数一位（相当于左移）（评估学生是否掌握）</a:t>
            </a:r>
            <a:endParaRPr lang="en-US" altLang="zh-CN" dirty="0"/>
          </a:p>
          <a:p>
            <a:r>
              <a:rPr lang="zh-CN" altLang="en-US" dirty="0"/>
              <a:t>被除数</a:t>
            </a:r>
            <a:r>
              <a:rPr lang="en-US" altLang="zh-CN" dirty="0"/>
              <a:t>/</a:t>
            </a:r>
            <a:r>
              <a:rPr lang="zh-CN" altLang="en-US" dirty="0"/>
              <a:t>余数的左移，相当于除数的右移（把整个计算过程写出来，可以明显看出）</a:t>
            </a:r>
            <a:endParaRPr lang="en-US" altLang="zh-CN" dirty="0"/>
          </a:p>
          <a:p>
            <a:r>
              <a:rPr lang="zh-CN" altLang="en-US" dirty="0"/>
              <a:t>这就是恢复余数法的基本思想：一开始就把被除数作为余数（商</a:t>
            </a:r>
            <a:r>
              <a:rPr lang="en-US" altLang="zh-CN" dirty="0"/>
              <a:t>0</a:t>
            </a:r>
            <a:r>
              <a:rPr lang="zh-CN" altLang="en-US" dirty="0"/>
              <a:t>），然后不断右移除数</a:t>
            </a:r>
            <a:endParaRPr lang="en-US" altLang="zh-CN" dirty="0"/>
          </a:p>
          <a:p>
            <a:r>
              <a:rPr lang="zh-CN" altLang="en-US" dirty="0"/>
              <a:t>但是这里有一个问题，我怎么能从被除数最左边的一位开始比较呢？不应该对齐吗？</a:t>
            </a:r>
            <a:endParaRPr lang="en-US" altLang="zh-CN" dirty="0"/>
          </a:p>
          <a:p>
            <a:r>
              <a:rPr lang="zh-CN" altLang="en-US" dirty="0"/>
              <a:t>所以我应该想把两个数对齐，然后直接比较，如果被除数</a:t>
            </a:r>
            <a:r>
              <a:rPr lang="en-US" altLang="zh-CN" dirty="0"/>
              <a:t>/</a:t>
            </a:r>
            <a:r>
              <a:rPr lang="zh-CN" altLang="en-US" dirty="0"/>
              <a:t>余数小于除数，则商零，然后右移除数</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E09692B2-0948-4E11-9659-AD537EDCCF03}" type="datetime3">
              <a:rPr lang="en-AU" altLang="zh-CN" smtClean="0"/>
              <a:t>30 May, 2025</a:t>
            </a:fld>
            <a:endParaRPr lang="en-AU" altLang="zh-CN"/>
          </a:p>
        </p:txBody>
      </p:sp>
      <p:sp>
        <p:nvSpPr>
          <p:cNvPr id="6" name="页脚占位符 5"/>
          <p:cNvSpPr>
            <a:spLocks noGrp="1"/>
          </p:cNvSpPr>
          <p:nvPr>
            <p:ph type="ftr" sz="quarter" idx="12"/>
          </p:nvPr>
        </p:nvSpPr>
        <p:spPr/>
        <p:txBody>
          <a:bodyPr/>
          <a:lstStyle/>
          <a:p>
            <a:pPr>
              <a:defRPr/>
            </a:pPr>
            <a:r>
              <a:rPr lang="en-AU"/>
              <a:t>Chapter 3 — Arithmetic for Computers</a:t>
            </a:r>
          </a:p>
        </p:txBody>
      </p:sp>
      <p:sp>
        <p:nvSpPr>
          <p:cNvPr id="7" name="灯片编号占位符 6"/>
          <p:cNvSpPr>
            <a:spLocks noGrp="1"/>
          </p:cNvSpPr>
          <p:nvPr>
            <p:ph type="sldNum" sz="quarter" idx="13"/>
          </p:nvPr>
        </p:nvSpPr>
        <p:spPr/>
        <p:txBody>
          <a:bodyPr/>
          <a:lstStyle/>
          <a:p>
            <a:fld id="{2372D2EF-E9A4-443D-991B-B354B7392F9A}" type="slidenum">
              <a:rPr lang="en-AU" altLang="zh-CN" smtClean="0"/>
              <a:pPr/>
              <a:t>42</a:t>
            </a:fld>
            <a:endParaRPr lang="en-AU" altLang="zh-CN"/>
          </a:p>
        </p:txBody>
      </p:sp>
    </p:spTree>
    <p:extLst>
      <p:ext uri="{BB962C8B-B14F-4D97-AF65-F5344CB8AC3E}">
        <p14:creationId xmlns:p14="http://schemas.microsoft.com/office/powerpoint/2010/main" val="18332621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r>
              <a:rPr lang="en-AU" altLang="zh-CN">
                <a:latin typeface="Times New Roman" pitchFamily="18" charset="0"/>
              </a:rPr>
              <a:t>Morgan Kaufmann Publishers</a:t>
            </a:r>
          </a:p>
        </p:txBody>
      </p:sp>
      <p:sp>
        <p:nvSpPr>
          <p:cNvPr id="706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fld id="{A9A6857A-21DB-47A9-B41A-D31E3904D2CC}" type="datetime3">
              <a:rPr lang="en-AU" altLang="zh-CN" smtClean="0">
                <a:latin typeface="Times New Roman" pitchFamily="18" charset="0"/>
              </a:rPr>
              <a:t>30 May, 2025</a:t>
            </a:fld>
            <a:endParaRPr lang="en-AU" altLang="zh-CN">
              <a:latin typeface="Times New Roman" pitchFamily="18" charset="0"/>
            </a:endParaRPr>
          </a:p>
        </p:txBody>
      </p:sp>
      <p:sp>
        <p:nvSpPr>
          <p:cNvPr id="706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r>
              <a:rPr lang="en-AU" altLang="zh-CN">
                <a:latin typeface="Times New Roman" pitchFamily="18" charset="0"/>
              </a:rPr>
              <a:t>Chapter 3 — Arithmetic for Computers</a:t>
            </a:r>
          </a:p>
        </p:txBody>
      </p:sp>
      <p:sp>
        <p:nvSpPr>
          <p:cNvPr id="706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fld id="{A0047916-C682-4930-9BE9-955EC27B0AD0}" type="slidenum">
              <a:rPr lang="en-AU" altLang="zh-CN">
                <a:latin typeface="Times New Roman" pitchFamily="18" charset="0"/>
              </a:rPr>
              <a:pPr/>
              <a:t>43</a:t>
            </a:fld>
            <a:endParaRPr lang="en-AU" altLang="zh-CN">
              <a:latin typeface="Times New Roman" pitchFamily="18" charset="0"/>
            </a:endParaRPr>
          </a:p>
        </p:txBody>
      </p:sp>
      <p:sp>
        <p:nvSpPr>
          <p:cNvPr id="70662" name="Rectangle 2"/>
          <p:cNvSpPr>
            <a:spLocks noGrp="1" noRot="1" noChangeAspect="1" noChangeArrowheads="1" noTextEdit="1"/>
          </p:cNvSpPr>
          <p:nvPr>
            <p:ph type="sldImg"/>
          </p:nvPr>
        </p:nvSpPr>
        <p:spPr>
          <a:ln/>
        </p:spPr>
      </p:sp>
      <p:sp>
        <p:nvSpPr>
          <p:cNvPr id="706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baseline="0" dirty="0"/>
          </a:p>
          <a:p>
            <a:endParaRPr lang="en-US" altLang="zh-CN" baseline="0" dirty="0"/>
          </a:p>
          <a:p>
            <a:r>
              <a:rPr lang="en-US" baseline="0" dirty="0"/>
              <a:t> </a:t>
            </a:r>
            <a:endParaRPr lang="en-US" dirty="0"/>
          </a:p>
        </p:txBody>
      </p:sp>
    </p:spTree>
    <p:extLst>
      <p:ext uri="{BB962C8B-B14F-4D97-AF65-F5344CB8AC3E}">
        <p14:creationId xmlns:p14="http://schemas.microsoft.com/office/powerpoint/2010/main" val="2920699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r>
              <a:rPr lang="en-AU" altLang="zh-CN">
                <a:latin typeface="Times New Roman" pitchFamily="18" charset="0"/>
              </a:rPr>
              <a:t>Morgan Kaufmann Publishers</a:t>
            </a:r>
          </a:p>
        </p:txBody>
      </p:sp>
      <p:sp>
        <p:nvSpPr>
          <p:cNvPr id="716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fld id="{474C526C-88DE-48DE-9FFC-9B411983A329}" type="datetime3">
              <a:rPr lang="en-AU" altLang="zh-CN" smtClean="0">
                <a:latin typeface="Times New Roman" pitchFamily="18" charset="0"/>
              </a:rPr>
              <a:t>30 May, 2025</a:t>
            </a:fld>
            <a:endParaRPr lang="en-AU" altLang="zh-CN">
              <a:latin typeface="Times New Roman" pitchFamily="18" charset="0"/>
            </a:endParaRPr>
          </a:p>
        </p:txBody>
      </p:sp>
      <p:sp>
        <p:nvSpPr>
          <p:cNvPr id="716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r>
              <a:rPr lang="en-AU" altLang="zh-CN">
                <a:latin typeface="Times New Roman" pitchFamily="18" charset="0"/>
              </a:rPr>
              <a:t>Chapter 3 — Arithmetic for Computers</a:t>
            </a:r>
          </a:p>
        </p:txBody>
      </p:sp>
      <p:sp>
        <p:nvSpPr>
          <p:cNvPr id="716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fld id="{3AEA6C68-AA64-42B6-A567-6F89EAA0811B}" type="slidenum">
              <a:rPr lang="en-AU" altLang="zh-CN">
                <a:latin typeface="Times New Roman" pitchFamily="18" charset="0"/>
              </a:rPr>
              <a:pPr/>
              <a:t>44</a:t>
            </a:fld>
            <a:endParaRPr lang="en-AU" altLang="zh-CN">
              <a:latin typeface="Times New Roman" pitchFamily="18" charset="0"/>
            </a:endParaRPr>
          </a:p>
        </p:txBody>
      </p:sp>
      <p:sp>
        <p:nvSpPr>
          <p:cNvPr id="71686" name="Rectangle 2"/>
          <p:cNvSpPr>
            <a:spLocks noGrp="1" noRot="1" noChangeAspect="1" noChangeArrowheads="1" noTextEdit="1"/>
          </p:cNvSpPr>
          <p:nvPr>
            <p:ph type="sldImg"/>
          </p:nvPr>
        </p:nvSpPr>
        <p:spPr>
          <a:ln/>
        </p:spPr>
      </p:sp>
      <p:sp>
        <p:nvSpPr>
          <p:cNvPr id="716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除法运算的硬件实现，其中，除数左移</a:t>
            </a:r>
            <a:r>
              <a:rPr lang="en-US" altLang="zh-CN" dirty="0"/>
              <a:t>32</a:t>
            </a:r>
            <a:r>
              <a:rPr lang="zh-CN" altLang="en-US" dirty="0"/>
              <a:t>，被除数扩展到</a:t>
            </a:r>
            <a:r>
              <a:rPr lang="en-US" altLang="zh-CN" dirty="0"/>
              <a:t>64</a:t>
            </a:r>
            <a:r>
              <a:rPr lang="zh-CN" altLang="en-US" dirty="0"/>
              <a:t>位，其基本的算法为</a:t>
            </a:r>
            <a:endParaRPr lang="en-US" altLang="zh-CN" dirty="0"/>
          </a:p>
          <a:p>
            <a:r>
              <a:rPr lang="en-US" altLang="zh-CN" dirty="0"/>
              <a:t>0 </a:t>
            </a:r>
            <a:r>
              <a:rPr lang="zh-CN" altLang="en-US" dirty="0"/>
              <a:t>初始化硬件，其中被除数放到余数寄存器</a:t>
            </a:r>
            <a:r>
              <a:rPr lang="en-US" altLang="zh-CN" dirty="0"/>
              <a:t>R</a:t>
            </a:r>
            <a:r>
              <a:rPr lang="zh-CN" altLang="en-US" dirty="0"/>
              <a:t>中，除数放置到</a:t>
            </a:r>
            <a:r>
              <a:rPr lang="en-US" altLang="zh-CN" dirty="0" err="1"/>
              <a:t>Diviso</a:t>
            </a:r>
            <a:r>
              <a:rPr lang="zh-CN" altLang="en-US" dirty="0"/>
              <a:t>寄存器中，商寄存器设置为全</a:t>
            </a:r>
            <a:r>
              <a:rPr lang="en-US" altLang="zh-CN" dirty="0"/>
              <a:t>0</a:t>
            </a:r>
          </a:p>
          <a:p>
            <a:r>
              <a:rPr lang="en-US" dirty="0"/>
              <a:t>1 </a:t>
            </a:r>
            <a:r>
              <a:rPr lang="zh-CN" altLang="en-US" dirty="0"/>
              <a:t>余数 减去除数，并将结果存放到余数中</a:t>
            </a:r>
            <a:endParaRPr lang="en-US" altLang="zh-CN" dirty="0"/>
          </a:p>
          <a:p>
            <a:r>
              <a:rPr lang="en-US" dirty="0"/>
              <a:t>2 </a:t>
            </a:r>
            <a:r>
              <a:rPr lang="zh-CN" altLang="en-US" dirty="0"/>
              <a:t>测试余数，如果余数大于</a:t>
            </a:r>
            <a:r>
              <a:rPr lang="en-US" altLang="zh-CN" dirty="0"/>
              <a:t>0</a:t>
            </a:r>
          </a:p>
          <a:p>
            <a:r>
              <a:rPr lang="en-US" dirty="0"/>
              <a:t>   2.a  </a:t>
            </a:r>
            <a:r>
              <a:rPr lang="zh-CN" altLang="en-US" dirty="0"/>
              <a:t>将商设为</a:t>
            </a:r>
            <a:r>
              <a:rPr lang="en-US" altLang="zh-CN" dirty="0"/>
              <a:t>1</a:t>
            </a:r>
            <a:r>
              <a:rPr lang="zh-CN" altLang="en-US" dirty="0"/>
              <a:t>并移入商中</a:t>
            </a:r>
            <a:endParaRPr lang="en-US" altLang="zh-CN" dirty="0"/>
          </a:p>
          <a:p>
            <a:r>
              <a:rPr lang="en-US" baseline="0" dirty="0"/>
              <a:t>   </a:t>
            </a:r>
            <a:r>
              <a:rPr lang="zh-CN" altLang="en-US" baseline="0" dirty="0"/>
              <a:t>否则 执行 </a:t>
            </a:r>
            <a:endParaRPr lang="en-US" altLang="zh-CN" baseline="0" dirty="0"/>
          </a:p>
          <a:p>
            <a:r>
              <a:rPr lang="en-US" baseline="0" dirty="0"/>
              <a:t>2.b  </a:t>
            </a:r>
            <a:r>
              <a:rPr lang="zh-CN" altLang="en-US" baseline="0" dirty="0"/>
              <a:t>恢复余数，并将商设为</a:t>
            </a:r>
            <a:r>
              <a:rPr lang="en-US" altLang="zh-CN" baseline="0" dirty="0"/>
              <a:t>0</a:t>
            </a:r>
            <a:r>
              <a:rPr lang="zh-CN" altLang="en-US" baseline="0" dirty="0"/>
              <a:t>移入商中</a:t>
            </a:r>
            <a:endParaRPr lang="en-US" altLang="zh-CN" baseline="0" dirty="0"/>
          </a:p>
          <a:p>
            <a:pPr marL="228600" indent="-228600">
              <a:buAutoNum type="arabicPlain" startAt="3"/>
            </a:pPr>
            <a:r>
              <a:rPr lang="zh-CN" altLang="en-US" baseline="0" dirty="0"/>
              <a:t>右移除数</a:t>
            </a:r>
            <a:r>
              <a:rPr lang="en-US" altLang="zh-CN" baseline="0" dirty="0"/>
              <a:t>1</a:t>
            </a:r>
            <a:r>
              <a:rPr lang="zh-CN" altLang="en-US" baseline="0" dirty="0"/>
              <a:t>位</a:t>
            </a:r>
            <a:endParaRPr lang="en-US" altLang="zh-CN" baseline="0" dirty="0"/>
          </a:p>
          <a:p>
            <a:pPr marL="0" indent="0">
              <a:buNone/>
            </a:pPr>
            <a:r>
              <a:rPr lang="en-US" baseline="0" dirty="0"/>
              <a:t>32</a:t>
            </a:r>
            <a:r>
              <a:rPr lang="zh-CN" altLang="en-US" baseline="0" dirty="0"/>
              <a:t>位的定点数除法需要使用</a:t>
            </a:r>
            <a:r>
              <a:rPr lang="en-US" altLang="zh-CN" baseline="0" dirty="0"/>
              <a:t>64</a:t>
            </a:r>
            <a:r>
              <a:rPr lang="zh-CN" altLang="en-US" baseline="0" dirty="0"/>
              <a:t>位的运算器，计算效率不高，实际上可以进行改进为</a:t>
            </a:r>
            <a:r>
              <a:rPr lang="en-US" altLang="zh-CN" baseline="0" dirty="0"/>
              <a:t>32</a:t>
            </a:r>
            <a:r>
              <a:rPr lang="zh-CN" altLang="en-US" baseline="0" dirty="0"/>
              <a:t>位的运算器。</a:t>
            </a:r>
            <a:endParaRPr lang="en-US" altLang="zh-CN" baseline="0" dirty="0"/>
          </a:p>
          <a:p>
            <a:pPr marL="0" indent="0">
              <a:buNone/>
            </a:pPr>
            <a:r>
              <a:rPr lang="zh-CN" altLang="en-US" baseline="0" dirty="0"/>
              <a:t>因为算法过程中除数每次都是右移</a:t>
            </a:r>
            <a:r>
              <a:rPr lang="en-US" altLang="zh-CN" baseline="0" dirty="0"/>
              <a:t>1</a:t>
            </a:r>
            <a:r>
              <a:rPr lang="zh-CN" altLang="en-US" baseline="0" dirty="0"/>
              <a:t>位，然后与余数比较，起始可以保持除数不变，采用余数左移达到同样的结果。</a:t>
            </a:r>
            <a:endParaRPr lang="en-US" altLang="zh-CN" baseline="0" dirty="0"/>
          </a:p>
          <a:p>
            <a:pPr marL="0" indent="0">
              <a:buNone/>
            </a:pPr>
            <a:r>
              <a:rPr lang="zh-CN" altLang="en-US" baseline="0" dirty="0"/>
              <a:t>只是余数左移了</a:t>
            </a:r>
            <a:r>
              <a:rPr lang="en-US" altLang="zh-CN" baseline="0" dirty="0"/>
              <a:t>n</a:t>
            </a:r>
            <a:r>
              <a:rPr lang="zh-CN" altLang="en-US" baseline="0" dirty="0"/>
              <a:t>次，那么最后的余数需要右移</a:t>
            </a:r>
            <a:r>
              <a:rPr lang="en-US" altLang="zh-CN" baseline="0" dirty="0"/>
              <a:t>n</a:t>
            </a:r>
            <a:r>
              <a:rPr lang="zh-CN" altLang="en-US" baseline="0" dirty="0"/>
              <a:t>次得到真正的余数。</a:t>
            </a:r>
            <a:endParaRPr lang="en-US" baseline="0" dirty="0"/>
          </a:p>
        </p:txBody>
      </p:sp>
    </p:spTree>
    <p:extLst>
      <p:ext uri="{BB962C8B-B14F-4D97-AF65-F5344CB8AC3E}">
        <p14:creationId xmlns:p14="http://schemas.microsoft.com/office/powerpoint/2010/main" val="33581660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r>
              <a:rPr lang="en-AU" altLang="zh-CN">
                <a:latin typeface="Times New Roman" pitchFamily="18" charset="0"/>
              </a:rPr>
              <a:t>Morgan Kaufmann Publishers</a:t>
            </a:r>
          </a:p>
        </p:txBody>
      </p:sp>
      <p:sp>
        <p:nvSpPr>
          <p:cNvPr id="727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fld id="{2B498A1F-641C-4DB2-A632-3346BA15051D}" type="datetime3">
              <a:rPr lang="en-AU" altLang="zh-CN" smtClean="0">
                <a:latin typeface="Times New Roman" pitchFamily="18" charset="0"/>
              </a:rPr>
              <a:t>30 May, 2025</a:t>
            </a:fld>
            <a:endParaRPr lang="en-AU" altLang="zh-CN">
              <a:latin typeface="Times New Roman" pitchFamily="18" charset="0"/>
            </a:endParaRPr>
          </a:p>
        </p:txBody>
      </p:sp>
      <p:sp>
        <p:nvSpPr>
          <p:cNvPr id="727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r>
              <a:rPr lang="en-AU" altLang="zh-CN">
                <a:latin typeface="Times New Roman" pitchFamily="18" charset="0"/>
              </a:rPr>
              <a:t>Chapter 3 — Arithmetic for Computers</a:t>
            </a:r>
          </a:p>
        </p:txBody>
      </p:sp>
      <p:sp>
        <p:nvSpPr>
          <p:cNvPr id="727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fld id="{7022BE91-A1EA-4385-8D5F-D1AFF3E17841}" type="slidenum">
              <a:rPr lang="en-AU" altLang="zh-CN">
                <a:latin typeface="Times New Roman" pitchFamily="18" charset="0"/>
              </a:rPr>
              <a:pPr/>
              <a:t>45</a:t>
            </a:fld>
            <a:endParaRPr lang="en-AU" altLang="zh-CN">
              <a:latin typeface="Times New Roman" pitchFamily="18" charset="0"/>
            </a:endParaRPr>
          </a:p>
        </p:txBody>
      </p:sp>
      <p:sp>
        <p:nvSpPr>
          <p:cNvPr id="72710" name="Rectangle 2"/>
          <p:cNvSpPr>
            <a:spLocks noGrp="1" noRot="1" noChangeAspect="1" noChangeArrowheads="1" noTextEdit="1"/>
          </p:cNvSpPr>
          <p:nvPr>
            <p:ph type="sldImg"/>
          </p:nvPr>
        </p:nvSpPr>
        <p:spPr>
          <a:ln/>
        </p:spPr>
      </p:sp>
      <p:sp>
        <p:nvSpPr>
          <p:cNvPr id="727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可以通过左移余数的方式来优化除法器，除数保持不变</a:t>
            </a:r>
            <a:endParaRPr lang="en-US" altLang="zh-CN" dirty="0"/>
          </a:p>
          <a:p>
            <a:r>
              <a:rPr lang="zh-CN" altLang="en-US" dirty="0"/>
              <a:t>只需要</a:t>
            </a:r>
            <a:r>
              <a:rPr lang="en-US" altLang="zh-CN" dirty="0"/>
              <a:t>32</a:t>
            </a:r>
            <a:r>
              <a:rPr lang="zh-CN" altLang="en-US" dirty="0"/>
              <a:t>位的</a:t>
            </a:r>
            <a:r>
              <a:rPr lang="en-US" altLang="zh-CN" dirty="0"/>
              <a:t>ALU</a:t>
            </a:r>
            <a:r>
              <a:rPr lang="zh-CN" altLang="en-US" dirty="0"/>
              <a:t>就可以完成除法器基本的算法（</a:t>
            </a:r>
            <a:r>
              <a:rPr lang="en-US" altLang="zh-CN" dirty="0"/>
              <a:t>Divisor</a:t>
            </a:r>
            <a:r>
              <a:rPr lang="zh-CN" altLang="en-US" dirty="0"/>
              <a:t>为被除数，</a:t>
            </a:r>
            <a:r>
              <a:rPr lang="en-US" altLang="zh-CN" dirty="0"/>
              <a:t>Remainder</a:t>
            </a:r>
            <a:r>
              <a:rPr lang="zh-CN" altLang="en-US" dirty="0"/>
              <a:t>为余数）</a:t>
            </a:r>
            <a:endParaRPr lang="en-US" altLang="zh-CN" dirty="0"/>
          </a:p>
          <a:p>
            <a:r>
              <a:rPr lang="zh-CN" altLang="en-US" dirty="0"/>
              <a:t>注意：除法的硬件与乘法的硬件电路看起来十分相似，因此使用相同硬件来实现乘除法，知识需要根据指令类型来控制余数（部分积）寄存器的移位操作。</a:t>
            </a:r>
            <a:endParaRPr lang="en-US" altLang="zh-CN" dirty="0"/>
          </a:p>
          <a:p>
            <a:r>
              <a:rPr lang="zh-CN" altLang="en-US" dirty="0"/>
              <a:t>以下除法的具体算法</a:t>
            </a:r>
            <a:endParaRPr lang="en-US" altLang="zh-CN" dirty="0"/>
          </a:p>
          <a:p>
            <a:r>
              <a:rPr lang="en-US" altLang="zh-CN" dirty="0"/>
              <a:t>0  </a:t>
            </a:r>
            <a:r>
              <a:rPr lang="zh-CN" altLang="en-US" dirty="0"/>
              <a:t>初始化时，被除数左移</a:t>
            </a:r>
            <a:r>
              <a:rPr lang="en-US" altLang="zh-CN" dirty="0"/>
              <a:t>32</a:t>
            </a:r>
            <a:r>
              <a:rPr lang="zh-CN" altLang="en-US" dirty="0"/>
              <a:t>位放置到余数寄存器中（该寄存器包含了</a:t>
            </a:r>
            <a:r>
              <a:rPr lang="en-US" altLang="zh-CN" dirty="0"/>
              <a:t>32</a:t>
            </a:r>
            <a:r>
              <a:rPr lang="zh-CN" altLang="en-US" dirty="0"/>
              <a:t>位的商），除数则放置到</a:t>
            </a:r>
            <a:r>
              <a:rPr lang="en-US" altLang="zh-CN" dirty="0"/>
              <a:t>32</a:t>
            </a:r>
            <a:r>
              <a:rPr lang="zh-CN" altLang="en-US" dirty="0"/>
              <a:t>位寄存器中</a:t>
            </a:r>
            <a:endParaRPr lang="en-US" altLang="zh-CN" dirty="0"/>
          </a:p>
          <a:p>
            <a:r>
              <a:rPr lang="en-US" altLang="zh-CN" dirty="0"/>
              <a:t>1 </a:t>
            </a:r>
            <a:r>
              <a:rPr lang="zh-CN" altLang="en-US" dirty="0"/>
              <a:t>余数 减去除数，并将结果存放大余数</a:t>
            </a:r>
            <a:endParaRPr lang="en-US" altLang="zh-CN" dirty="0"/>
          </a:p>
          <a:p>
            <a:r>
              <a:rPr lang="en-US" altLang="zh-CN" dirty="0"/>
              <a:t>2 </a:t>
            </a:r>
            <a:r>
              <a:rPr lang="zh-CN" altLang="en-US" dirty="0"/>
              <a:t>测试余数，如果余数大于</a:t>
            </a:r>
            <a:r>
              <a:rPr lang="en-US" altLang="zh-CN" dirty="0"/>
              <a:t>0</a:t>
            </a:r>
          </a:p>
          <a:p>
            <a:r>
              <a:rPr lang="en-US" altLang="zh-CN" dirty="0"/>
              <a:t>   2.a  </a:t>
            </a:r>
            <a:r>
              <a:rPr lang="zh-CN" altLang="en-US" dirty="0"/>
              <a:t>余数左移，并将商设为</a:t>
            </a:r>
            <a:r>
              <a:rPr lang="en-US" altLang="zh-CN" dirty="0"/>
              <a:t>1</a:t>
            </a:r>
            <a:r>
              <a:rPr lang="zh-CN" altLang="en-US" dirty="0"/>
              <a:t>并移入商中</a:t>
            </a:r>
            <a:endParaRPr lang="en-US" altLang="zh-CN" dirty="0"/>
          </a:p>
          <a:p>
            <a:r>
              <a:rPr lang="en-US" altLang="zh-CN" baseline="0" dirty="0"/>
              <a:t>   </a:t>
            </a:r>
            <a:r>
              <a:rPr lang="zh-CN" altLang="en-US" baseline="0" dirty="0"/>
              <a:t>否则 执行 </a:t>
            </a:r>
            <a:endParaRPr lang="en-US" altLang="zh-CN" baseline="0" dirty="0"/>
          </a:p>
          <a:p>
            <a:r>
              <a:rPr lang="en-US" altLang="zh-CN" baseline="0" dirty="0"/>
              <a:t>    </a:t>
            </a:r>
            <a:r>
              <a:rPr lang="en-US" altLang="zh-CN" baseline="0" dirty="0" err="1"/>
              <a:t>2.b</a:t>
            </a:r>
            <a:r>
              <a:rPr lang="en-US" altLang="zh-CN" baseline="0" dirty="0"/>
              <a:t>  </a:t>
            </a:r>
            <a:r>
              <a:rPr lang="zh-CN" altLang="en-US" baseline="0" dirty="0"/>
              <a:t>恢复余数，并将商设为</a:t>
            </a:r>
            <a:r>
              <a:rPr lang="en-US" altLang="zh-CN" baseline="0" dirty="0"/>
              <a:t>0</a:t>
            </a:r>
            <a:r>
              <a:rPr lang="zh-CN" altLang="en-US" baseline="0" dirty="0"/>
              <a:t>移入商中</a:t>
            </a:r>
            <a:endParaRPr lang="en-US" altLang="zh-CN" baseline="0" dirty="0"/>
          </a:p>
          <a:p>
            <a:r>
              <a:rPr lang="en-US" altLang="zh-CN" baseline="0" dirty="0"/>
              <a:t>3.</a:t>
            </a:r>
            <a:r>
              <a:rPr lang="zh-CN" altLang="en-US" baseline="0" dirty="0"/>
              <a:t>执行完毕后，余数需要右移</a:t>
            </a:r>
            <a:r>
              <a:rPr lang="en-US" altLang="zh-CN" baseline="0" dirty="0"/>
              <a:t>32</a:t>
            </a:r>
            <a:r>
              <a:rPr lang="zh-CN" altLang="en-US" baseline="0" dirty="0"/>
              <a:t>位。</a:t>
            </a:r>
            <a:endParaRPr lang="en-US" altLang="zh-CN" baseline="0" dirty="0"/>
          </a:p>
          <a:p>
            <a:r>
              <a:rPr lang="en-US" altLang="zh-CN" sz="1200" dirty="0">
                <a:solidFill>
                  <a:srgbClr val="000000"/>
                </a:solidFill>
                <a:latin typeface="微软雅黑" panose="020B0503020204020204" pitchFamily="34" charset="-122"/>
                <a:ea typeface="微软雅黑" panose="020B0503020204020204" pitchFamily="34" charset="-122"/>
              </a:rPr>
              <a:t> </a:t>
            </a:r>
            <a:r>
              <a:rPr lang="zh-CN" altLang="en-US" sz="1200" dirty="0">
                <a:solidFill>
                  <a:srgbClr val="000000"/>
                </a:solidFill>
                <a:latin typeface="微软雅黑" panose="020B0503020204020204" pitchFamily="34" charset="-122"/>
                <a:ea typeface="微软雅黑" panose="020B0503020204020204" pitchFamily="34" charset="-122"/>
              </a:rPr>
              <a:t>该运算器任然可以看成每次都是</a:t>
            </a:r>
            <a:r>
              <a:rPr lang="en-US" altLang="zh-CN" sz="1200" dirty="0">
                <a:solidFill>
                  <a:srgbClr val="000000"/>
                </a:solidFill>
                <a:latin typeface="微软雅黑" panose="020B0503020204020204" pitchFamily="34" charset="-122"/>
                <a:ea typeface="微软雅黑" panose="020B0503020204020204" pitchFamily="34" charset="-122"/>
              </a:rPr>
              <a:t>64</a:t>
            </a:r>
            <a:r>
              <a:rPr lang="zh-CN" altLang="en-US" sz="1200" dirty="0">
                <a:solidFill>
                  <a:srgbClr val="000000"/>
                </a:solidFill>
                <a:latin typeface="微软雅黑" panose="020B0503020204020204" pitchFamily="34" charset="-122"/>
                <a:ea typeface="微软雅黑" panose="020B0503020204020204" pitchFamily="34" charset="-122"/>
              </a:rPr>
              <a:t>位的运算，只不过低</a:t>
            </a:r>
            <a:r>
              <a:rPr lang="en-US" altLang="zh-CN" sz="1200" dirty="0">
                <a:solidFill>
                  <a:srgbClr val="000000"/>
                </a:solidFill>
                <a:latin typeface="微软雅黑" panose="020B0503020204020204" pitchFamily="34" charset="-122"/>
                <a:ea typeface="微软雅黑" panose="020B0503020204020204" pitchFamily="34" charset="-122"/>
              </a:rPr>
              <a:t>32</a:t>
            </a:r>
            <a:r>
              <a:rPr lang="zh-CN" altLang="en-US" sz="1200" dirty="0">
                <a:solidFill>
                  <a:srgbClr val="000000"/>
                </a:solidFill>
                <a:latin typeface="微软雅黑" panose="020B0503020204020204" pitchFamily="34" charset="-122"/>
                <a:ea typeface="微软雅黑" panose="020B0503020204020204" pitchFamily="34" charset="-122"/>
              </a:rPr>
              <a:t>位均为</a:t>
            </a:r>
            <a:r>
              <a:rPr lang="en-US" altLang="zh-CN" sz="1200" dirty="0">
                <a:solidFill>
                  <a:srgbClr val="000000"/>
                </a:solidFill>
                <a:latin typeface="微软雅黑" panose="020B0503020204020204" pitchFamily="34" charset="-122"/>
                <a:ea typeface="微软雅黑" panose="020B0503020204020204" pitchFamily="34" charset="-122"/>
              </a:rPr>
              <a:t>0</a:t>
            </a:r>
            <a:r>
              <a:rPr lang="zh-CN" altLang="en-US" sz="1200" dirty="0">
                <a:solidFill>
                  <a:srgbClr val="000000"/>
                </a:solidFill>
                <a:latin typeface="微软雅黑" panose="020B0503020204020204" pitchFamily="34" charset="-122"/>
                <a:ea typeface="微软雅黑" panose="020B0503020204020204" pitchFamily="34" charset="-122"/>
              </a:rPr>
              <a:t>，可以忽略处理。</a:t>
            </a:r>
            <a:endParaRPr lang="en-US" altLang="zh-CN" sz="1200" dirty="0">
              <a:solidFill>
                <a:srgbClr val="000000"/>
              </a:solidFill>
              <a:latin typeface="微软雅黑" panose="020B0503020204020204" pitchFamily="34" charset="-122"/>
              <a:ea typeface="微软雅黑" panose="020B0503020204020204" pitchFamily="34" charset="-122"/>
            </a:endParaRPr>
          </a:p>
          <a:p>
            <a:r>
              <a:rPr lang="zh-CN" altLang="en-US" sz="1200" dirty="0">
                <a:solidFill>
                  <a:srgbClr val="000000"/>
                </a:solidFill>
                <a:latin typeface="微软雅黑" panose="020B0503020204020204" pitchFamily="34" charset="-122"/>
                <a:ea typeface="微软雅黑" panose="020B0503020204020204" pitchFamily="34" charset="-122"/>
              </a:rPr>
              <a:t>上述恢复余数法由于要恢复余数，使得除法的步数不固定，控制比较复杂。</a:t>
            </a:r>
            <a:endParaRPr lang="en-US" altLang="zh-CN" sz="1200" dirty="0">
              <a:solidFill>
                <a:srgbClr val="000000"/>
              </a:solidFill>
              <a:latin typeface="微软雅黑" panose="020B0503020204020204" pitchFamily="34" charset="-122"/>
              <a:ea typeface="微软雅黑" panose="020B0503020204020204" pitchFamily="34" charset="-122"/>
            </a:endParaRPr>
          </a:p>
          <a:p>
            <a:endParaRPr lang="en-US" altLang="zh-CN" baseline="0" dirty="0"/>
          </a:p>
          <a:p>
            <a:endParaRPr lang="en-US" altLang="zh-CN" dirty="0"/>
          </a:p>
          <a:p>
            <a:endParaRPr lang="en-US" altLang="zh-CN" dirty="0"/>
          </a:p>
          <a:p>
            <a:endParaRPr lang="en-US" dirty="0"/>
          </a:p>
        </p:txBody>
      </p:sp>
    </p:spTree>
    <p:extLst>
      <p:ext uri="{BB962C8B-B14F-4D97-AF65-F5344CB8AC3E}">
        <p14:creationId xmlns:p14="http://schemas.microsoft.com/office/powerpoint/2010/main" val="34730974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r>
              <a:rPr lang="en-AU" altLang="zh-CN">
                <a:latin typeface="Times New Roman" pitchFamily="18" charset="0"/>
              </a:rPr>
              <a:t>Morgan Kaufmann Publishers</a:t>
            </a:r>
          </a:p>
        </p:txBody>
      </p:sp>
      <p:sp>
        <p:nvSpPr>
          <p:cNvPr id="747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fld id="{EA7642A6-355A-45CF-BCCE-EDC50AD540B6}" type="datetime3">
              <a:rPr lang="en-AU" altLang="zh-CN" smtClean="0">
                <a:latin typeface="Times New Roman" pitchFamily="18" charset="0"/>
              </a:rPr>
              <a:t>30 May, 2025</a:t>
            </a:fld>
            <a:endParaRPr lang="en-AU" altLang="zh-CN">
              <a:latin typeface="Times New Roman" pitchFamily="18" charset="0"/>
            </a:endParaRPr>
          </a:p>
        </p:txBody>
      </p:sp>
      <p:sp>
        <p:nvSpPr>
          <p:cNvPr id="747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r>
              <a:rPr lang="en-AU" altLang="zh-CN">
                <a:latin typeface="Times New Roman" pitchFamily="18" charset="0"/>
              </a:rPr>
              <a:t>Chapter 3 — Arithmetic for Computers</a:t>
            </a:r>
          </a:p>
        </p:txBody>
      </p:sp>
      <p:sp>
        <p:nvSpPr>
          <p:cNvPr id="747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fld id="{FDFA2270-58A8-459F-8260-50D3F5480D88}" type="slidenum">
              <a:rPr lang="en-AU" altLang="zh-CN">
                <a:latin typeface="Times New Roman" pitchFamily="18" charset="0"/>
              </a:rPr>
              <a:pPr/>
              <a:t>46</a:t>
            </a:fld>
            <a:endParaRPr lang="en-AU" altLang="zh-CN">
              <a:latin typeface="Times New Roman" pitchFamily="18" charset="0"/>
            </a:endParaRPr>
          </a:p>
        </p:txBody>
      </p:sp>
      <p:sp>
        <p:nvSpPr>
          <p:cNvPr id="74758" name="Rectangle 2"/>
          <p:cNvSpPr>
            <a:spLocks noGrp="1" noRot="1" noChangeAspect="1" noChangeArrowheads="1" noTextEdit="1"/>
          </p:cNvSpPr>
          <p:nvPr>
            <p:ph type="sldImg"/>
          </p:nvPr>
        </p:nvSpPr>
        <p:spPr>
          <a:ln/>
        </p:spPr>
      </p:sp>
      <p:sp>
        <p:nvSpPr>
          <p:cNvPr id="747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与乘法类似，有两条专用指令来获取除法运算的结果</a:t>
            </a:r>
            <a:endParaRPr lang="en-US" altLang="zh-CN" dirty="0"/>
          </a:p>
          <a:p>
            <a:r>
              <a:rPr lang="zh-CN" altLang="en-US" dirty="0"/>
              <a:t>其中利用</a:t>
            </a:r>
            <a:r>
              <a:rPr lang="zh-CN" altLang="en-US" baseline="0" dirty="0"/>
              <a:t> </a:t>
            </a:r>
            <a:r>
              <a:rPr lang="en-US" altLang="zh-CN" dirty="0" err="1">
                <a:solidFill>
                  <a:schemeClr val="tx2"/>
                </a:solidFill>
                <a:latin typeface="Lucida Console" pitchFamily="49" charset="0"/>
              </a:rPr>
              <a:t>mfhi</a:t>
            </a:r>
            <a:r>
              <a:rPr lang="en-US" altLang="zh-CN" dirty="0">
                <a:solidFill>
                  <a:schemeClr val="tx2"/>
                </a:solidFill>
                <a:latin typeface="Lucida Console" pitchFamily="49" charset="0"/>
              </a:rPr>
              <a:t>, </a:t>
            </a:r>
            <a:r>
              <a:rPr lang="en-US" altLang="zh-CN" dirty="0" err="1">
                <a:solidFill>
                  <a:schemeClr val="tx2"/>
                </a:solidFill>
                <a:latin typeface="Lucida Console" pitchFamily="49" charset="0"/>
              </a:rPr>
              <a:t>mflo</a:t>
            </a:r>
            <a:r>
              <a:rPr lang="zh-CN" altLang="en-US" dirty="0">
                <a:solidFill>
                  <a:schemeClr val="tx2"/>
                </a:solidFill>
                <a:latin typeface="Lucida Console" pitchFamily="49" charset="0"/>
              </a:rPr>
              <a:t>两条指令从寄存器</a:t>
            </a:r>
            <a:r>
              <a:rPr lang="en-US" altLang="zh-CN" dirty="0">
                <a:solidFill>
                  <a:schemeClr val="tx2"/>
                </a:solidFill>
                <a:latin typeface="Lucida Console" pitchFamily="49" charset="0"/>
              </a:rPr>
              <a:t>HI</a:t>
            </a:r>
            <a:r>
              <a:rPr lang="zh-CN" altLang="en-US" dirty="0">
                <a:solidFill>
                  <a:schemeClr val="tx2"/>
                </a:solidFill>
                <a:latin typeface="Lucida Console" pitchFamily="49" charset="0"/>
              </a:rPr>
              <a:t>和</a:t>
            </a:r>
            <a:r>
              <a:rPr lang="en-US" altLang="zh-CN" dirty="0">
                <a:solidFill>
                  <a:schemeClr val="tx2"/>
                </a:solidFill>
                <a:latin typeface="Lucida Console" pitchFamily="49" charset="0"/>
              </a:rPr>
              <a:t>LO</a:t>
            </a:r>
            <a:r>
              <a:rPr lang="zh-CN" altLang="en-US">
                <a:solidFill>
                  <a:schemeClr val="tx2"/>
                </a:solidFill>
                <a:latin typeface="Lucida Console" pitchFamily="49" charset="0"/>
              </a:rPr>
              <a:t>中取出运算结果</a:t>
            </a:r>
            <a:r>
              <a:rPr lang="en-US" altLang="zh-CN"/>
              <a:t> </a:t>
            </a:r>
            <a:endParaRPr lang="en-US" altLang="zh-CN" dirty="0"/>
          </a:p>
          <a:p>
            <a:r>
              <a:rPr lang="en-US" dirty="0"/>
              <a:t> </a:t>
            </a:r>
          </a:p>
        </p:txBody>
      </p:sp>
    </p:spTree>
    <p:extLst>
      <p:ext uri="{BB962C8B-B14F-4D97-AF65-F5344CB8AC3E}">
        <p14:creationId xmlns:p14="http://schemas.microsoft.com/office/powerpoint/2010/main" val="1769468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The University of Adelaide, School of Computer Science</a:t>
            </a:r>
          </a:p>
        </p:txBody>
      </p:sp>
      <p:sp>
        <p:nvSpPr>
          <p:cNvPr id="109571"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fld id="{1438C782-7BF5-4C96-BC88-AE3C982081D4}" type="datetime3">
              <a:rPr lang="en-AU" altLang="zh-CN" smtClean="0">
                <a:latin typeface="Times New Roman" pitchFamily="18" charset="0"/>
              </a:rPr>
              <a:t>30 May, 2025</a:t>
            </a:fld>
            <a:endParaRPr lang="en-US" altLang="zh-CN">
              <a:latin typeface="Times New Roman" pitchFamily="18" charset="0"/>
            </a:endParaRPr>
          </a:p>
        </p:txBody>
      </p:sp>
      <p:sp>
        <p:nvSpPr>
          <p:cNvPr id="109572"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Chapter 2 — Instructions: Language of the Computer</a:t>
            </a:r>
          </a:p>
        </p:txBody>
      </p:sp>
      <p:sp>
        <p:nvSpPr>
          <p:cNvPr id="81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C179A88-1BBD-454A-902A-BA7022BF142B}" type="slidenum">
              <a:rPr lang="en-US" altLang="zh-CN" sz="1300"/>
              <a:pPr>
                <a:spcBef>
                  <a:spcPct val="0"/>
                </a:spcBef>
              </a:pPr>
              <a:t>47</a:t>
            </a:fld>
            <a:endParaRPr lang="en-US" altLang="zh-CN" sz="1300"/>
          </a:p>
        </p:txBody>
      </p:sp>
      <p:sp>
        <p:nvSpPr>
          <p:cNvPr id="8198" name="Rectangle 2"/>
          <p:cNvSpPr>
            <a:spLocks noGrp="1" noRot="1" noChangeAspect="1" noChangeArrowheads="1" noTextEdit="1"/>
          </p:cNvSpPr>
          <p:nvPr>
            <p:ph type="sldImg"/>
          </p:nvPr>
        </p:nvSpPr>
        <p:spPr>
          <a:ln/>
        </p:spPr>
      </p:sp>
      <p:sp>
        <p:nvSpPr>
          <p:cNvPr id="81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zh-CN" dirty="0">
              <a:ea typeface="微软雅黑" panose="020B0503020204020204" pitchFamily="34" charset="-122"/>
            </a:endParaRPr>
          </a:p>
        </p:txBody>
      </p:sp>
    </p:spTree>
    <p:extLst>
      <p:ext uri="{BB962C8B-B14F-4D97-AF65-F5344CB8AC3E}">
        <p14:creationId xmlns:p14="http://schemas.microsoft.com/office/powerpoint/2010/main" val="3287932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注意为什么是（</a:t>
            </a:r>
            <a:r>
              <a:rPr lang="en-US" altLang="zh-CN" dirty="0"/>
              <a:t>1.M</a:t>
            </a:r>
            <a:r>
              <a:rPr lang="zh-CN" altLang="en-US" dirty="0"/>
              <a:t>）</a:t>
            </a:r>
            <a:r>
              <a:rPr lang="en-US" altLang="zh-CN" dirty="0"/>
              <a:t>* 2E-127</a:t>
            </a:r>
            <a:endParaRPr lang="zh-CN" altLang="en-US" dirty="0"/>
          </a:p>
        </p:txBody>
      </p:sp>
      <p:sp>
        <p:nvSpPr>
          <p:cNvPr id="4" name="页眉占位符 3"/>
          <p:cNvSpPr>
            <a:spLocks noGrp="1"/>
          </p:cNvSpPr>
          <p:nvPr>
            <p:ph type="hdr" sz="quarter" idx="10"/>
          </p:nvPr>
        </p:nvSpPr>
        <p:spPr/>
        <p:txBody>
          <a:body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sz="1300" b="0" i="0" u="none" strike="noStrike" kern="1200" cap="none" spc="0" normalizeH="0" baseline="0" noProof="0">
                <a:ln>
                  <a:noFill/>
                </a:ln>
                <a:solidFill>
                  <a:srgbClr val="000000"/>
                </a:solidFill>
                <a:effectLst/>
                <a:uLnTx/>
                <a:uFillTx/>
                <a:latin typeface="Times New Roman" pitchFamily="18" charset="0"/>
                <a:ea typeface="+mn-ea"/>
                <a:cs typeface="+mn-cs"/>
              </a:rPr>
              <a:t>Morgan Kaufmann Publishers</a:t>
            </a:r>
          </a:p>
        </p:txBody>
      </p:sp>
      <p:sp>
        <p:nvSpPr>
          <p:cNvPr id="5" name="日期占位符 4"/>
          <p:cNvSpPr>
            <a:spLocks noGrp="1"/>
          </p:cNvSpPr>
          <p:nvPr>
            <p:ph type="dt" idx="11"/>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DD8DDFF9-E76F-4851-9B0F-0673F38B58B3}" type="datetime3">
              <a:rPr kumimoji="0" lang="en-AU" altLang="zh-CN" sz="1300" b="0" i="0" u="none" strike="noStrike" kern="1200" cap="none" spc="0" normalizeH="0" baseline="0" noProof="0" smtClean="0">
                <a:ln>
                  <a:noFill/>
                </a:ln>
                <a:solidFill>
                  <a:srgbClr val="000000"/>
                </a:solidFill>
                <a:effectLst/>
                <a:uLnTx/>
                <a:uFillTx/>
                <a:latin typeface="Times New Roman" pitchFamily="18" charset="0"/>
                <a:ea typeface="宋体" panose="02010600030101010101" pitchFamily="2" charset="-122"/>
                <a:cs typeface="+mn-cs"/>
              </a:rPr>
              <a:pPr marL="0" marR="0" lvl="0" indent="0" algn="r" defTabSz="966788" rtl="0" eaLnBrk="0" fontAlgn="base" latinLnBrk="0" hangingPunct="0">
                <a:lnSpc>
                  <a:spcPct val="100000"/>
                </a:lnSpc>
                <a:spcBef>
                  <a:spcPct val="0"/>
                </a:spcBef>
                <a:spcAft>
                  <a:spcPct val="0"/>
                </a:spcAft>
                <a:buClrTx/>
                <a:buSzTx/>
                <a:buFontTx/>
                <a:buNone/>
                <a:tabLst/>
                <a:defRPr/>
              </a:pPr>
              <a:t>30 May, 2025</a:t>
            </a:fld>
            <a:endParaRPr kumimoji="0" lang="en-AU" altLang="zh-CN" sz="1300" b="0" i="0" u="none" strike="noStrike" kern="1200" cap="none" spc="0" normalizeH="0" baseline="0" noProof="0">
              <a:ln>
                <a:noFill/>
              </a:ln>
              <a:solidFill>
                <a:srgbClr val="000000"/>
              </a:solidFill>
              <a:effectLst/>
              <a:uLnTx/>
              <a:uFillTx/>
              <a:latin typeface="Times New Roman" pitchFamily="18" charset="0"/>
              <a:ea typeface="宋体" panose="02010600030101010101" pitchFamily="2" charset="-122"/>
              <a:cs typeface="+mn-cs"/>
            </a:endParaRPr>
          </a:p>
        </p:txBody>
      </p:sp>
      <p:sp>
        <p:nvSpPr>
          <p:cNvPr id="6" name="页脚占位符 5"/>
          <p:cNvSpPr>
            <a:spLocks noGrp="1"/>
          </p:cNvSpPr>
          <p:nvPr>
            <p:ph type="ftr" sz="quarter" idx="12"/>
          </p:nvPr>
        </p:nvSpPr>
        <p:spPr/>
        <p:txBody>
          <a:body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sz="1300" b="0" i="0" u="none" strike="noStrike" kern="1200" cap="none" spc="0" normalizeH="0" baseline="0" noProof="0">
                <a:ln>
                  <a:noFill/>
                </a:ln>
                <a:solidFill>
                  <a:srgbClr val="000000"/>
                </a:solidFill>
                <a:effectLst/>
                <a:uLnTx/>
                <a:uFillTx/>
                <a:latin typeface="Times New Roman" pitchFamily="18" charset="0"/>
                <a:ea typeface="+mn-ea"/>
                <a:cs typeface="+mn-cs"/>
              </a:rPr>
              <a:t>Chapter 3 — Arithmetic for Computers</a:t>
            </a:r>
          </a:p>
        </p:txBody>
      </p:sp>
      <p:sp>
        <p:nvSpPr>
          <p:cNvPr id="7" name="灯片编号占位符 6"/>
          <p:cNvSpPr>
            <a:spLocks noGrp="1"/>
          </p:cNvSpPr>
          <p:nvPr>
            <p:ph type="sldNum" sz="quarter" idx="13"/>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2372D2EF-E9A4-443D-991B-B354B7392F9A}" type="slidenum">
              <a:rPr kumimoji="0" lang="en-AU" altLang="zh-CN" sz="1300" b="0" i="0" u="none" strike="noStrike" kern="1200" cap="none" spc="0" normalizeH="0" baseline="0" noProof="0" smtClean="0">
                <a:ln>
                  <a:noFill/>
                </a:ln>
                <a:solidFill>
                  <a:srgbClr val="000000"/>
                </a:solidFill>
                <a:effectLst/>
                <a:uLnTx/>
                <a:uFillTx/>
                <a:latin typeface="Times New Roman" pitchFamily="18" charset="0"/>
                <a:ea typeface="宋体" panose="02010600030101010101" pitchFamily="2" charset="-122"/>
                <a:cs typeface="+mn-cs"/>
              </a:rPr>
              <a:pPr marL="0" marR="0" lvl="0" indent="0" algn="r" defTabSz="966788" rtl="0" eaLnBrk="0" fontAlgn="base" latinLnBrk="0" hangingPunct="0">
                <a:lnSpc>
                  <a:spcPct val="100000"/>
                </a:lnSpc>
                <a:spcBef>
                  <a:spcPct val="0"/>
                </a:spcBef>
                <a:spcAft>
                  <a:spcPct val="0"/>
                </a:spcAft>
                <a:buClrTx/>
                <a:buSzTx/>
                <a:buFontTx/>
                <a:buNone/>
                <a:tabLst/>
                <a:defRPr/>
              </a:pPr>
              <a:t>48</a:t>
            </a:fld>
            <a:endParaRPr kumimoji="0" lang="en-AU" altLang="zh-CN" sz="1300" b="0" i="0" u="none" strike="noStrike" kern="1200" cap="none" spc="0" normalizeH="0" baseline="0" noProof="0">
              <a:ln>
                <a:noFill/>
              </a:ln>
              <a:solidFill>
                <a:srgbClr val="000000"/>
              </a:solidFill>
              <a:effectLst/>
              <a:uLnTx/>
              <a:uFillTx/>
              <a:latin typeface="Times New Roman" pitchFamily="18" charset="0"/>
              <a:ea typeface="宋体" panose="02010600030101010101" pitchFamily="2" charset="-122"/>
              <a:cs typeface="+mn-cs"/>
            </a:endParaRPr>
          </a:p>
        </p:txBody>
      </p:sp>
    </p:spTree>
    <p:extLst>
      <p:ext uri="{BB962C8B-B14F-4D97-AF65-F5344CB8AC3E}">
        <p14:creationId xmlns:p14="http://schemas.microsoft.com/office/powerpoint/2010/main" val="26477657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举个例子计算为什么会出现</a:t>
            </a:r>
            <a:r>
              <a:rPr lang="en-US" altLang="zh-CN" dirty="0"/>
              <a:t>01.xxx</a:t>
            </a:r>
            <a:r>
              <a:rPr lang="zh-CN" altLang="en-US" dirty="0"/>
              <a:t>和</a:t>
            </a:r>
            <a:r>
              <a:rPr lang="en-US" altLang="zh-CN" dirty="0"/>
              <a:t>10.xxx</a:t>
            </a:r>
            <a:endParaRPr lang="zh-CN" altLang="en-US" dirty="0"/>
          </a:p>
        </p:txBody>
      </p:sp>
      <p:sp>
        <p:nvSpPr>
          <p:cNvPr id="4" name="页眉占位符 3"/>
          <p:cNvSpPr>
            <a:spLocks noGrp="1"/>
          </p:cNvSpPr>
          <p:nvPr>
            <p:ph type="hdr" sz="quarter"/>
          </p:nvPr>
        </p:nvSpPr>
        <p:spPr/>
        <p:txBody>
          <a:bodyPr/>
          <a:lstStyle/>
          <a:p>
            <a:pPr>
              <a:defRPr/>
            </a:pPr>
            <a:r>
              <a:rPr lang="en-AU"/>
              <a:t>Morgan Kaufmann Publishers</a:t>
            </a:r>
          </a:p>
        </p:txBody>
      </p:sp>
      <p:sp>
        <p:nvSpPr>
          <p:cNvPr id="5" name="日期占位符 4"/>
          <p:cNvSpPr>
            <a:spLocks noGrp="1"/>
          </p:cNvSpPr>
          <p:nvPr>
            <p:ph type="dt" idx="1"/>
          </p:nvPr>
        </p:nvSpPr>
        <p:spPr/>
        <p:txBody>
          <a:bodyPr/>
          <a:lstStyle/>
          <a:p>
            <a:fld id="{78D4F140-01F9-4FE4-9A9B-03099258F547}" type="datetime3">
              <a:rPr lang="en-AU" altLang="zh-CN" smtClean="0"/>
              <a:t>30 May, 2025</a:t>
            </a:fld>
            <a:endParaRPr lang="en-AU" altLang="zh-CN"/>
          </a:p>
        </p:txBody>
      </p:sp>
      <p:sp>
        <p:nvSpPr>
          <p:cNvPr id="6" name="页脚占位符 5"/>
          <p:cNvSpPr>
            <a:spLocks noGrp="1"/>
          </p:cNvSpPr>
          <p:nvPr>
            <p:ph type="ftr" sz="quarter" idx="4"/>
          </p:nvPr>
        </p:nvSpPr>
        <p:spPr/>
        <p:txBody>
          <a:bodyPr/>
          <a:lstStyle/>
          <a:p>
            <a:pPr>
              <a:defRPr/>
            </a:pPr>
            <a:r>
              <a:rPr lang="en-AU"/>
              <a:t>Chapter 3 — Arithmetic for Computers</a:t>
            </a:r>
          </a:p>
        </p:txBody>
      </p:sp>
      <p:sp>
        <p:nvSpPr>
          <p:cNvPr id="7" name="灯片编号占位符 6"/>
          <p:cNvSpPr>
            <a:spLocks noGrp="1"/>
          </p:cNvSpPr>
          <p:nvPr>
            <p:ph type="sldNum" sz="quarter" idx="5"/>
          </p:nvPr>
        </p:nvSpPr>
        <p:spPr/>
        <p:txBody>
          <a:bodyPr/>
          <a:lstStyle/>
          <a:p>
            <a:fld id="{2372D2EF-E9A4-443D-991B-B354B7392F9A}" type="slidenum">
              <a:rPr lang="en-AU" altLang="zh-CN" smtClean="0"/>
              <a:pPr/>
              <a:t>51</a:t>
            </a:fld>
            <a:endParaRPr lang="en-AU" altLang="zh-CN"/>
          </a:p>
        </p:txBody>
      </p:sp>
    </p:spTree>
    <p:extLst>
      <p:ext uri="{BB962C8B-B14F-4D97-AF65-F5344CB8AC3E}">
        <p14:creationId xmlns:p14="http://schemas.microsoft.com/office/powerpoint/2010/main" val="11764395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在规格化过程中可能超出了阶码表示的范围，可能存在溢出的风险</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ACB537D-41F6-4F17-8D03-9040AE76C6F5}" type="datetime3">
              <a:rPr lang="en-AU" altLang="zh-CN" smtClean="0"/>
              <a:t>30 May, 2025</a:t>
            </a:fld>
            <a:endParaRPr lang="en-AU" altLang="zh-CN"/>
          </a:p>
        </p:txBody>
      </p:sp>
      <p:sp>
        <p:nvSpPr>
          <p:cNvPr id="6" name="页脚占位符 5"/>
          <p:cNvSpPr>
            <a:spLocks noGrp="1"/>
          </p:cNvSpPr>
          <p:nvPr>
            <p:ph type="ftr" sz="quarter" idx="12"/>
          </p:nvPr>
        </p:nvSpPr>
        <p:spPr/>
        <p:txBody>
          <a:bodyPr/>
          <a:lstStyle/>
          <a:p>
            <a:pPr>
              <a:defRPr/>
            </a:pPr>
            <a:r>
              <a:rPr lang="en-AU"/>
              <a:t>Chapter 3 — Arithmetic for Computers</a:t>
            </a:r>
          </a:p>
        </p:txBody>
      </p:sp>
      <p:sp>
        <p:nvSpPr>
          <p:cNvPr id="7" name="灯片编号占位符 6"/>
          <p:cNvSpPr>
            <a:spLocks noGrp="1"/>
          </p:cNvSpPr>
          <p:nvPr>
            <p:ph type="sldNum" sz="quarter" idx="13"/>
          </p:nvPr>
        </p:nvSpPr>
        <p:spPr/>
        <p:txBody>
          <a:bodyPr/>
          <a:lstStyle/>
          <a:p>
            <a:fld id="{2372D2EF-E9A4-443D-991B-B354B7392F9A}" type="slidenum">
              <a:rPr lang="en-AU" altLang="zh-CN" smtClean="0"/>
              <a:pPr/>
              <a:t>52</a:t>
            </a:fld>
            <a:endParaRPr lang="en-AU" altLang="zh-CN"/>
          </a:p>
        </p:txBody>
      </p:sp>
    </p:spTree>
    <p:extLst>
      <p:ext uri="{BB962C8B-B14F-4D97-AF65-F5344CB8AC3E}">
        <p14:creationId xmlns:p14="http://schemas.microsoft.com/office/powerpoint/2010/main" val="8906108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下面我们用下图来分析溢出的几种情形</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87720D39-B1CA-4958-B737-55A1EB61D66D}" type="datetime3">
              <a:rPr lang="en-AU" altLang="zh-CN" smtClean="0"/>
              <a:t>30 May, 2025</a:t>
            </a:fld>
            <a:endParaRPr lang="en-AU" altLang="zh-CN"/>
          </a:p>
        </p:txBody>
      </p:sp>
      <p:sp>
        <p:nvSpPr>
          <p:cNvPr id="6" name="页脚占位符 5"/>
          <p:cNvSpPr>
            <a:spLocks noGrp="1"/>
          </p:cNvSpPr>
          <p:nvPr>
            <p:ph type="ftr" sz="quarter" idx="12"/>
          </p:nvPr>
        </p:nvSpPr>
        <p:spPr/>
        <p:txBody>
          <a:bodyPr/>
          <a:lstStyle/>
          <a:p>
            <a:pPr>
              <a:defRPr/>
            </a:pPr>
            <a:r>
              <a:rPr lang="en-AU"/>
              <a:t>Chapter 3 — Arithmetic for Computers</a:t>
            </a:r>
          </a:p>
        </p:txBody>
      </p:sp>
      <p:sp>
        <p:nvSpPr>
          <p:cNvPr id="7" name="灯片编号占位符 6"/>
          <p:cNvSpPr>
            <a:spLocks noGrp="1"/>
          </p:cNvSpPr>
          <p:nvPr>
            <p:ph type="sldNum" sz="quarter" idx="13"/>
          </p:nvPr>
        </p:nvSpPr>
        <p:spPr/>
        <p:txBody>
          <a:bodyPr/>
          <a:lstStyle/>
          <a:p>
            <a:fld id="{2372D2EF-E9A4-443D-991B-B354B7392F9A}" type="slidenum">
              <a:rPr lang="en-AU" altLang="zh-CN" smtClean="0"/>
              <a:pPr/>
              <a:t>53</a:t>
            </a:fld>
            <a:endParaRPr lang="en-AU" altLang="zh-CN"/>
          </a:p>
        </p:txBody>
      </p:sp>
    </p:spTree>
    <p:extLst>
      <p:ext uri="{BB962C8B-B14F-4D97-AF65-F5344CB8AC3E}">
        <p14:creationId xmlns:p14="http://schemas.microsoft.com/office/powerpoint/2010/main" val="3769421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844">
              <a:defRPr>
                <a:solidFill>
                  <a:schemeClr val="tx1"/>
                </a:solidFill>
                <a:latin typeface="Arial" pitchFamily="34" charset="0"/>
              </a:defRPr>
            </a:lvl1pPr>
            <a:lvl2pPr marL="742993" indent="-285766" defTabSz="966844">
              <a:defRPr>
                <a:solidFill>
                  <a:schemeClr val="tx1"/>
                </a:solidFill>
                <a:latin typeface="Arial" pitchFamily="34" charset="0"/>
              </a:defRPr>
            </a:lvl2pPr>
            <a:lvl3pPr marL="1143066" indent="-228613" defTabSz="966844">
              <a:defRPr>
                <a:solidFill>
                  <a:schemeClr val="tx1"/>
                </a:solidFill>
                <a:latin typeface="Arial" pitchFamily="34" charset="0"/>
              </a:defRPr>
            </a:lvl3pPr>
            <a:lvl4pPr marL="1600292" indent="-228613" defTabSz="966844">
              <a:defRPr>
                <a:solidFill>
                  <a:schemeClr val="tx1"/>
                </a:solidFill>
                <a:latin typeface="Arial" pitchFamily="34" charset="0"/>
              </a:defRPr>
            </a:lvl4pPr>
            <a:lvl5pPr marL="2057519" indent="-228613" defTabSz="966844">
              <a:defRPr>
                <a:solidFill>
                  <a:schemeClr val="tx1"/>
                </a:solidFill>
                <a:latin typeface="Arial" pitchFamily="34" charset="0"/>
              </a:defRPr>
            </a:lvl5pPr>
            <a:lvl6pPr marL="2514745" indent="-228613" defTabSz="966844" eaLnBrk="0" fontAlgn="base" hangingPunct="0">
              <a:spcBef>
                <a:spcPct val="0"/>
              </a:spcBef>
              <a:spcAft>
                <a:spcPct val="0"/>
              </a:spcAft>
              <a:defRPr>
                <a:solidFill>
                  <a:schemeClr val="tx1"/>
                </a:solidFill>
                <a:latin typeface="Arial" pitchFamily="34" charset="0"/>
              </a:defRPr>
            </a:lvl6pPr>
            <a:lvl7pPr marL="2971971" indent="-228613" defTabSz="966844" eaLnBrk="0" fontAlgn="base" hangingPunct="0">
              <a:spcBef>
                <a:spcPct val="0"/>
              </a:spcBef>
              <a:spcAft>
                <a:spcPct val="0"/>
              </a:spcAft>
              <a:defRPr>
                <a:solidFill>
                  <a:schemeClr val="tx1"/>
                </a:solidFill>
                <a:latin typeface="Arial" pitchFamily="34" charset="0"/>
              </a:defRPr>
            </a:lvl7pPr>
            <a:lvl8pPr marL="3429197" indent="-228613" defTabSz="966844" eaLnBrk="0" fontAlgn="base" hangingPunct="0">
              <a:spcBef>
                <a:spcPct val="0"/>
              </a:spcBef>
              <a:spcAft>
                <a:spcPct val="0"/>
              </a:spcAft>
              <a:defRPr>
                <a:solidFill>
                  <a:schemeClr val="tx1"/>
                </a:solidFill>
                <a:latin typeface="Arial" pitchFamily="34" charset="0"/>
              </a:defRPr>
            </a:lvl8pPr>
            <a:lvl9pPr marL="3886422" indent="-228613" defTabSz="966844" eaLnBrk="0" fontAlgn="base" hangingPunct="0">
              <a:spcBef>
                <a:spcPct val="0"/>
              </a:spcBef>
              <a:spcAft>
                <a:spcPct val="0"/>
              </a:spcAft>
              <a:defRPr>
                <a:solidFill>
                  <a:schemeClr val="tx1"/>
                </a:solidFill>
                <a:latin typeface="Arial" pitchFamily="34" charset="0"/>
              </a:defRPr>
            </a:lvl9pPr>
          </a:lstStyle>
          <a:p>
            <a:r>
              <a:rPr lang="en-US" altLang="zh-CN">
                <a:latin typeface="Times New Roman" pitchFamily="18" charset="0"/>
              </a:rPr>
              <a:t>Morgan Kaufmann Publishers</a:t>
            </a:r>
          </a:p>
        </p:txBody>
      </p:sp>
      <p:sp>
        <p:nvSpPr>
          <p:cNvPr id="880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844">
              <a:defRPr>
                <a:solidFill>
                  <a:schemeClr val="tx1"/>
                </a:solidFill>
                <a:latin typeface="Arial" pitchFamily="34" charset="0"/>
              </a:defRPr>
            </a:lvl1pPr>
            <a:lvl2pPr marL="742993" indent="-285766" defTabSz="966844">
              <a:defRPr>
                <a:solidFill>
                  <a:schemeClr val="tx1"/>
                </a:solidFill>
                <a:latin typeface="Arial" pitchFamily="34" charset="0"/>
              </a:defRPr>
            </a:lvl2pPr>
            <a:lvl3pPr marL="1143066" indent="-228613" defTabSz="966844">
              <a:defRPr>
                <a:solidFill>
                  <a:schemeClr val="tx1"/>
                </a:solidFill>
                <a:latin typeface="Arial" pitchFamily="34" charset="0"/>
              </a:defRPr>
            </a:lvl3pPr>
            <a:lvl4pPr marL="1600292" indent="-228613" defTabSz="966844">
              <a:defRPr>
                <a:solidFill>
                  <a:schemeClr val="tx1"/>
                </a:solidFill>
                <a:latin typeface="Arial" pitchFamily="34" charset="0"/>
              </a:defRPr>
            </a:lvl4pPr>
            <a:lvl5pPr marL="2057519" indent="-228613" defTabSz="966844">
              <a:defRPr>
                <a:solidFill>
                  <a:schemeClr val="tx1"/>
                </a:solidFill>
                <a:latin typeface="Arial" pitchFamily="34" charset="0"/>
              </a:defRPr>
            </a:lvl5pPr>
            <a:lvl6pPr marL="2514745" indent="-228613" defTabSz="966844" eaLnBrk="0" fontAlgn="base" hangingPunct="0">
              <a:spcBef>
                <a:spcPct val="0"/>
              </a:spcBef>
              <a:spcAft>
                <a:spcPct val="0"/>
              </a:spcAft>
              <a:defRPr>
                <a:solidFill>
                  <a:schemeClr val="tx1"/>
                </a:solidFill>
                <a:latin typeface="Arial" pitchFamily="34" charset="0"/>
              </a:defRPr>
            </a:lvl6pPr>
            <a:lvl7pPr marL="2971971" indent="-228613" defTabSz="966844" eaLnBrk="0" fontAlgn="base" hangingPunct="0">
              <a:spcBef>
                <a:spcPct val="0"/>
              </a:spcBef>
              <a:spcAft>
                <a:spcPct val="0"/>
              </a:spcAft>
              <a:defRPr>
                <a:solidFill>
                  <a:schemeClr val="tx1"/>
                </a:solidFill>
                <a:latin typeface="Arial" pitchFamily="34" charset="0"/>
              </a:defRPr>
            </a:lvl7pPr>
            <a:lvl8pPr marL="3429197" indent="-228613" defTabSz="966844" eaLnBrk="0" fontAlgn="base" hangingPunct="0">
              <a:spcBef>
                <a:spcPct val="0"/>
              </a:spcBef>
              <a:spcAft>
                <a:spcPct val="0"/>
              </a:spcAft>
              <a:defRPr>
                <a:solidFill>
                  <a:schemeClr val="tx1"/>
                </a:solidFill>
                <a:latin typeface="Arial" pitchFamily="34" charset="0"/>
              </a:defRPr>
            </a:lvl8pPr>
            <a:lvl9pPr marL="3886422" indent="-228613" defTabSz="966844" eaLnBrk="0" fontAlgn="base" hangingPunct="0">
              <a:spcBef>
                <a:spcPct val="0"/>
              </a:spcBef>
              <a:spcAft>
                <a:spcPct val="0"/>
              </a:spcAft>
              <a:defRPr>
                <a:solidFill>
                  <a:schemeClr val="tx1"/>
                </a:solidFill>
                <a:latin typeface="Arial" pitchFamily="34" charset="0"/>
              </a:defRPr>
            </a:lvl9pPr>
          </a:lstStyle>
          <a:p>
            <a:fld id="{A3AF04B5-AE4A-4E0D-9249-20FDFB13169F}" type="datetime4">
              <a:rPr lang="en-US" altLang="zh-CN" smtClean="0">
                <a:latin typeface="Times New Roman" pitchFamily="18" charset="0"/>
              </a:rPr>
              <a:t>May 30, 2025</a:t>
            </a:fld>
            <a:endParaRPr lang="en-US" altLang="zh-CN">
              <a:latin typeface="Times New Roman" pitchFamily="18" charset="0"/>
            </a:endParaRPr>
          </a:p>
        </p:txBody>
      </p:sp>
      <p:sp>
        <p:nvSpPr>
          <p:cNvPr id="880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844">
              <a:defRPr>
                <a:solidFill>
                  <a:schemeClr val="tx1"/>
                </a:solidFill>
                <a:latin typeface="Arial" pitchFamily="34" charset="0"/>
              </a:defRPr>
            </a:lvl1pPr>
            <a:lvl2pPr marL="742993" indent="-285766" defTabSz="966844">
              <a:defRPr>
                <a:solidFill>
                  <a:schemeClr val="tx1"/>
                </a:solidFill>
                <a:latin typeface="Arial" pitchFamily="34" charset="0"/>
              </a:defRPr>
            </a:lvl2pPr>
            <a:lvl3pPr marL="1143066" indent="-228613" defTabSz="966844">
              <a:defRPr>
                <a:solidFill>
                  <a:schemeClr val="tx1"/>
                </a:solidFill>
                <a:latin typeface="Arial" pitchFamily="34" charset="0"/>
              </a:defRPr>
            </a:lvl3pPr>
            <a:lvl4pPr marL="1600292" indent="-228613" defTabSz="966844">
              <a:defRPr>
                <a:solidFill>
                  <a:schemeClr val="tx1"/>
                </a:solidFill>
                <a:latin typeface="Arial" pitchFamily="34" charset="0"/>
              </a:defRPr>
            </a:lvl4pPr>
            <a:lvl5pPr marL="2057519" indent="-228613" defTabSz="966844">
              <a:defRPr>
                <a:solidFill>
                  <a:schemeClr val="tx1"/>
                </a:solidFill>
                <a:latin typeface="Arial" pitchFamily="34" charset="0"/>
              </a:defRPr>
            </a:lvl5pPr>
            <a:lvl6pPr marL="2514745" indent="-228613" defTabSz="966844" eaLnBrk="0" fontAlgn="base" hangingPunct="0">
              <a:spcBef>
                <a:spcPct val="0"/>
              </a:spcBef>
              <a:spcAft>
                <a:spcPct val="0"/>
              </a:spcAft>
              <a:defRPr>
                <a:solidFill>
                  <a:schemeClr val="tx1"/>
                </a:solidFill>
                <a:latin typeface="Arial" pitchFamily="34" charset="0"/>
              </a:defRPr>
            </a:lvl6pPr>
            <a:lvl7pPr marL="2971971" indent="-228613" defTabSz="966844" eaLnBrk="0" fontAlgn="base" hangingPunct="0">
              <a:spcBef>
                <a:spcPct val="0"/>
              </a:spcBef>
              <a:spcAft>
                <a:spcPct val="0"/>
              </a:spcAft>
              <a:defRPr>
                <a:solidFill>
                  <a:schemeClr val="tx1"/>
                </a:solidFill>
                <a:latin typeface="Arial" pitchFamily="34" charset="0"/>
              </a:defRPr>
            </a:lvl7pPr>
            <a:lvl8pPr marL="3429197" indent="-228613" defTabSz="966844" eaLnBrk="0" fontAlgn="base" hangingPunct="0">
              <a:spcBef>
                <a:spcPct val="0"/>
              </a:spcBef>
              <a:spcAft>
                <a:spcPct val="0"/>
              </a:spcAft>
              <a:defRPr>
                <a:solidFill>
                  <a:schemeClr val="tx1"/>
                </a:solidFill>
                <a:latin typeface="Arial" pitchFamily="34" charset="0"/>
              </a:defRPr>
            </a:lvl8pPr>
            <a:lvl9pPr marL="3886422" indent="-228613" defTabSz="966844" eaLnBrk="0" fontAlgn="base" hangingPunct="0">
              <a:spcBef>
                <a:spcPct val="0"/>
              </a:spcBef>
              <a:spcAft>
                <a:spcPct val="0"/>
              </a:spcAft>
              <a:defRPr>
                <a:solidFill>
                  <a:schemeClr val="tx1"/>
                </a:solidFill>
                <a:latin typeface="Arial" pitchFamily="34" charset="0"/>
              </a:defRPr>
            </a:lvl9pPr>
          </a:lstStyle>
          <a:p>
            <a:fld id="{A27B749E-07A5-4B4B-8D39-4E8E0E18EDE6}" type="slidenum">
              <a:rPr lang="en-US" altLang="zh-CN">
                <a:latin typeface="Times New Roman" pitchFamily="18" charset="0"/>
              </a:rPr>
              <a:pPr/>
              <a:t>5</a:t>
            </a:fld>
            <a:endParaRPr lang="en-US" altLang="zh-CN">
              <a:latin typeface="Times New Roman" pitchFamily="18" charset="0"/>
            </a:endParaRPr>
          </a:p>
        </p:txBody>
      </p:sp>
      <p:sp>
        <p:nvSpPr>
          <p:cNvPr id="88070" name="Rectangle 2"/>
          <p:cNvSpPr>
            <a:spLocks noGrp="1" noRot="1" noChangeAspect="1" noChangeArrowheads="1" noTextEdit="1"/>
          </p:cNvSpPr>
          <p:nvPr>
            <p:ph type="sldImg"/>
          </p:nvPr>
        </p:nvSpPr>
        <p:spPr>
          <a:ln/>
        </p:spPr>
      </p:sp>
      <p:sp>
        <p:nvSpPr>
          <p:cNvPr id="880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下面我们给出影响系统性能的总结，根据计算机的响应时间由任务的</a:t>
            </a:r>
            <a:r>
              <a:rPr lang="en-US" altLang="zh-CN" dirty="0"/>
              <a:t>CPU</a:t>
            </a:r>
            <a:r>
              <a:rPr lang="zh-CN" altLang="en-US" dirty="0"/>
              <a:t>时间来确定，而</a:t>
            </a:r>
            <a:r>
              <a:rPr lang="en-US" altLang="zh-CN" dirty="0"/>
              <a:t>CPU</a:t>
            </a:r>
            <a:r>
              <a:rPr lang="zh-CN" altLang="en-US" dirty="0"/>
              <a:t>时间又是根据 指令的数量，指令的周期数，以及机器的时钟频率来确定的。</a:t>
            </a:r>
            <a:endParaRPr lang="en-US" altLang="zh-CN" dirty="0"/>
          </a:p>
          <a:p>
            <a:r>
              <a:rPr lang="en-US" altLang="zh-CN" baseline="0" dirty="0"/>
              <a:t> </a:t>
            </a:r>
            <a:r>
              <a:rPr lang="zh-CN" altLang="en-US" baseline="0" dirty="0"/>
              <a:t>那么这三个因素与算法、编程语言，编译器，</a:t>
            </a:r>
            <a:r>
              <a:rPr lang="en-US" altLang="zh-CN" baseline="0" dirty="0"/>
              <a:t>ISA</a:t>
            </a:r>
            <a:r>
              <a:rPr lang="zh-CN" altLang="en-US" baseline="0" dirty="0"/>
              <a:t>、硬件组织和工艺的关系如下表所示。</a:t>
            </a:r>
            <a:r>
              <a:rPr lang="en-US" altLang="zh-CN" baseline="0" dirty="0"/>
              <a:t> </a:t>
            </a:r>
            <a:r>
              <a:rPr lang="zh-CN" altLang="en-US" baseline="0" dirty="0"/>
              <a:t>其中该算法将会影响 指令数量，</a:t>
            </a:r>
            <a:r>
              <a:rPr lang="en-US" altLang="zh-CN" baseline="0" dirty="0"/>
              <a:t>CPI</a:t>
            </a:r>
            <a:r>
              <a:rPr lang="zh-CN" altLang="en-US" baseline="0" dirty="0"/>
              <a:t>（为什么呢）；编程语言将会影响</a:t>
            </a:r>
            <a:r>
              <a:rPr lang="en-US" altLang="zh-CN" baseline="0" dirty="0"/>
              <a:t>….</a:t>
            </a:r>
          </a:p>
          <a:p>
            <a:r>
              <a:rPr lang="zh-CN" altLang="en-US" baseline="0" dirty="0"/>
              <a:t>那么问题就来啦，因此如果使用不同的程序来衡量</a:t>
            </a:r>
            <a:r>
              <a:rPr lang="en-US" altLang="zh-CN" baseline="0" dirty="0"/>
              <a:t>CPU</a:t>
            </a:r>
            <a:r>
              <a:rPr lang="zh-CN" altLang="en-US" baseline="0" dirty="0"/>
              <a:t>的性能是没有意义</a:t>
            </a:r>
            <a:r>
              <a:rPr lang="zh-CN" altLang="en-US" baseline="0"/>
              <a:t>的。到这里我们更困惑了，如何</a:t>
            </a:r>
            <a:r>
              <a:rPr lang="zh-CN" altLang="en-US" baseline="0" dirty="0"/>
              <a:t>公平地定量评估</a:t>
            </a:r>
            <a:r>
              <a:rPr lang="en-US" altLang="zh-CN" baseline="0" dirty="0"/>
              <a:t>CPU</a:t>
            </a:r>
            <a:r>
              <a:rPr lang="zh-CN" altLang="en-US" baseline="0" dirty="0"/>
              <a:t>，特别是计算机系统的性能呢？</a:t>
            </a:r>
            <a:endParaRPr lang="en-US" altLang="zh-CN" baseline="0" dirty="0"/>
          </a:p>
          <a:p>
            <a:r>
              <a:rPr lang="en-US" baseline="0" dirty="0"/>
              <a:t> </a:t>
            </a:r>
            <a:endParaRPr lang="en-AU" dirty="0"/>
          </a:p>
        </p:txBody>
      </p:sp>
    </p:spTree>
    <p:extLst>
      <p:ext uri="{BB962C8B-B14F-4D97-AF65-F5344CB8AC3E}">
        <p14:creationId xmlns:p14="http://schemas.microsoft.com/office/powerpoint/2010/main" val="42017862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solidFill>
                  <a:srgbClr val="FF0000"/>
                </a:solidFill>
                <a:latin typeface="Times New Roman" pitchFamily="18" charset="0"/>
              </a:rPr>
              <a:t>(1)  0 </a:t>
            </a:r>
            <a:r>
              <a:rPr lang="zh-CN" altLang="en-US" dirty="0">
                <a:solidFill>
                  <a:srgbClr val="FF0000"/>
                </a:solidFill>
                <a:latin typeface="Times New Roman" pitchFamily="18" charset="0"/>
              </a:rPr>
              <a:t>操作数检查，比较简单，我们先介绍阶码的加减操作</a:t>
            </a:r>
          </a:p>
          <a:p>
            <a:endParaRPr lang="zh-CN" altLang="en-US" dirty="0"/>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D5E5A5F6-4F50-47BD-9932-F9197AAA10F2}" type="datetime3">
              <a:rPr lang="en-AU" altLang="zh-CN" smtClean="0"/>
              <a:t>30 May, 2025</a:t>
            </a:fld>
            <a:endParaRPr lang="en-AU" altLang="zh-CN"/>
          </a:p>
        </p:txBody>
      </p:sp>
      <p:sp>
        <p:nvSpPr>
          <p:cNvPr id="6" name="页脚占位符 5"/>
          <p:cNvSpPr>
            <a:spLocks noGrp="1"/>
          </p:cNvSpPr>
          <p:nvPr>
            <p:ph type="ftr" sz="quarter" idx="12"/>
          </p:nvPr>
        </p:nvSpPr>
        <p:spPr/>
        <p:txBody>
          <a:bodyPr/>
          <a:lstStyle/>
          <a:p>
            <a:pPr>
              <a:defRPr/>
            </a:pPr>
            <a:r>
              <a:rPr lang="en-AU"/>
              <a:t>Chapter 3 — Arithmetic for Computers</a:t>
            </a:r>
          </a:p>
        </p:txBody>
      </p:sp>
      <p:sp>
        <p:nvSpPr>
          <p:cNvPr id="7" name="灯片编号占位符 6"/>
          <p:cNvSpPr>
            <a:spLocks noGrp="1"/>
          </p:cNvSpPr>
          <p:nvPr>
            <p:ph type="sldNum" sz="quarter" idx="13"/>
          </p:nvPr>
        </p:nvSpPr>
        <p:spPr/>
        <p:txBody>
          <a:bodyPr/>
          <a:lstStyle/>
          <a:p>
            <a:fld id="{2372D2EF-E9A4-443D-991B-B354B7392F9A}" type="slidenum">
              <a:rPr lang="en-AU" altLang="zh-CN" smtClean="0"/>
              <a:pPr/>
              <a:t>56</a:t>
            </a:fld>
            <a:endParaRPr lang="en-AU" altLang="zh-CN"/>
          </a:p>
        </p:txBody>
      </p:sp>
    </p:spTree>
    <p:extLst>
      <p:ext uri="{BB962C8B-B14F-4D97-AF65-F5344CB8AC3E}">
        <p14:creationId xmlns:p14="http://schemas.microsoft.com/office/powerpoint/2010/main" val="10955827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r>
              <a:rPr lang="en-AU" altLang="zh-CN">
                <a:latin typeface="Times New Roman" pitchFamily="18" charset="0"/>
              </a:rPr>
              <a:t>Morgan Kaufmann Publishers</a:t>
            </a:r>
          </a:p>
        </p:txBody>
      </p:sp>
      <p:sp>
        <p:nvSpPr>
          <p:cNvPr id="921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fld id="{40922DB3-E3AB-4569-A54C-9F1D141F65B5}" type="datetime3">
              <a:rPr lang="en-AU" altLang="zh-CN" smtClean="0">
                <a:latin typeface="Times New Roman" pitchFamily="18" charset="0"/>
              </a:rPr>
              <a:t>30 May, 2025</a:t>
            </a:fld>
            <a:endParaRPr lang="en-AU" altLang="zh-CN">
              <a:latin typeface="Times New Roman" pitchFamily="18" charset="0"/>
            </a:endParaRPr>
          </a:p>
        </p:txBody>
      </p:sp>
      <p:sp>
        <p:nvSpPr>
          <p:cNvPr id="921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r>
              <a:rPr lang="en-AU" altLang="zh-CN">
                <a:latin typeface="Times New Roman" pitchFamily="18" charset="0"/>
              </a:rPr>
              <a:t>Chapter 3 — Arithmetic for Computers</a:t>
            </a:r>
          </a:p>
        </p:txBody>
      </p:sp>
      <p:sp>
        <p:nvSpPr>
          <p:cNvPr id="921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fld id="{C73657AE-7AD4-4CD7-83DF-2FF28F65B1A7}" type="slidenum">
              <a:rPr lang="en-AU" altLang="zh-CN">
                <a:latin typeface="Times New Roman" pitchFamily="18" charset="0"/>
              </a:rPr>
              <a:pPr/>
              <a:t>57</a:t>
            </a:fld>
            <a:endParaRPr lang="en-AU" altLang="zh-CN">
              <a:latin typeface="Times New Roman" pitchFamily="18" charset="0"/>
            </a:endParaRPr>
          </a:p>
        </p:txBody>
      </p:sp>
      <p:sp>
        <p:nvSpPr>
          <p:cNvPr id="92166" name="Rectangle 2"/>
          <p:cNvSpPr>
            <a:spLocks noGrp="1" noRot="1" noChangeAspect="1" noChangeArrowheads="1" noTextEdit="1"/>
          </p:cNvSpPr>
          <p:nvPr>
            <p:ph type="sldImg"/>
          </p:nvPr>
        </p:nvSpPr>
        <p:spPr>
          <a:ln/>
        </p:spPr>
      </p:sp>
      <p:sp>
        <p:nvSpPr>
          <p:cNvPr id="921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dirty="0"/>
              <a:t>以上介绍了</a:t>
            </a:r>
            <a:r>
              <a:rPr lang="en-US" altLang="zh-CN" sz="1200" dirty="0"/>
              <a:t>IEEE754</a:t>
            </a:r>
            <a:r>
              <a:rPr lang="zh-CN" altLang="en-US" sz="1200" dirty="0"/>
              <a:t>中浮点数的表示问题，那么在实际的</a:t>
            </a:r>
            <a:r>
              <a:rPr lang="en-US" altLang="zh-CN" sz="1200" dirty="0"/>
              <a:t>MIPS</a:t>
            </a:r>
            <a:r>
              <a:rPr lang="zh-CN" altLang="en-US" sz="1200" dirty="0"/>
              <a:t>计算机中浮点运算功能有哪些指令呢？</a:t>
            </a:r>
            <a:endParaRPr lang="en-US" altLang="zh-CN" sz="1200" dirty="0"/>
          </a:p>
          <a:p>
            <a:r>
              <a:rPr lang="en-US" altLang="zh-CN" sz="1200" dirty="0"/>
              <a:t>Adjunct  </a:t>
            </a:r>
            <a:r>
              <a:rPr lang="zh-CN" altLang="en-US" sz="1200" dirty="0"/>
              <a:t>附属的处理器</a:t>
            </a:r>
            <a:endParaRPr lang="en-US" altLang="zh-CN" sz="1200" dirty="0"/>
          </a:p>
          <a:p>
            <a:r>
              <a:rPr lang="zh-CN" altLang="en-US" sz="1200" dirty="0"/>
              <a:t>通常情况，浮点运算器由单独的附加处理器来完成，称为协处理器。</a:t>
            </a:r>
            <a:endParaRPr lang="en-US" altLang="zh-CN" sz="1200" dirty="0"/>
          </a:p>
          <a:p>
            <a:r>
              <a:rPr lang="zh-CN" altLang="en-US" sz="1200" dirty="0"/>
              <a:t>采用独立的寄存器，</a:t>
            </a:r>
            <a:r>
              <a:rPr lang="en-US" altLang="zh-CN" sz="1200" dirty="0"/>
              <a:t>0-31</a:t>
            </a:r>
            <a:r>
              <a:rPr lang="zh-CN" altLang="en-US" sz="1200" dirty="0"/>
              <a:t>共</a:t>
            </a:r>
            <a:r>
              <a:rPr lang="en-US" altLang="zh-CN" sz="1200" dirty="0"/>
              <a:t>32</a:t>
            </a:r>
            <a:r>
              <a:rPr lang="zh-CN" altLang="en-US" sz="1200" dirty="0"/>
              <a:t>个单精度寄存器，</a:t>
            </a:r>
            <a:r>
              <a:rPr lang="en-US" altLang="zh-CN" sz="1200" dirty="0"/>
              <a:t>16</a:t>
            </a:r>
            <a:r>
              <a:rPr lang="zh-CN" altLang="en-US" sz="1200" dirty="0"/>
              <a:t>个双精度寄存器</a:t>
            </a:r>
            <a:endParaRPr lang="en-US" altLang="zh-CN" sz="1200" dirty="0"/>
          </a:p>
          <a:p>
            <a:r>
              <a:rPr lang="en-US" sz="1200" dirty="0"/>
              <a:t>FP</a:t>
            </a:r>
            <a:r>
              <a:rPr lang="zh-CN" altLang="en-US" sz="1200" dirty="0"/>
              <a:t>指令中有专门进行数据加载和保存浮点运算寄存器的指令</a:t>
            </a:r>
            <a:endParaRPr lang="en-US" dirty="0"/>
          </a:p>
        </p:txBody>
      </p:sp>
    </p:spTree>
    <p:extLst>
      <p:ext uri="{BB962C8B-B14F-4D97-AF65-F5344CB8AC3E}">
        <p14:creationId xmlns:p14="http://schemas.microsoft.com/office/powerpoint/2010/main" val="20038349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r>
              <a:rPr lang="en-AU" altLang="zh-CN">
                <a:latin typeface="Times New Roman" pitchFamily="18" charset="0"/>
              </a:rPr>
              <a:t>Morgan Kaufmann Publishers</a:t>
            </a:r>
          </a:p>
        </p:txBody>
      </p:sp>
      <p:sp>
        <p:nvSpPr>
          <p:cNvPr id="931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fld id="{CB4CCB62-021B-4519-838B-798687F9A89A}" type="datetime3">
              <a:rPr lang="en-AU" altLang="zh-CN" smtClean="0">
                <a:latin typeface="Times New Roman" pitchFamily="18" charset="0"/>
              </a:rPr>
              <a:t>30 May, 2025</a:t>
            </a:fld>
            <a:endParaRPr lang="en-AU" altLang="zh-CN">
              <a:latin typeface="Times New Roman" pitchFamily="18" charset="0"/>
            </a:endParaRPr>
          </a:p>
        </p:txBody>
      </p:sp>
      <p:sp>
        <p:nvSpPr>
          <p:cNvPr id="931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r>
              <a:rPr lang="en-AU" altLang="zh-CN">
                <a:latin typeface="Times New Roman" pitchFamily="18" charset="0"/>
              </a:rPr>
              <a:t>Chapter 3 — Arithmetic for Computers</a:t>
            </a:r>
          </a:p>
        </p:txBody>
      </p:sp>
      <p:sp>
        <p:nvSpPr>
          <p:cNvPr id="931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fld id="{63DC77C1-0FA8-4E28-936E-4D890A97F47A}" type="slidenum">
              <a:rPr lang="en-AU" altLang="zh-CN">
                <a:latin typeface="Times New Roman" pitchFamily="18" charset="0"/>
              </a:rPr>
              <a:pPr/>
              <a:t>58</a:t>
            </a:fld>
            <a:endParaRPr lang="en-AU" altLang="zh-CN">
              <a:latin typeface="Times New Roman" pitchFamily="18" charset="0"/>
            </a:endParaRPr>
          </a:p>
        </p:txBody>
      </p:sp>
      <p:sp>
        <p:nvSpPr>
          <p:cNvPr id="93190" name="Rectangle 2"/>
          <p:cNvSpPr>
            <a:spLocks noGrp="1" noRot="1" noChangeAspect="1" noChangeArrowheads="1" noTextEdit="1"/>
          </p:cNvSpPr>
          <p:nvPr>
            <p:ph type="sldImg"/>
          </p:nvPr>
        </p:nvSpPr>
        <p:spPr>
          <a:ln/>
        </p:spPr>
      </p:sp>
      <p:sp>
        <p:nvSpPr>
          <p:cNvPr id="931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浮点数的加减、乘除运算</a:t>
            </a:r>
            <a:endParaRPr lang="en-US" altLang="zh-CN" dirty="0"/>
          </a:p>
          <a:p>
            <a:r>
              <a:rPr lang="zh-CN" altLang="en-US" dirty="0"/>
              <a:t>单精度算法、双精度指令、单精度和双精度数的比较，根据浮点处理器比较结果跳转指令</a:t>
            </a:r>
            <a:endParaRPr lang="en-US" dirty="0"/>
          </a:p>
        </p:txBody>
      </p:sp>
    </p:spTree>
    <p:extLst>
      <p:ext uri="{BB962C8B-B14F-4D97-AF65-F5344CB8AC3E}">
        <p14:creationId xmlns:p14="http://schemas.microsoft.com/office/powerpoint/2010/main" val="20435317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r>
              <a:rPr lang="en-AU" altLang="zh-CN">
                <a:latin typeface="Times New Roman" pitchFamily="18" charset="0"/>
              </a:rPr>
              <a:t>Morgan Kaufmann Publishers</a:t>
            </a:r>
          </a:p>
        </p:txBody>
      </p:sp>
      <p:sp>
        <p:nvSpPr>
          <p:cNvPr id="983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fld id="{5FC1639F-4F32-4FA4-9442-AC9A30B037D8}" type="datetime3">
              <a:rPr lang="en-AU" altLang="zh-CN" smtClean="0">
                <a:latin typeface="Times New Roman" pitchFamily="18" charset="0"/>
              </a:rPr>
              <a:t>30 May, 2025</a:t>
            </a:fld>
            <a:endParaRPr lang="en-AU" altLang="zh-CN">
              <a:latin typeface="Times New Roman" pitchFamily="18" charset="0"/>
            </a:endParaRPr>
          </a:p>
        </p:txBody>
      </p:sp>
      <p:sp>
        <p:nvSpPr>
          <p:cNvPr id="983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r>
              <a:rPr lang="en-AU" altLang="zh-CN">
                <a:latin typeface="Times New Roman" pitchFamily="18" charset="0"/>
              </a:rPr>
              <a:t>Chapter 3 — Arithmetic for Computers</a:t>
            </a:r>
          </a:p>
        </p:txBody>
      </p:sp>
      <p:sp>
        <p:nvSpPr>
          <p:cNvPr id="983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fld id="{C140251E-82C0-46AE-A482-C3C947D279B1}" type="slidenum">
              <a:rPr lang="en-AU" altLang="zh-CN">
                <a:latin typeface="Times New Roman" pitchFamily="18" charset="0"/>
              </a:rPr>
              <a:pPr/>
              <a:t>59</a:t>
            </a:fld>
            <a:endParaRPr lang="en-AU" altLang="zh-CN">
              <a:latin typeface="Times New Roman" pitchFamily="18" charset="0"/>
            </a:endParaRPr>
          </a:p>
        </p:txBody>
      </p:sp>
      <p:sp>
        <p:nvSpPr>
          <p:cNvPr id="98310" name="Rectangle 2"/>
          <p:cNvSpPr>
            <a:spLocks noGrp="1" noRot="1" noChangeAspect="1" noChangeArrowheads="1" noTextEdit="1"/>
          </p:cNvSpPr>
          <p:nvPr>
            <p:ph type="sldImg"/>
          </p:nvPr>
        </p:nvSpPr>
        <p:spPr>
          <a:ln/>
        </p:spPr>
      </p:sp>
      <p:sp>
        <p:nvSpPr>
          <p:cNvPr id="983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 </a:t>
            </a:r>
            <a:r>
              <a:rPr lang="en-US" dirty="0" err="1"/>
              <a:t>Ieee</a:t>
            </a:r>
            <a:r>
              <a:rPr lang="en-US" dirty="0"/>
              <a:t> 754</a:t>
            </a:r>
            <a:r>
              <a:rPr lang="zh-CN" altLang="en-US" baseline="0" dirty="0"/>
              <a:t>定义了附加的截取控制</a:t>
            </a:r>
            <a:endParaRPr lang="en-US" altLang="zh-CN" baseline="0" dirty="0"/>
          </a:p>
          <a:p>
            <a:r>
              <a:rPr lang="en-US" baseline="0" dirty="0"/>
              <a:t>   </a:t>
            </a:r>
            <a:r>
              <a:rPr lang="zh-CN" altLang="en-US" baseline="0" dirty="0"/>
              <a:t>利用额外的数据位来控制控制精度（</a:t>
            </a:r>
            <a:r>
              <a:rPr lang="en-US" altLang="zh-CN" baseline="0" dirty="0" err="1"/>
              <a:t>gard</a:t>
            </a:r>
            <a:r>
              <a:rPr lang="en-US" altLang="zh-CN" baseline="0" dirty="0"/>
              <a:t>\round \stick</a:t>
            </a:r>
            <a:r>
              <a:rPr lang="zh-CN" altLang="en-US" baseline="0" dirty="0"/>
              <a:t>），其中保护位和舍入位是用来在保护右移和中间结果的精度</a:t>
            </a:r>
            <a:endParaRPr lang="en-US" altLang="zh-CN" baseline="0" dirty="0"/>
          </a:p>
          <a:p>
            <a:r>
              <a:rPr lang="en-US" altLang="zh-CN" baseline="0" dirty="0"/>
              <a:t>   </a:t>
            </a:r>
            <a:r>
              <a:rPr lang="zh-CN" altLang="en-US" baseline="0" dirty="0"/>
              <a:t>当舍入位后面非零，则将</a:t>
            </a:r>
            <a:r>
              <a:rPr lang="en-US" altLang="zh-CN" baseline="0" dirty="0"/>
              <a:t>stick</a:t>
            </a:r>
            <a:r>
              <a:rPr lang="zh-CN" altLang="en-US" baseline="0" dirty="0"/>
              <a:t>设置为</a:t>
            </a:r>
            <a:r>
              <a:rPr lang="en-US" altLang="zh-CN" baseline="0" dirty="0"/>
              <a:t>1,</a:t>
            </a:r>
            <a:r>
              <a:rPr lang="zh-CN" altLang="en-US" baseline="0" dirty="0"/>
              <a:t>当向右规格化时，含有</a:t>
            </a:r>
            <a:r>
              <a:rPr lang="en-US" altLang="zh-CN" baseline="0" dirty="0"/>
              <a:t>1</a:t>
            </a:r>
            <a:r>
              <a:rPr lang="zh-CN" altLang="en-US" baseline="0" dirty="0"/>
              <a:t>的位从取整位移除时</a:t>
            </a:r>
            <a:r>
              <a:rPr lang="en-US" altLang="zh-CN" baseline="0" dirty="0"/>
              <a:t> </a:t>
            </a:r>
          </a:p>
          <a:p>
            <a:r>
              <a:rPr lang="en-US" altLang="zh-CN" baseline="0" dirty="0"/>
              <a:t>2 </a:t>
            </a:r>
            <a:r>
              <a:rPr lang="zh-CN" altLang="en-US" baseline="0" dirty="0"/>
              <a:t>不是所有的浮点运算器都实现了</a:t>
            </a:r>
            <a:r>
              <a:rPr lang="en-US" altLang="zh-CN" baseline="0" dirty="0"/>
              <a:t>IEEE754</a:t>
            </a:r>
            <a:r>
              <a:rPr lang="zh-CN" altLang="en-US" baseline="0" dirty="0"/>
              <a:t>的上述各种选项</a:t>
            </a:r>
            <a:endParaRPr lang="en-US" altLang="zh-CN" baseline="0" dirty="0"/>
          </a:p>
          <a:p>
            <a:r>
              <a:rPr lang="en-US" altLang="zh-CN" baseline="0" dirty="0"/>
              <a:t>    </a:t>
            </a:r>
            <a:r>
              <a:rPr lang="zh-CN" altLang="en-US" baseline="0" dirty="0"/>
              <a:t>大多数编程语言和浮点库只是实现了缺省的选项</a:t>
            </a:r>
            <a:r>
              <a:rPr lang="en-US" altLang="zh-CN" baseline="0" dirty="0"/>
              <a:t>   </a:t>
            </a:r>
          </a:p>
          <a:p>
            <a:r>
              <a:rPr lang="en-US" altLang="zh-CN" baseline="0" dirty="0"/>
              <a:t>3 </a:t>
            </a:r>
            <a:r>
              <a:rPr lang="zh-CN" altLang="en-US" baseline="0" dirty="0"/>
              <a:t>需要在运算精度和硬件复杂度之间的折中</a:t>
            </a:r>
            <a:endParaRPr lang="en-US" altLang="zh-CN" baseline="0" dirty="0"/>
          </a:p>
          <a:p>
            <a:r>
              <a:rPr lang="en-US" altLang="zh-CN" baseline="0" dirty="0"/>
              <a:t> </a:t>
            </a:r>
            <a:r>
              <a:rPr lang="zh-CN" altLang="en-US" baseline="0" dirty="0"/>
              <a:t>采用附加位的目的是提高计算精度，对运算器的位数就有了更高的要求</a:t>
            </a:r>
            <a:r>
              <a:rPr lang="en-US" altLang="zh-CN" baseline="0" dirty="0"/>
              <a:t>  </a:t>
            </a:r>
          </a:p>
          <a:p>
            <a:r>
              <a:rPr lang="en-US" baseline="0" dirty="0"/>
              <a:t>  </a:t>
            </a:r>
            <a:endParaRPr lang="en-US" dirty="0"/>
          </a:p>
        </p:txBody>
      </p:sp>
    </p:spTree>
    <p:extLst>
      <p:ext uri="{BB962C8B-B14F-4D97-AF65-F5344CB8AC3E}">
        <p14:creationId xmlns:p14="http://schemas.microsoft.com/office/powerpoint/2010/main" val="29077565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r>
              <a:rPr lang="en-AU" altLang="zh-CN">
                <a:latin typeface="Times New Roman" pitchFamily="18" charset="0"/>
              </a:rPr>
              <a:t>Morgan Kaufmann Publishers</a:t>
            </a:r>
          </a:p>
        </p:txBody>
      </p:sp>
      <p:sp>
        <p:nvSpPr>
          <p:cNvPr id="1003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fld id="{FF3F67FC-0D2C-464D-A366-3BA523397BBA}" type="datetime3">
              <a:rPr lang="en-AU" altLang="zh-CN" smtClean="0">
                <a:latin typeface="Times New Roman" pitchFamily="18" charset="0"/>
              </a:rPr>
              <a:t>30 May, 2025</a:t>
            </a:fld>
            <a:endParaRPr lang="en-AU" altLang="zh-CN">
              <a:latin typeface="Times New Roman" pitchFamily="18" charset="0"/>
            </a:endParaRPr>
          </a:p>
        </p:txBody>
      </p:sp>
      <p:sp>
        <p:nvSpPr>
          <p:cNvPr id="1003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r>
              <a:rPr lang="en-AU" altLang="zh-CN">
                <a:latin typeface="Times New Roman" pitchFamily="18" charset="0"/>
              </a:rPr>
              <a:t>Chapter 3 — Arithmetic for Computers</a:t>
            </a:r>
          </a:p>
        </p:txBody>
      </p:sp>
      <p:sp>
        <p:nvSpPr>
          <p:cNvPr id="1003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itchFamily="34" charset="0"/>
              </a:defRPr>
            </a:lvl1pPr>
            <a:lvl2pPr marL="742950" indent="-285750" defTabSz="966788">
              <a:defRPr>
                <a:solidFill>
                  <a:schemeClr val="tx1"/>
                </a:solidFill>
                <a:latin typeface="Arial" pitchFamily="34" charset="0"/>
              </a:defRPr>
            </a:lvl2pPr>
            <a:lvl3pPr marL="1143000" indent="-228600" defTabSz="966788">
              <a:defRPr>
                <a:solidFill>
                  <a:schemeClr val="tx1"/>
                </a:solidFill>
                <a:latin typeface="Arial" pitchFamily="34" charset="0"/>
              </a:defRPr>
            </a:lvl3pPr>
            <a:lvl4pPr marL="1600200" indent="-228600" defTabSz="966788">
              <a:defRPr>
                <a:solidFill>
                  <a:schemeClr val="tx1"/>
                </a:solidFill>
                <a:latin typeface="Arial" pitchFamily="34" charset="0"/>
              </a:defRPr>
            </a:lvl4pPr>
            <a:lvl5pPr marL="2057400" indent="-228600" defTabSz="966788">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fld id="{06B781DF-5BAE-462E-929E-75E2E4916C13}" type="slidenum">
              <a:rPr lang="en-AU" altLang="zh-CN">
                <a:latin typeface="Times New Roman" pitchFamily="18" charset="0"/>
              </a:rPr>
              <a:pPr/>
              <a:t>60</a:t>
            </a:fld>
            <a:endParaRPr lang="en-AU" altLang="zh-CN">
              <a:latin typeface="Times New Roman" pitchFamily="18" charset="0"/>
            </a:endParaRPr>
          </a:p>
        </p:txBody>
      </p:sp>
      <p:sp>
        <p:nvSpPr>
          <p:cNvPr id="100358" name="Rectangle 2"/>
          <p:cNvSpPr>
            <a:spLocks noGrp="1" noRot="1" noChangeAspect="1" noChangeArrowheads="1" noTextEdit="1"/>
          </p:cNvSpPr>
          <p:nvPr>
            <p:ph type="sldImg"/>
          </p:nvPr>
        </p:nvSpPr>
        <p:spPr>
          <a:ln/>
        </p:spPr>
      </p:sp>
      <p:sp>
        <p:nvSpPr>
          <p:cNvPr id="1003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结合律 和并行化的问题</a:t>
            </a:r>
            <a:endParaRPr lang="en-US" altLang="zh-CN" dirty="0"/>
          </a:p>
          <a:p>
            <a:r>
              <a:rPr lang="zh-CN" altLang="en-US" dirty="0"/>
              <a:t>浮点数在不同的执行顺序，可能的的结果是不同的</a:t>
            </a:r>
            <a:endParaRPr lang="en-US" altLang="zh-CN" dirty="0"/>
          </a:p>
          <a:p>
            <a:r>
              <a:rPr lang="zh-CN" altLang="en-US" dirty="0"/>
              <a:t>对于整数运算的加法结合律是成立的（乘除法呢？）</a:t>
            </a:r>
            <a:endParaRPr lang="en-US" altLang="zh-CN" dirty="0"/>
          </a:p>
          <a:p>
            <a:r>
              <a:rPr lang="zh-CN" altLang="en-US" dirty="0"/>
              <a:t>但是浮点数有可能会出错，这是由于浮点数实数的近似表示，因此不满足结合律的性质（乘法元算呢）</a:t>
            </a:r>
            <a:endParaRPr lang="en-US" altLang="zh-CN" dirty="0"/>
          </a:p>
          <a:p>
            <a:r>
              <a:rPr lang="zh-CN" altLang="en-US" dirty="0"/>
              <a:t>需要在不同层面验证并行化程序的正确性（例如在应用层考察是否存在破坏结合律的情况发生）</a:t>
            </a:r>
            <a:endParaRPr lang="en-US" dirty="0"/>
          </a:p>
        </p:txBody>
      </p:sp>
    </p:spTree>
    <p:extLst>
      <p:ext uri="{BB962C8B-B14F-4D97-AF65-F5344CB8AC3E}">
        <p14:creationId xmlns:p14="http://schemas.microsoft.com/office/powerpoint/2010/main" val="38876590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zh-CN" sz="1300" b="0" i="0" u="none" strike="noStrike" kern="1200" cap="none" spc="0" normalizeH="0" baseline="0" noProof="0" dirty="0">
                <a:ln>
                  <a:noFill/>
                </a:ln>
                <a:solidFill>
                  <a:srgbClr val="000000"/>
                </a:solidFill>
                <a:effectLst/>
                <a:uLnTx/>
                <a:uFillTx/>
                <a:latin typeface="Times New Roman" pitchFamily="18" charset="0"/>
                <a:ea typeface="微软雅黑" panose="020B0503020204020204" pitchFamily="34" charset="-122"/>
                <a:cs typeface="+mn-cs"/>
              </a:rPr>
              <a:t>The University of Adelaide, School of Computer Science</a:t>
            </a:r>
          </a:p>
        </p:txBody>
      </p:sp>
      <p:sp>
        <p:nvSpPr>
          <p:cNvPr id="109571"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666C5D71-EECD-4E0D-83CC-10CE70D12EA8}" type="datetime3">
              <a:rPr kumimoji="0" lang="en-AU" altLang="zh-CN" sz="1300" b="0" i="0" u="none" strike="noStrike" kern="1200" cap="none" spc="0" normalizeH="0" baseline="0" noProof="0" smtClean="0">
                <a:ln>
                  <a:noFill/>
                </a:ln>
                <a:solidFill>
                  <a:srgbClr val="000000"/>
                </a:solidFill>
                <a:effectLst/>
                <a:uLnTx/>
                <a:uFillTx/>
                <a:latin typeface="Times New Roman" pitchFamily="18" charset="0"/>
                <a:ea typeface="宋体" panose="02010600030101010101" pitchFamily="2" charset="-122"/>
                <a:cs typeface="+mn-cs"/>
              </a:rPr>
              <a:pPr marL="0" marR="0" lvl="0" indent="0" algn="r" defTabSz="966788" rtl="0" eaLnBrk="0" fontAlgn="base" latinLnBrk="0" hangingPunct="0">
                <a:lnSpc>
                  <a:spcPct val="100000"/>
                </a:lnSpc>
                <a:spcBef>
                  <a:spcPct val="0"/>
                </a:spcBef>
                <a:spcAft>
                  <a:spcPct val="0"/>
                </a:spcAft>
                <a:buClrTx/>
                <a:buSzTx/>
                <a:buFontTx/>
                <a:buNone/>
                <a:tabLst/>
                <a:defRPr/>
              </a:pPr>
              <a:t>30 May, 2025</a:t>
            </a:fld>
            <a:endParaRPr kumimoji="0" lang="en-US" altLang="zh-CN" sz="1300" b="0" i="0" u="none" strike="noStrike" kern="1200" cap="none" spc="0" normalizeH="0" baseline="0" noProof="0">
              <a:ln>
                <a:noFill/>
              </a:ln>
              <a:solidFill>
                <a:srgbClr val="000000"/>
              </a:solidFill>
              <a:effectLst/>
              <a:uLnTx/>
              <a:uFillTx/>
              <a:latin typeface="Times New Roman" pitchFamily="18" charset="0"/>
              <a:ea typeface="宋体" panose="02010600030101010101" pitchFamily="2" charset="-122"/>
              <a:cs typeface="+mn-cs"/>
            </a:endParaRPr>
          </a:p>
        </p:txBody>
      </p:sp>
      <p:sp>
        <p:nvSpPr>
          <p:cNvPr id="109572"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zh-CN" sz="1300" b="0" i="0" u="none" strike="noStrike" kern="1200" cap="none" spc="0" normalizeH="0" baseline="0" noProof="0" dirty="0">
                <a:ln>
                  <a:noFill/>
                </a:ln>
                <a:solidFill>
                  <a:srgbClr val="000000"/>
                </a:solidFill>
                <a:effectLst/>
                <a:uLnTx/>
                <a:uFillTx/>
                <a:latin typeface="Times New Roman" pitchFamily="18" charset="0"/>
                <a:ea typeface="微软雅黑" panose="020B0503020204020204" pitchFamily="34" charset="-122"/>
                <a:cs typeface="+mn-cs"/>
              </a:rPr>
              <a:t>Chapter 2 — Instructions: Language of the Computer</a:t>
            </a:r>
          </a:p>
        </p:txBody>
      </p:sp>
      <p:sp>
        <p:nvSpPr>
          <p:cNvPr id="81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2C179A88-1BBD-454A-902A-BA7022BF142B}" type="slidenum">
              <a:rPr kumimoji="0"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66788" rtl="0" eaLnBrk="0" fontAlgn="base" latinLnBrk="0" hangingPunct="0">
                <a:lnSpc>
                  <a:spcPct val="100000"/>
                </a:lnSpc>
                <a:spcBef>
                  <a:spcPct val="0"/>
                </a:spcBef>
                <a:spcAft>
                  <a:spcPct val="0"/>
                </a:spcAft>
                <a:buClrTx/>
                <a:buSzTx/>
                <a:buFontTx/>
                <a:buNone/>
                <a:tabLst/>
                <a:defRPr/>
              </a:pPr>
              <a:t>61</a:t>
            </a:fld>
            <a:endParaRPr kumimoji="0"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198" name="Rectangle 2"/>
          <p:cNvSpPr>
            <a:spLocks noGrp="1" noRot="1" noChangeAspect="1" noChangeArrowheads="1" noTextEdit="1"/>
          </p:cNvSpPr>
          <p:nvPr>
            <p:ph type="sldImg"/>
          </p:nvPr>
        </p:nvSpPr>
        <p:spPr>
          <a:ln/>
        </p:spPr>
      </p:sp>
      <p:sp>
        <p:nvSpPr>
          <p:cNvPr id="81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zh-CN" dirty="0">
              <a:ea typeface="微软雅黑" panose="020B0503020204020204" pitchFamily="34" charset="-122"/>
            </a:endParaRPr>
          </a:p>
        </p:txBody>
      </p:sp>
    </p:spTree>
    <p:extLst>
      <p:ext uri="{BB962C8B-B14F-4D97-AF65-F5344CB8AC3E}">
        <p14:creationId xmlns:p14="http://schemas.microsoft.com/office/powerpoint/2010/main" val="32433601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a:latin typeface="Times New Roman" pitchFamily="18" charset="0"/>
              </a:rPr>
              <a:t>Morgan Kaufmann Publishers</a:t>
            </a:r>
          </a:p>
        </p:txBody>
      </p:sp>
      <p:sp>
        <p:nvSpPr>
          <p:cNvPr id="1648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C2AD55EF-48AE-42E5-9E86-59347BC6C5A9}" type="datetime3">
              <a:rPr lang="en-AU" altLang="zh-CN" sz="1300" smtClean="0">
                <a:latin typeface="Times New Roman" pitchFamily="18" charset="0"/>
              </a:rPr>
              <a:t>30 May, 2025</a:t>
            </a:fld>
            <a:endParaRPr lang="en-AU" altLang="zh-CN" sz="1300">
              <a:latin typeface="Times New Roman" pitchFamily="18" charset="0"/>
            </a:endParaRPr>
          </a:p>
        </p:txBody>
      </p:sp>
      <p:sp>
        <p:nvSpPr>
          <p:cNvPr id="1648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a:latin typeface="Times New Roman" pitchFamily="18" charset="0"/>
              </a:rPr>
              <a:t>Chapter 4 — The Processor</a:t>
            </a:r>
          </a:p>
        </p:txBody>
      </p:sp>
      <p:sp>
        <p:nvSpPr>
          <p:cNvPr id="1648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307BDE9C-4B61-49A9-A055-4697C01113AA}" type="slidenum">
              <a:rPr lang="en-AU" altLang="zh-CN" sz="1300">
                <a:latin typeface="Times New Roman" pitchFamily="18" charset="0"/>
              </a:rPr>
              <a:pPr/>
              <a:t>62</a:t>
            </a:fld>
            <a:endParaRPr lang="en-AU" altLang="zh-CN" sz="1300">
              <a:latin typeface="Times New Roman" pitchFamily="18" charset="0"/>
            </a:endParaRPr>
          </a:p>
        </p:txBody>
      </p:sp>
      <p:sp>
        <p:nvSpPr>
          <p:cNvPr id="164870" name="Rectangle 2"/>
          <p:cNvSpPr>
            <a:spLocks noGrp="1" noRot="1" noChangeAspect="1" noChangeArrowheads="1" noTextEdit="1"/>
          </p:cNvSpPr>
          <p:nvPr>
            <p:ph type="sldImg"/>
          </p:nvPr>
        </p:nvSpPr>
        <p:spPr>
          <a:ln/>
        </p:spPr>
      </p:sp>
      <p:sp>
        <p:nvSpPr>
          <p:cNvPr id="1648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109440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a:latin typeface="Times New Roman" pitchFamily="18" charset="0"/>
              </a:rPr>
              <a:t>Morgan Kaufmann Publishers</a:t>
            </a:r>
          </a:p>
        </p:txBody>
      </p:sp>
      <p:sp>
        <p:nvSpPr>
          <p:cNvPr id="1443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0AD1AAF2-A7FA-4830-917E-81577C294205}" type="datetime3">
              <a:rPr lang="en-AU" altLang="zh-CN" sz="1300" smtClean="0">
                <a:latin typeface="Times New Roman" pitchFamily="18" charset="0"/>
              </a:rPr>
              <a:t>30 May, 2025</a:t>
            </a:fld>
            <a:endParaRPr lang="en-AU" altLang="zh-CN" sz="1300">
              <a:latin typeface="Times New Roman" pitchFamily="18" charset="0"/>
            </a:endParaRPr>
          </a:p>
        </p:txBody>
      </p:sp>
      <p:sp>
        <p:nvSpPr>
          <p:cNvPr id="1443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a:latin typeface="Times New Roman" pitchFamily="18" charset="0"/>
              </a:rPr>
              <a:t>Chapter 4 — The Processor</a:t>
            </a:r>
          </a:p>
        </p:txBody>
      </p:sp>
      <p:sp>
        <p:nvSpPr>
          <p:cNvPr id="1443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49FDDDB2-9A9B-45D8-BCF9-A76EB5BAE2E6}" type="slidenum">
              <a:rPr lang="en-AU" altLang="zh-CN" sz="1300">
                <a:latin typeface="Times New Roman" pitchFamily="18" charset="0"/>
              </a:rPr>
              <a:pPr/>
              <a:t>63</a:t>
            </a:fld>
            <a:endParaRPr lang="en-AU" altLang="zh-CN" sz="1300">
              <a:latin typeface="Times New Roman" pitchFamily="18" charset="0"/>
            </a:endParaRPr>
          </a:p>
        </p:txBody>
      </p:sp>
      <p:sp>
        <p:nvSpPr>
          <p:cNvPr id="144390" name="Rectangle 2"/>
          <p:cNvSpPr>
            <a:spLocks noGrp="1" noRot="1" noChangeAspect="1" noChangeArrowheads="1" noTextEdit="1"/>
          </p:cNvSpPr>
          <p:nvPr>
            <p:ph type="sldImg"/>
          </p:nvPr>
        </p:nvSpPr>
        <p:spPr>
          <a:ln/>
        </p:spPr>
      </p:sp>
      <p:sp>
        <p:nvSpPr>
          <p:cNvPr id="1443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在介绍具体的</a:t>
            </a:r>
            <a:r>
              <a:rPr lang="en-US" altLang="zh-CN" dirty="0"/>
              <a:t>CPU</a:t>
            </a:r>
            <a:r>
              <a:rPr lang="zh-CN" altLang="en-US" dirty="0"/>
              <a:t>处理器的设计之前，我们分析指令执行的基本步骤：</a:t>
            </a:r>
            <a:endParaRPr lang="en-US" altLang="zh-CN" dirty="0"/>
          </a:p>
          <a:p>
            <a:r>
              <a:rPr lang="en-US" baseline="0" dirty="0"/>
              <a:t>   1  </a:t>
            </a:r>
            <a:r>
              <a:rPr lang="zh-CN" altLang="en-US" baseline="0" dirty="0"/>
              <a:t>根据</a:t>
            </a:r>
            <a:r>
              <a:rPr lang="en-US" altLang="zh-CN" baseline="0" dirty="0"/>
              <a:t>PC </a:t>
            </a:r>
            <a:r>
              <a:rPr lang="zh-CN" altLang="en-US" baseline="0" dirty="0"/>
              <a:t>的地址 到指令存储器中 读取指令</a:t>
            </a:r>
            <a:endParaRPr lang="en-US" altLang="zh-CN" baseline="0" dirty="0"/>
          </a:p>
          <a:p>
            <a:r>
              <a:rPr lang="en-US" baseline="0" dirty="0"/>
              <a:t>   2  </a:t>
            </a:r>
            <a:r>
              <a:rPr lang="zh-CN" altLang="en-US" baseline="0" dirty="0"/>
              <a:t>寄存器数据的操作</a:t>
            </a:r>
            <a:endParaRPr lang="en-US" altLang="zh-CN" baseline="0" dirty="0"/>
          </a:p>
          <a:p>
            <a:r>
              <a:rPr lang="en-US" baseline="0" dirty="0"/>
              <a:t>   3  </a:t>
            </a:r>
            <a:r>
              <a:rPr lang="zh-CN" altLang="en-US" baseline="0" dirty="0"/>
              <a:t>根据不容的指令类别执行不同的操作</a:t>
            </a:r>
            <a:endParaRPr lang="en-US" altLang="zh-CN" baseline="0" dirty="0"/>
          </a:p>
          <a:p>
            <a:r>
              <a:rPr lang="en-US" baseline="0" dirty="0"/>
              <a:t>          3</a:t>
            </a:r>
            <a:r>
              <a:rPr lang="en-US" altLang="zh-CN" baseline="0" dirty="0"/>
              <a:t>-1 </a:t>
            </a:r>
            <a:r>
              <a:rPr lang="zh-CN" altLang="en-US" baseline="0" dirty="0"/>
              <a:t>算术运算进行计算</a:t>
            </a:r>
            <a:endParaRPr lang="en-US" altLang="zh-CN" baseline="0" dirty="0"/>
          </a:p>
          <a:p>
            <a:r>
              <a:rPr lang="en-US" altLang="zh-CN" baseline="0" dirty="0"/>
              <a:t>           </a:t>
            </a:r>
            <a:r>
              <a:rPr lang="zh-CN" altLang="en-US" baseline="0" dirty="0"/>
              <a:t>有可能是 算术运算的结果</a:t>
            </a:r>
            <a:endParaRPr lang="en-US" altLang="zh-CN" baseline="0" dirty="0"/>
          </a:p>
          <a:p>
            <a:r>
              <a:rPr lang="en-US" altLang="zh-CN" baseline="0" dirty="0"/>
              <a:t>            </a:t>
            </a:r>
            <a:r>
              <a:rPr lang="zh-CN" altLang="en-US" baseline="0" dirty="0"/>
              <a:t>也可能是内存地址</a:t>
            </a:r>
            <a:endParaRPr lang="en-US" altLang="zh-CN" baseline="0" dirty="0"/>
          </a:p>
          <a:p>
            <a:r>
              <a:rPr lang="en-US" altLang="zh-CN" baseline="0" dirty="0"/>
              <a:t>             </a:t>
            </a:r>
            <a:r>
              <a:rPr lang="zh-CN" altLang="en-US" baseline="0" dirty="0"/>
              <a:t>或者分支指令的地址</a:t>
            </a:r>
            <a:endParaRPr lang="en-US" altLang="zh-CN" baseline="0" dirty="0"/>
          </a:p>
          <a:p>
            <a:r>
              <a:rPr lang="en-US" altLang="zh-CN" baseline="0" dirty="0"/>
              <a:t>        3-2  </a:t>
            </a:r>
            <a:r>
              <a:rPr lang="zh-CN" altLang="en-US" baseline="0" dirty="0"/>
              <a:t>将结结果写会寄存器堆中</a:t>
            </a:r>
            <a:endParaRPr lang="en-US" altLang="zh-CN" baseline="0" dirty="0"/>
          </a:p>
          <a:p>
            <a:r>
              <a:rPr lang="en-US" altLang="zh-CN" baseline="0" dirty="0"/>
              <a:t>        3-3  </a:t>
            </a:r>
            <a:r>
              <a:rPr lang="zh-CN" altLang="en-US" baseline="0" dirty="0"/>
              <a:t>访问内存读写数据</a:t>
            </a:r>
            <a:endParaRPr lang="en-US" altLang="zh-CN" baseline="0" dirty="0"/>
          </a:p>
          <a:p>
            <a:r>
              <a:rPr lang="en-US" altLang="zh-CN" baseline="0" dirty="0"/>
              <a:t>        3-4  </a:t>
            </a:r>
            <a:r>
              <a:rPr lang="zh-CN" altLang="en-US" baseline="0" dirty="0"/>
              <a:t>目标跳转地址写入到</a:t>
            </a:r>
            <a:r>
              <a:rPr lang="en-US" altLang="zh-CN" baseline="0" dirty="0"/>
              <a:t>PC</a:t>
            </a:r>
            <a:r>
              <a:rPr lang="zh-CN" altLang="en-US" baseline="0" dirty="0"/>
              <a:t>中</a:t>
            </a:r>
            <a:endParaRPr lang="en-US" altLang="zh-CN" baseline="0" dirty="0"/>
          </a:p>
          <a:p>
            <a:r>
              <a:rPr lang="zh-CN" altLang="en-US" baseline="0" dirty="0"/>
              <a:t>有了整个基本的操作步骤，如何设计计算机内部的电路来支持上述的操作呢？</a:t>
            </a:r>
            <a:endParaRPr lang="en-US" altLang="zh-CN" baseline="0" dirty="0"/>
          </a:p>
          <a:p>
            <a:r>
              <a:rPr lang="en-US" altLang="zh-CN" baseline="0" dirty="0"/>
              <a:t> </a:t>
            </a:r>
          </a:p>
          <a:p>
            <a:r>
              <a:rPr lang="en-US" baseline="0" dirty="0"/>
              <a:t>        </a:t>
            </a:r>
            <a:endParaRPr lang="en-US" dirty="0"/>
          </a:p>
        </p:txBody>
      </p:sp>
    </p:spTree>
    <p:extLst>
      <p:ext uri="{BB962C8B-B14F-4D97-AF65-F5344CB8AC3E}">
        <p14:creationId xmlns:p14="http://schemas.microsoft.com/office/powerpoint/2010/main" val="34317934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a:latin typeface="Times New Roman" pitchFamily="18" charset="0"/>
              </a:rPr>
              <a:t>Morgan Kaufmann Publishers</a:t>
            </a:r>
          </a:p>
        </p:txBody>
      </p:sp>
      <p:sp>
        <p:nvSpPr>
          <p:cNvPr id="1556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B44585EC-234D-4B16-AC85-206CC22ACF00}" type="datetime3">
              <a:rPr lang="en-AU" altLang="zh-CN" sz="1300" smtClean="0">
                <a:latin typeface="Times New Roman" pitchFamily="18" charset="0"/>
              </a:rPr>
              <a:t>30 May, 2025</a:t>
            </a:fld>
            <a:endParaRPr lang="en-AU" altLang="zh-CN" sz="1300">
              <a:latin typeface="Times New Roman" pitchFamily="18" charset="0"/>
            </a:endParaRPr>
          </a:p>
        </p:txBody>
      </p:sp>
      <p:sp>
        <p:nvSpPr>
          <p:cNvPr id="1556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a:latin typeface="Times New Roman" pitchFamily="18" charset="0"/>
              </a:rPr>
              <a:t>Chapter 4 — The Processor</a:t>
            </a:r>
          </a:p>
        </p:txBody>
      </p:sp>
      <p:sp>
        <p:nvSpPr>
          <p:cNvPr id="1556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F04BEAE9-8925-4E7F-8387-238523709907}" type="slidenum">
              <a:rPr lang="en-AU" altLang="zh-CN" sz="1300">
                <a:latin typeface="Times New Roman" pitchFamily="18" charset="0"/>
              </a:rPr>
              <a:pPr/>
              <a:t>64</a:t>
            </a:fld>
            <a:endParaRPr lang="en-AU" altLang="zh-CN" sz="1300">
              <a:latin typeface="Times New Roman" pitchFamily="18" charset="0"/>
            </a:endParaRPr>
          </a:p>
        </p:txBody>
      </p:sp>
      <p:sp>
        <p:nvSpPr>
          <p:cNvPr id="155654" name="Rectangle 2"/>
          <p:cNvSpPr>
            <a:spLocks noGrp="1" noRot="1" noChangeAspect="1" noChangeArrowheads="1" noTextEdit="1"/>
          </p:cNvSpPr>
          <p:nvPr>
            <p:ph type="sldImg"/>
          </p:nvPr>
        </p:nvSpPr>
        <p:spPr>
          <a:ln/>
        </p:spPr>
      </p:sp>
      <p:sp>
        <p:nvSpPr>
          <p:cNvPr id="1556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R-</a:t>
            </a:r>
            <a:r>
              <a:rPr lang="zh-CN" altLang="en-US" dirty="0"/>
              <a:t>格式的指令执行涉及的数据通路</a:t>
            </a:r>
            <a:endParaRPr lang="en-US" altLang="zh-CN" dirty="0"/>
          </a:p>
          <a:p>
            <a:r>
              <a:rPr lang="en-US" baseline="0" dirty="0"/>
              <a:t> </a:t>
            </a:r>
            <a:r>
              <a:rPr lang="zh-CN" altLang="en-US" baseline="0" dirty="0"/>
              <a:t>需要从寄存器堆中读取两个值，运算后写入到指定的寄存器中</a:t>
            </a:r>
            <a:endParaRPr lang="en-US" dirty="0"/>
          </a:p>
        </p:txBody>
      </p:sp>
    </p:spTree>
    <p:extLst>
      <p:ext uri="{BB962C8B-B14F-4D97-AF65-F5344CB8AC3E}">
        <p14:creationId xmlns:p14="http://schemas.microsoft.com/office/powerpoint/2010/main" val="40232546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写的时候：先想想</a:t>
            </a:r>
            <a:r>
              <a:rPr lang="en-US" altLang="zh-CN" dirty="0"/>
              <a:t>1</a:t>
            </a:r>
            <a:r>
              <a:rPr lang="zh-CN" altLang="en-US" dirty="0"/>
              <a:t>个寄存器怎么控制写</a:t>
            </a:r>
          </a:p>
        </p:txBody>
      </p:sp>
      <p:sp>
        <p:nvSpPr>
          <p:cNvPr id="4" name="页眉占位符 3"/>
          <p:cNvSpPr>
            <a:spLocks noGrp="1"/>
          </p:cNvSpPr>
          <p:nvPr>
            <p:ph type="hdr" sz="quarter"/>
          </p:nvPr>
        </p:nvSpPr>
        <p:spPr/>
        <p:txBody>
          <a:body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sz="1300" b="0" i="0" u="none" strike="noStrike" kern="1200" cap="none" spc="0" normalizeH="0" baseline="0" noProof="0">
                <a:ln>
                  <a:noFill/>
                </a:ln>
                <a:solidFill>
                  <a:srgbClr val="000000"/>
                </a:solidFill>
                <a:effectLst/>
                <a:uLnTx/>
                <a:uFillTx/>
                <a:latin typeface="Times New Roman" pitchFamily="18" charset="0"/>
                <a:ea typeface="+mn-ea"/>
                <a:cs typeface="+mn-cs"/>
              </a:rPr>
              <a:t>Morgan Kaufmann Publishers</a:t>
            </a:r>
          </a:p>
        </p:txBody>
      </p:sp>
      <p:sp>
        <p:nvSpPr>
          <p:cNvPr id="5" name="日期占位符 4"/>
          <p:cNvSpPr>
            <a:spLocks noGrp="1"/>
          </p:cNvSpPr>
          <p:nvPr>
            <p:ph type="dt" idx="1"/>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19F8F496-BC22-473B-A0A5-B6BDE00E2D3E}" type="datetime3">
              <a:rPr kumimoji="0" lang="en-AU" altLang="zh-CN" sz="1300" b="0" i="0" u="none" strike="noStrike" kern="1200" cap="none" spc="0" normalizeH="0" baseline="0" noProof="0" smtClean="0">
                <a:ln>
                  <a:noFill/>
                </a:ln>
                <a:solidFill>
                  <a:srgbClr val="000000"/>
                </a:solidFill>
                <a:effectLst/>
                <a:uLnTx/>
                <a:uFillTx/>
                <a:latin typeface="Times New Roman" pitchFamily="18" charset="0"/>
                <a:ea typeface="宋体" panose="02010600030101010101" pitchFamily="2" charset="-122"/>
                <a:cs typeface="+mn-cs"/>
              </a:rPr>
              <a:pPr marL="0" marR="0" lvl="0" indent="0" algn="r" defTabSz="966788" rtl="0" eaLnBrk="0" fontAlgn="base" latinLnBrk="0" hangingPunct="0">
                <a:lnSpc>
                  <a:spcPct val="100000"/>
                </a:lnSpc>
                <a:spcBef>
                  <a:spcPct val="0"/>
                </a:spcBef>
                <a:spcAft>
                  <a:spcPct val="0"/>
                </a:spcAft>
                <a:buClrTx/>
                <a:buSzTx/>
                <a:buFontTx/>
                <a:buNone/>
                <a:tabLst/>
                <a:defRPr/>
              </a:pPr>
              <a:t>30 May, 2025</a:t>
            </a:fld>
            <a:endParaRPr kumimoji="0" lang="en-AU" altLang="zh-CN" sz="1300" b="0" i="0" u="none" strike="noStrike" kern="1200" cap="none" spc="0" normalizeH="0" baseline="0" noProof="0">
              <a:ln>
                <a:noFill/>
              </a:ln>
              <a:solidFill>
                <a:srgbClr val="000000"/>
              </a:solidFill>
              <a:effectLst/>
              <a:uLnTx/>
              <a:uFillTx/>
              <a:latin typeface="Times New Roman" pitchFamily="18" charset="0"/>
              <a:ea typeface="宋体" panose="02010600030101010101" pitchFamily="2" charset="-122"/>
              <a:cs typeface="+mn-cs"/>
            </a:endParaRPr>
          </a:p>
        </p:txBody>
      </p:sp>
      <p:sp>
        <p:nvSpPr>
          <p:cNvPr id="6" name="页脚占位符 5"/>
          <p:cNvSpPr>
            <a:spLocks noGrp="1"/>
          </p:cNvSpPr>
          <p:nvPr>
            <p:ph type="ftr" sz="quarter" idx="4"/>
          </p:nvPr>
        </p:nvSpPr>
        <p:spPr/>
        <p:txBody>
          <a:body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sz="1300" b="0" i="0" u="none" strike="noStrike" kern="1200" cap="none" spc="0" normalizeH="0" baseline="0" noProof="0">
                <a:ln>
                  <a:noFill/>
                </a:ln>
                <a:solidFill>
                  <a:srgbClr val="000000"/>
                </a:solidFill>
                <a:effectLst/>
                <a:uLnTx/>
                <a:uFillTx/>
                <a:latin typeface="Times New Roman" pitchFamily="18" charset="0"/>
                <a:ea typeface="+mn-ea"/>
                <a:cs typeface="+mn-cs"/>
              </a:rPr>
              <a:t>Chapter 4 — The Processor</a:t>
            </a:r>
          </a:p>
        </p:txBody>
      </p:sp>
      <p:sp>
        <p:nvSpPr>
          <p:cNvPr id="7" name="灯片编号占位符 6"/>
          <p:cNvSpPr>
            <a:spLocks noGrp="1"/>
          </p:cNvSpPr>
          <p:nvPr>
            <p:ph type="sldNum" sz="quarter" idx="5"/>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F0A5C9B6-3D2D-4B7C-BBD9-1C43E422EDD2}" type="slidenum">
              <a:rPr kumimoji="0" lang="en-AU" altLang="zh-CN" sz="1300" b="0" i="0" u="none" strike="noStrike" kern="1200" cap="none" spc="0" normalizeH="0" baseline="0" noProof="0" smtClean="0">
                <a:ln>
                  <a:noFill/>
                </a:ln>
                <a:solidFill>
                  <a:srgbClr val="000000"/>
                </a:solidFill>
                <a:effectLst/>
                <a:uLnTx/>
                <a:uFillTx/>
                <a:latin typeface="Times New Roman" pitchFamily="18" charset="0"/>
                <a:ea typeface="宋体" panose="02010600030101010101" pitchFamily="2" charset="-122"/>
                <a:cs typeface="+mn-cs"/>
              </a:rPr>
              <a:pPr marL="0" marR="0" lvl="0" indent="0" algn="r" defTabSz="966788" rtl="0" eaLnBrk="0" fontAlgn="base" latinLnBrk="0" hangingPunct="0">
                <a:lnSpc>
                  <a:spcPct val="100000"/>
                </a:lnSpc>
                <a:spcBef>
                  <a:spcPct val="0"/>
                </a:spcBef>
                <a:spcAft>
                  <a:spcPct val="0"/>
                </a:spcAft>
                <a:buClrTx/>
                <a:buSzTx/>
                <a:buFontTx/>
                <a:buNone/>
                <a:tabLst/>
                <a:defRPr/>
              </a:pPr>
              <a:t>65</a:t>
            </a:fld>
            <a:endParaRPr kumimoji="0" lang="en-AU" altLang="zh-CN" sz="1300" b="0" i="0" u="none" strike="noStrike" kern="1200" cap="none" spc="0" normalizeH="0" baseline="0" noProof="0">
              <a:ln>
                <a:noFill/>
              </a:ln>
              <a:solidFill>
                <a:srgbClr val="000000"/>
              </a:solidFill>
              <a:effectLst/>
              <a:uLnTx/>
              <a:uFillTx/>
              <a:latin typeface="Times New Roman" pitchFamily="18" charset="0"/>
              <a:ea typeface="宋体" panose="02010600030101010101" pitchFamily="2" charset="-122"/>
              <a:cs typeface="+mn-cs"/>
            </a:endParaRPr>
          </a:p>
        </p:txBody>
      </p:sp>
    </p:spTree>
    <p:extLst>
      <p:ext uri="{BB962C8B-B14F-4D97-AF65-F5344CB8AC3E}">
        <p14:creationId xmlns:p14="http://schemas.microsoft.com/office/powerpoint/2010/main" val="2967947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844">
              <a:defRPr>
                <a:solidFill>
                  <a:schemeClr val="tx1"/>
                </a:solidFill>
                <a:latin typeface="Arial" pitchFamily="34" charset="0"/>
              </a:defRPr>
            </a:lvl1pPr>
            <a:lvl2pPr marL="742993" indent="-285766" defTabSz="966844">
              <a:defRPr>
                <a:solidFill>
                  <a:schemeClr val="tx1"/>
                </a:solidFill>
                <a:latin typeface="Arial" pitchFamily="34" charset="0"/>
              </a:defRPr>
            </a:lvl2pPr>
            <a:lvl3pPr marL="1143066" indent="-228613" defTabSz="966844">
              <a:defRPr>
                <a:solidFill>
                  <a:schemeClr val="tx1"/>
                </a:solidFill>
                <a:latin typeface="Arial" pitchFamily="34" charset="0"/>
              </a:defRPr>
            </a:lvl3pPr>
            <a:lvl4pPr marL="1600292" indent="-228613" defTabSz="966844">
              <a:defRPr>
                <a:solidFill>
                  <a:schemeClr val="tx1"/>
                </a:solidFill>
                <a:latin typeface="Arial" pitchFamily="34" charset="0"/>
              </a:defRPr>
            </a:lvl4pPr>
            <a:lvl5pPr marL="2057519" indent="-228613" defTabSz="966844">
              <a:defRPr>
                <a:solidFill>
                  <a:schemeClr val="tx1"/>
                </a:solidFill>
                <a:latin typeface="Arial" pitchFamily="34" charset="0"/>
              </a:defRPr>
            </a:lvl5pPr>
            <a:lvl6pPr marL="2514745" indent="-228613" defTabSz="966844" eaLnBrk="0" fontAlgn="base" hangingPunct="0">
              <a:spcBef>
                <a:spcPct val="0"/>
              </a:spcBef>
              <a:spcAft>
                <a:spcPct val="0"/>
              </a:spcAft>
              <a:defRPr>
                <a:solidFill>
                  <a:schemeClr val="tx1"/>
                </a:solidFill>
                <a:latin typeface="Arial" pitchFamily="34" charset="0"/>
              </a:defRPr>
            </a:lvl6pPr>
            <a:lvl7pPr marL="2971971" indent="-228613" defTabSz="966844" eaLnBrk="0" fontAlgn="base" hangingPunct="0">
              <a:spcBef>
                <a:spcPct val="0"/>
              </a:spcBef>
              <a:spcAft>
                <a:spcPct val="0"/>
              </a:spcAft>
              <a:defRPr>
                <a:solidFill>
                  <a:schemeClr val="tx1"/>
                </a:solidFill>
                <a:latin typeface="Arial" pitchFamily="34" charset="0"/>
              </a:defRPr>
            </a:lvl7pPr>
            <a:lvl8pPr marL="3429197" indent="-228613" defTabSz="966844" eaLnBrk="0" fontAlgn="base" hangingPunct="0">
              <a:spcBef>
                <a:spcPct val="0"/>
              </a:spcBef>
              <a:spcAft>
                <a:spcPct val="0"/>
              </a:spcAft>
              <a:defRPr>
                <a:solidFill>
                  <a:schemeClr val="tx1"/>
                </a:solidFill>
                <a:latin typeface="Arial" pitchFamily="34" charset="0"/>
              </a:defRPr>
            </a:lvl8pPr>
            <a:lvl9pPr marL="3886422" indent="-228613" defTabSz="966844" eaLnBrk="0" fontAlgn="base" hangingPunct="0">
              <a:spcBef>
                <a:spcPct val="0"/>
              </a:spcBef>
              <a:spcAft>
                <a:spcPct val="0"/>
              </a:spcAft>
              <a:defRPr>
                <a:solidFill>
                  <a:schemeClr val="tx1"/>
                </a:solidFill>
                <a:latin typeface="Arial" pitchFamily="34" charset="0"/>
              </a:defRPr>
            </a:lvl9pPr>
          </a:lstStyle>
          <a:p>
            <a:r>
              <a:rPr lang="en-US" altLang="zh-CN">
                <a:latin typeface="Times New Roman" pitchFamily="18" charset="0"/>
              </a:rPr>
              <a:t>Morgan Kaufmann Publishers</a:t>
            </a:r>
          </a:p>
        </p:txBody>
      </p:sp>
      <p:sp>
        <p:nvSpPr>
          <p:cNvPr id="921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844">
              <a:defRPr>
                <a:solidFill>
                  <a:schemeClr val="tx1"/>
                </a:solidFill>
                <a:latin typeface="Arial" pitchFamily="34" charset="0"/>
              </a:defRPr>
            </a:lvl1pPr>
            <a:lvl2pPr marL="742993" indent="-285766" defTabSz="966844">
              <a:defRPr>
                <a:solidFill>
                  <a:schemeClr val="tx1"/>
                </a:solidFill>
                <a:latin typeface="Arial" pitchFamily="34" charset="0"/>
              </a:defRPr>
            </a:lvl2pPr>
            <a:lvl3pPr marL="1143066" indent="-228613" defTabSz="966844">
              <a:defRPr>
                <a:solidFill>
                  <a:schemeClr val="tx1"/>
                </a:solidFill>
                <a:latin typeface="Arial" pitchFamily="34" charset="0"/>
              </a:defRPr>
            </a:lvl3pPr>
            <a:lvl4pPr marL="1600292" indent="-228613" defTabSz="966844">
              <a:defRPr>
                <a:solidFill>
                  <a:schemeClr val="tx1"/>
                </a:solidFill>
                <a:latin typeface="Arial" pitchFamily="34" charset="0"/>
              </a:defRPr>
            </a:lvl4pPr>
            <a:lvl5pPr marL="2057519" indent="-228613" defTabSz="966844">
              <a:defRPr>
                <a:solidFill>
                  <a:schemeClr val="tx1"/>
                </a:solidFill>
                <a:latin typeface="Arial" pitchFamily="34" charset="0"/>
              </a:defRPr>
            </a:lvl5pPr>
            <a:lvl6pPr marL="2514745" indent="-228613" defTabSz="966844" eaLnBrk="0" fontAlgn="base" hangingPunct="0">
              <a:spcBef>
                <a:spcPct val="0"/>
              </a:spcBef>
              <a:spcAft>
                <a:spcPct val="0"/>
              </a:spcAft>
              <a:defRPr>
                <a:solidFill>
                  <a:schemeClr val="tx1"/>
                </a:solidFill>
                <a:latin typeface="Arial" pitchFamily="34" charset="0"/>
              </a:defRPr>
            </a:lvl6pPr>
            <a:lvl7pPr marL="2971971" indent="-228613" defTabSz="966844" eaLnBrk="0" fontAlgn="base" hangingPunct="0">
              <a:spcBef>
                <a:spcPct val="0"/>
              </a:spcBef>
              <a:spcAft>
                <a:spcPct val="0"/>
              </a:spcAft>
              <a:defRPr>
                <a:solidFill>
                  <a:schemeClr val="tx1"/>
                </a:solidFill>
                <a:latin typeface="Arial" pitchFamily="34" charset="0"/>
              </a:defRPr>
            </a:lvl7pPr>
            <a:lvl8pPr marL="3429197" indent="-228613" defTabSz="966844" eaLnBrk="0" fontAlgn="base" hangingPunct="0">
              <a:spcBef>
                <a:spcPct val="0"/>
              </a:spcBef>
              <a:spcAft>
                <a:spcPct val="0"/>
              </a:spcAft>
              <a:defRPr>
                <a:solidFill>
                  <a:schemeClr val="tx1"/>
                </a:solidFill>
                <a:latin typeface="Arial" pitchFamily="34" charset="0"/>
              </a:defRPr>
            </a:lvl8pPr>
            <a:lvl9pPr marL="3886422" indent="-228613" defTabSz="966844" eaLnBrk="0" fontAlgn="base" hangingPunct="0">
              <a:spcBef>
                <a:spcPct val="0"/>
              </a:spcBef>
              <a:spcAft>
                <a:spcPct val="0"/>
              </a:spcAft>
              <a:defRPr>
                <a:solidFill>
                  <a:schemeClr val="tx1"/>
                </a:solidFill>
                <a:latin typeface="Arial" pitchFamily="34" charset="0"/>
              </a:defRPr>
            </a:lvl9pPr>
          </a:lstStyle>
          <a:p>
            <a:fld id="{B94E5C8B-7DD7-439F-8340-32042BB989A7}" type="datetime4">
              <a:rPr lang="en-US" altLang="zh-CN" smtClean="0">
                <a:latin typeface="Times New Roman" pitchFamily="18" charset="0"/>
              </a:rPr>
              <a:t>May 30, 2025</a:t>
            </a:fld>
            <a:endParaRPr lang="en-US" altLang="zh-CN">
              <a:latin typeface="Times New Roman" pitchFamily="18" charset="0"/>
            </a:endParaRPr>
          </a:p>
        </p:txBody>
      </p:sp>
      <p:sp>
        <p:nvSpPr>
          <p:cNvPr id="921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844">
              <a:defRPr>
                <a:solidFill>
                  <a:schemeClr val="tx1"/>
                </a:solidFill>
                <a:latin typeface="Arial" pitchFamily="34" charset="0"/>
              </a:defRPr>
            </a:lvl1pPr>
            <a:lvl2pPr marL="742993" indent="-285766" defTabSz="966844">
              <a:defRPr>
                <a:solidFill>
                  <a:schemeClr val="tx1"/>
                </a:solidFill>
                <a:latin typeface="Arial" pitchFamily="34" charset="0"/>
              </a:defRPr>
            </a:lvl2pPr>
            <a:lvl3pPr marL="1143066" indent="-228613" defTabSz="966844">
              <a:defRPr>
                <a:solidFill>
                  <a:schemeClr val="tx1"/>
                </a:solidFill>
                <a:latin typeface="Arial" pitchFamily="34" charset="0"/>
              </a:defRPr>
            </a:lvl3pPr>
            <a:lvl4pPr marL="1600292" indent="-228613" defTabSz="966844">
              <a:defRPr>
                <a:solidFill>
                  <a:schemeClr val="tx1"/>
                </a:solidFill>
                <a:latin typeface="Arial" pitchFamily="34" charset="0"/>
              </a:defRPr>
            </a:lvl4pPr>
            <a:lvl5pPr marL="2057519" indent="-228613" defTabSz="966844">
              <a:defRPr>
                <a:solidFill>
                  <a:schemeClr val="tx1"/>
                </a:solidFill>
                <a:latin typeface="Arial" pitchFamily="34" charset="0"/>
              </a:defRPr>
            </a:lvl5pPr>
            <a:lvl6pPr marL="2514745" indent="-228613" defTabSz="966844" eaLnBrk="0" fontAlgn="base" hangingPunct="0">
              <a:spcBef>
                <a:spcPct val="0"/>
              </a:spcBef>
              <a:spcAft>
                <a:spcPct val="0"/>
              </a:spcAft>
              <a:defRPr>
                <a:solidFill>
                  <a:schemeClr val="tx1"/>
                </a:solidFill>
                <a:latin typeface="Arial" pitchFamily="34" charset="0"/>
              </a:defRPr>
            </a:lvl6pPr>
            <a:lvl7pPr marL="2971971" indent="-228613" defTabSz="966844" eaLnBrk="0" fontAlgn="base" hangingPunct="0">
              <a:spcBef>
                <a:spcPct val="0"/>
              </a:spcBef>
              <a:spcAft>
                <a:spcPct val="0"/>
              </a:spcAft>
              <a:defRPr>
                <a:solidFill>
                  <a:schemeClr val="tx1"/>
                </a:solidFill>
                <a:latin typeface="Arial" pitchFamily="34" charset="0"/>
              </a:defRPr>
            </a:lvl7pPr>
            <a:lvl8pPr marL="3429197" indent="-228613" defTabSz="966844" eaLnBrk="0" fontAlgn="base" hangingPunct="0">
              <a:spcBef>
                <a:spcPct val="0"/>
              </a:spcBef>
              <a:spcAft>
                <a:spcPct val="0"/>
              </a:spcAft>
              <a:defRPr>
                <a:solidFill>
                  <a:schemeClr val="tx1"/>
                </a:solidFill>
                <a:latin typeface="Arial" pitchFamily="34" charset="0"/>
              </a:defRPr>
            </a:lvl8pPr>
            <a:lvl9pPr marL="3886422" indent="-228613" defTabSz="966844" eaLnBrk="0" fontAlgn="base" hangingPunct="0">
              <a:spcBef>
                <a:spcPct val="0"/>
              </a:spcBef>
              <a:spcAft>
                <a:spcPct val="0"/>
              </a:spcAft>
              <a:defRPr>
                <a:solidFill>
                  <a:schemeClr val="tx1"/>
                </a:solidFill>
                <a:latin typeface="Arial" pitchFamily="34" charset="0"/>
              </a:defRPr>
            </a:lvl9pPr>
          </a:lstStyle>
          <a:p>
            <a:fld id="{BC4E7D48-F813-418F-9C07-4D41226A8FD4}" type="slidenum">
              <a:rPr lang="en-US" altLang="zh-CN">
                <a:latin typeface="Times New Roman" pitchFamily="18" charset="0"/>
              </a:rPr>
              <a:pPr/>
              <a:t>6</a:t>
            </a:fld>
            <a:endParaRPr lang="en-US" altLang="zh-CN">
              <a:latin typeface="Times New Roman" pitchFamily="18" charset="0"/>
            </a:endParaRPr>
          </a:p>
        </p:txBody>
      </p:sp>
      <p:sp>
        <p:nvSpPr>
          <p:cNvPr id="92166" name="Rectangle 2"/>
          <p:cNvSpPr>
            <a:spLocks noGrp="1" noRot="1" noChangeAspect="1" noChangeArrowheads="1" noTextEdit="1"/>
          </p:cNvSpPr>
          <p:nvPr>
            <p:ph type="sldImg"/>
          </p:nvPr>
        </p:nvSpPr>
        <p:spPr>
          <a:ln/>
        </p:spPr>
      </p:sp>
      <p:sp>
        <p:nvSpPr>
          <p:cNvPr id="921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8996">
              <a:defRPr/>
            </a:pPr>
            <a:r>
              <a:rPr lang="zh-CN" altLang="en-US" dirty="0"/>
              <a:t>吉恩</a:t>
            </a:r>
            <a:r>
              <a:rPr lang="en-US" altLang="zh-CN" dirty="0"/>
              <a:t>·</a:t>
            </a:r>
            <a:r>
              <a:rPr lang="zh-CN" altLang="en-US" dirty="0"/>
              <a:t>阿姆达尔被认为是有史以来最伟大的计算机设计师之一。作为商用大型机最早的“建筑师”，阿姆达尔缔造了</a:t>
            </a:r>
            <a:r>
              <a:rPr lang="en-US" altLang="zh-CN" dirty="0"/>
              <a:t>IBM 360</a:t>
            </a:r>
            <a:r>
              <a:rPr lang="zh-CN" altLang="en-US" dirty="0"/>
              <a:t>的辉煌，使其在</a:t>
            </a:r>
            <a:r>
              <a:rPr lang="en-US" altLang="zh-CN" dirty="0"/>
              <a:t>50~60</a:t>
            </a:r>
            <a:r>
              <a:rPr lang="zh-CN" altLang="en-US" dirty="0"/>
              <a:t>年代统治整个大型计算机工业。</a:t>
            </a:r>
            <a:r>
              <a:rPr lang="en-US" altLang="zh-CN" dirty="0"/>
              <a:t>IBM</a:t>
            </a:r>
            <a:r>
              <a:rPr lang="zh-CN" altLang="en-US" dirty="0"/>
              <a:t>让他领导</a:t>
            </a:r>
            <a:r>
              <a:rPr lang="en-US" altLang="zh-CN" dirty="0"/>
              <a:t>IBM360</a:t>
            </a:r>
            <a:r>
              <a:rPr lang="zh-CN" altLang="en-US" dirty="0"/>
              <a:t>的设计工作。他提出：</a:t>
            </a:r>
            <a:r>
              <a:rPr lang="en-US" altLang="zh-CN" dirty="0"/>
              <a:t>360</a:t>
            </a:r>
            <a:r>
              <a:rPr lang="zh-CN" altLang="en-US" dirty="0"/>
              <a:t>应是一条向下兼容的生产线，可使软件和设备用在这一家族的每个成员上。这是一个极具变革意义的观点，即首次提出了体系结构的概念。从</a:t>
            </a:r>
            <a:r>
              <a:rPr lang="en-US" altLang="zh-CN" dirty="0"/>
              <a:t>1961</a:t>
            </a:r>
            <a:r>
              <a:rPr lang="zh-CN" altLang="en-US" dirty="0"/>
              <a:t>年到</a:t>
            </a:r>
            <a:r>
              <a:rPr lang="en-US" altLang="zh-CN" dirty="0"/>
              <a:t>1964</a:t>
            </a:r>
            <a:r>
              <a:rPr lang="zh-CN" altLang="en-US" dirty="0"/>
              <a:t>年，研制一共花了</a:t>
            </a:r>
            <a:r>
              <a:rPr lang="en-US" altLang="zh-CN" dirty="0"/>
              <a:t>3</a:t>
            </a:r>
            <a:r>
              <a:rPr lang="zh-CN" altLang="en-US" dirty="0"/>
              <a:t>年时间，耗费</a:t>
            </a:r>
            <a:r>
              <a:rPr lang="en-US" altLang="zh-CN" dirty="0"/>
              <a:t>50</a:t>
            </a:r>
            <a:r>
              <a:rPr lang="zh-CN" altLang="en-US" dirty="0"/>
              <a:t>多亿美元，超过二战时原子弹的研制费用。</a:t>
            </a:r>
            <a:endParaRPr lang="en-US" altLang="zh-CN" dirty="0"/>
          </a:p>
          <a:p>
            <a:pPr rtl="0"/>
            <a:r>
              <a:rPr lang="en-US" altLang="zh-CN" dirty="0"/>
              <a:t>1. </a:t>
            </a:r>
            <a:r>
              <a:rPr lang="zh-CN" altLang="en-US" dirty="0"/>
              <a:t>阿姆达尔定律， 性能改进的部分受限于改进部分在整个系统中所占的比例。</a:t>
            </a:r>
          </a:p>
          <a:p>
            <a:r>
              <a:rPr lang="zh-CN" altLang="en-US" dirty="0"/>
              <a:t>     与之对应的错误是，试图改进计算机中的一部分的能力来提高整机的性能</a:t>
            </a:r>
            <a:endParaRPr lang="en-US" altLang="zh-CN" dirty="0"/>
          </a:p>
          <a:p>
            <a:r>
              <a:rPr lang="en-US" altLang="zh-CN" dirty="0"/>
              <a:t>2.</a:t>
            </a:r>
            <a:r>
              <a:rPr lang="zh-CN" altLang="en-US" dirty="0"/>
              <a:t>其中一个例子是： 假设乘法运算指令在整个程序执行指令的</a:t>
            </a:r>
            <a:r>
              <a:rPr lang="en-US" altLang="zh-CN" dirty="0"/>
              <a:t>80%</a:t>
            </a:r>
            <a:r>
              <a:rPr lang="zh-CN" altLang="en-US" dirty="0"/>
              <a:t>。那么我们能够通过把乘法器的性能提高</a:t>
            </a:r>
            <a:r>
              <a:rPr lang="en-US" altLang="zh-CN" dirty="0"/>
              <a:t>5</a:t>
            </a:r>
            <a:r>
              <a:rPr lang="zh-CN" altLang="en-US" dirty="0"/>
              <a:t>倍，从而是整个系统的性能提高五倍呢</a:t>
            </a:r>
            <a:r>
              <a:rPr lang="en-US" altLang="zh-CN" dirty="0"/>
              <a:t>?</a:t>
            </a:r>
          </a:p>
          <a:p>
            <a:r>
              <a:rPr lang="en-US" altLang="zh-CN" dirty="0"/>
              <a:t>     </a:t>
            </a:r>
            <a:r>
              <a:rPr lang="zh-CN" altLang="en-US" dirty="0"/>
              <a:t>通过阿姆达尔定理可以看出，显然是不行的。</a:t>
            </a:r>
            <a:endParaRPr lang="en-US" altLang="zh-CN" dirty="0"/>
          </a:p>
          <a:p>
            <a:r>
              <a:rPr lang="en-US" altLang="zh-CN" dirty="0"/>
              <a:t>                      </a:t>
            </a:r>
          </a:p>
          <a:p>
            <a:r>
              <a:rPr lang="zh-CN" altLang="en-US" dirty="0"/>
              <a:t>其推论就是，尽可能提高最常用的部分的速度</a:t>
            </a:r>
            <a:endParaRPr lang="en-US" altLang="zh-CN" dirty="0"/>
          </a:p>
          <a:p>
            <a:endParaRPr lang="en-US" altLang="zh-CN" dirty="0"/>
          </a:p>
          <a:p>
            <a:pPr rtl="0"/>
            <a:r>
              <a:rPr lang="en-US" altLang="zh-CN" b="1" dirty="0"/>
              <a:t>corollary</a:t>
            </a:r>
            <a:r>
              <a:rPr lang="en-US" altLang="zh-CN" dirty="0"/>
              <a:t> [</a:t>
            </a:r>
            <a:r>
              <a:rPr lang="en-US" altLang="zh-CN" dirty="0" err="1"/>
              <a:t>co·rol·lar·y</a:t>
            </a:r>
            <a:r>
              <a:rPr lang="en-US" altLang="zh-CN" dirty="0"/>
              <a:t> || </a:t>
            </a:r>
            <a:r>
              <a:rPr lang="en-US" altLang="zh-CN" dirty="0" err="1"/>
              <a:t>kə'rɒlərɪ</a:t>
            </a:r>
            <a:r>
              <a:rPr lang="en-US" altLang="zh-CN" dirty="0"/>
              <a:t>] n. </a:t>
            </a:r>
            <a:r>
              <a:rPr lang="zh-CN" altLang="en-US" dirty="0"/>
              <a:t>必然的结果</a:t>
            </a:r>
            <a:r>
              <a:rPr lang="en-US" altLang="zh-CN" dirty="0"/>
              <a:t>; </a:t>
            </a:r>
            <a:r>
              <a:rPr lang="zh-CN" altLang="en-US" dirty="0"/>
              <a:t>推论</a:t>
            </a:r>
            <a:r>
              <a:rPr lang="en-US" altLang="zh-CN" dirty="0"/>
              <a:t>; </a:t>
            </a:r>
            <a:endParaRPr lang="zh-CN" altLang="en-US" dirty="0"/>
          </a:p>
          <a:p>
            <a:pPr rtl="0"/>
            <a:r>
              <a:rPr lang="en-US" altLang="zh-CN" b="1" dirty="0"/>
              <a:t>pitfall</a:t>
            </a:r>
            <a:r>
              <a:rPr lang="zh-CN" altLang="en-US" dirty="0"/>
              <a:t>    </a:t>
            </a:r>
            <a:r>
              <a:rPr lang="en-US" altLang="zh-CN" dirty="0"/>
              <a:t>n. </a:t>
            </a:r>
            <a:r>
              <a:rPr lang="zh-CN" altLang="en-US" dirty="0"/>
              <a:t>陷阱</a:t>
            </a:r>
            <a:r>
              <a:rPr lang="en-US" altLang="zh-CN" dirty="0"/>
              <a:t>, </a:t>
            </a:r>
            <a:r>
              <a:rPr lang="zh-CN" altLang="en-US" dirty="0"/>
              <a:t>阴谋</a:t>
            </a:r>
            <a:r>
              <a:rPr lang="en-US" altLang="zh-CN" dirty="0"/>
              <a:t>, </a:t>
            </a:r>
            <a:r>
              <a:rPr lang="zh-CN" altLang="en-US" dirty="0"/>
              <a:t>诱惑</a:t>
            </a:r>
            <a:endParaRPr lang="en-US" altLang="zh-CN" dirty="0"/>
          </a:p>
          <a:p>
            <a:endParaRPr lang="en-AU" dirty="0"/>
          </a:p>
        </p:txBody>
      </p:sp>
    </p:spTree>
    <p:extLst>
      <p:ext uri="{BB962C8B-B14F-4D97-AF65-F5344CB8AC3E}">
        <p14:creationId xmlns:p14="http://schemas.microsoft.com/office/powerpoint/2010/main" val="37111505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a:latin typeface="Times New Roman" pitchFamily="18" charset="0"/>
              </a:rPr>
              <a:t>Morgan Kaufmann Publishers</a:t>
            </a:r>
          </a:p>
        </p:txBody>
      </p:sp>
      <p:sp>
        <p:nvSpPr>
          <p:cNvPr id="1566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E52D24EA-51D9-4C29-95FD-84614045798B}" type="datetime3">
              <a:rPr lang="en-AU" altLang="zh-CN" sz="1300" smtClean="0">
                <a:latin typeface="Times New Roman" pitchFamily="18" charset="0"/>
              </a:rPr>
              <a:t>30 May, 2025</a:t>
            </a:fld>
            <a:endParaRPr lang="en-AU" altLang="zh-CN" sz="1300">
              <a:latin typeface="Times New Roman" pitchFamily="18" charset="0"/>
            </a:endParaRPr>
          </a:p>
        </p:txBody>
      </p:sp>
      <p:sp>
        <p:nvSpPr>
          <p:cNvPr id="1566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a:latin typeface="Times New Roman" pitchFamily="18" charset="0"/>
              </a:rPr>
              <a:t>Chapter 4 — The Processor</a:t>
            </a:r>
          </a:p>
        </p:txBody>
      </p:sp>
      <p:sp>
        <p:nvSpPr>
          <p:cNvPr id="1566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0DA40A51-7EBB-46E3-9CB3-867FC6246F93}" type="slidenum">
              <a:rPr lang="en-AU" altLang="zh-CN" sz="1300">
                <a:latin typeface="Times New Roman" pitchFamily="18" charset="0"/>
              </a:rPr>
              <a:pPr/>
              <a:t>66</a:t>
            </a:fld>
            <a:endParaRPr lang="en-AU" altLang="zh-CN" sz="1300">
              <a:latin typeface="Times New Roman" pitchFamily="18" charset="0"/>
            </a:endParaRPr>
          </a:p>
        </p:txBody>
      </p:sp>
      <p:sp>
        <p:nvSpPr>
          <p:cNvPr id="156678" name="Rectangle 2"/>
          <p:cNvSpPr>
            <a:spLocks noGrp="1" noRot="1" noChangeAspect="1" noChangeArrowheads="1" noTextEdit="1"/>
          </p:cNvSpPr>
          <p:nvPr>
            <p:ph type="sldImg"/>
          </p:nvPr>
        </p:nvSpPr>
        <p:spPr>
          <a:ln/>
        </p:spPr>
      </p:sp>
      <p:sp>
        <p:nvSpPr>
          <p:cNvPr id="1566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读取数据指令，执行时涉及的数据通路</a:t>
            </a:r>
            <a:endParaRPr lang="en-US" altLang="zh-CN" dirty="0"/>
          </a:p>
          <a:p>
            <a:r>
              <a:rPr lang="en-US" dirty="0"/>
              <a:t>  </a:t>
            </a:r>
            <a:r>
              <a:rPr lang="zh-CN" altLang="en-US" dirty="0"/>
              <a:t>读取寄存器操作数</a:t>
            </a:r>
            <a:endParaRPr lang="en-US" altLang="zh-CN" dirty="0"/>
          </a:p>
          <a:p>
            <a:r>
              <a:rPr lang="en-US" baseline="0" dirty="0"/>
              <a:t> </a:t>
            </a:r>
            <a:r>
              <a:rPr lang="zh-CN" altLang="en-US" baseline="0" dirty="0"/>
              <a:t>与 </a:t>
            </a:r>
            <a:r>
              <a:rPr lang="en-US" altLang="zh-CN" baseline="0" dirty="0"/>
              <a:t>16</a:t>
            </a:r>
            <a:r>
              <a:rPr lang="zh-CN" altLang="en-US" baseline="0" dirty="0"/>
              <a:t>位的立即数运算的偏移地址运算读写的内存的地址</a:t>
            </a:r>
            <a:endParaRPr lang="en-US" dirty="0"/>
          </a:p>
        </p:txBody>
      </p:sp>
    </p:spTree>
    <p:extLst>
      <p:ext uri="{BB962C8B-B14F-4D97-AF65-F5344CB8AC3E}">
        <p14:creationId xmlns:p14="http://schemas.microsoft.com/office/powerpoint/2010/main" val="41110480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a:latin typeface="Times New Roman" pitchFamily="18" charset="0"/>
              </a:rPr>
              <a:t>Morgan Kaufmann Publishers</a:t>
            </a:r>
          </a:p>
        </p:txBody>
      </p:sp>
      <p:sp>
        <p:nvSpPr>
          <p:cNvPr id="1576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F3D9F74C-FD64-44ED-B7E1-DD4DB8C0D661}" type="datetime3">
              <a:rPr lang="en-AU" altLang="zh-CN" sz="1300" smtClean="0">
                <a:latin typeface="Times New Roman" pitchFamily="18" charset="0"/>
              </a:rPr>
              <a:t>30 May, 2025</a:t>
            </a:fld>
            <a:endParaRPr lang="en-AU" altLang="zh-CN" sz="1300">
              <a:latin typeface="Times New Roman" pitchFamily="18" charset="0"/>
            </a:endParaRPr>
          </a:p>
        </p:txBody>
      </p:sp>
      <p:sp>
        <p:nvSpPr>
          <p:cNvPr id="1577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a:latin typeface="Times New Roman" pitchFamily="18" charset="0"/>
              </a:rPr>
              <a:t>Chapter 4 — The Processor</a:t>
            </a:r>
          </a:p>
        </p:txBody>
      </p:sp>
      <p:sp>
        <p:nvSpPr>
          <p:cNvPr id="1577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8F7E0DFC-B350-46C6-8757-5107E62231AF}" type="slidenum">
              <a:rPr lang="en-AU" altLang="zh-CN" sz="1300">
                <a:latin typeface="Times New Roman" pitchFamily="18" charset="0"/>
              </a:rPr>
              <a:pPr/>
              <a:t>67</a:t>
            </a:fld>
            <a:endParaRPr lang="en-AU" altLang="zh-CN" sz="1300">
              <a:latin typeface="Times New Roman" pitchFamily="18" charset="0"/>
            </a:endParaRPr>
          </a:p>
        </p:txBody>
      </p:sp>
      <p:sp>
        <p:nvSpPr>
          <p:cNvPr id="157702" name="Rectangle 2"/>
          <p:cNvSpPr>
            <a:spLocks noGrp="1" noRot="1" noChangeAspect="1" noChangeArrowheads="1" noTextEdit="1"/>
          </p:cNvSpPr>
          <p:nvPr>
            <p:ph type="sldImg"/>
          </p:nvPr>
        </p:nvSpPr>
        <p:spPr>
          <a:ln/>
        </p:spPr>
      </p:sp>
      <p:sp>
        <p:nvSpPr>
          <p:cNvPr id="1577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分支指令主要完成以下的步骤和功能：</a:t>
            </a:r>
            <a:endParaRPr lang="en-US" altLang="zh-CN" dirty="0"/>
          </a:p>
          <a:p>
            <a:r>
              <a:rPr lang="en-US" dirty="0"/>
              <a:t>   </a:t>
            </a:r>
            <a:r>
              <a:rPr lang="zh-CN" altLang="en-US" dirty="0"/>
              <a:t>读取寄存器操作数</a:t>
            </a:r>
            <a:endParaRPr lang="en-US" altLang="zh-CN" dirty="0"/>
          </a:p>
          <a:p>
            <a:r>
              <a:rPr lang="en-US" dirty="0"/>
              <a:t> </a:t>
            </a:r>
            <a:r>
              <a:rPr lang="zh-CN" altLang="en-US" dirty="0"/>
              <a:t>比较运算</a:t>
            </a:r>
            <a:endParaRPr lang="en-US" altLang="zh-CN" dirty="0"/>
          </a:p>
          <a:p>
            <a:r>
              <a:rPr lang="en-US" dirty="0"/>
              <a:t> </a:t>
            </a:r>
            <a:r>
              <a:rPr lang="zh-CN" altLang="en-US" dirty="0"/>
              <a:t>计算目标地址</a:t>
            </a:r>
            <a:endParaRPr lang="en-US" dirty="0"/>
          </a:p>
        </p:txBody>
      </p:sp>
    </p:spTree>
    <p:extLst>
      <p:ext uri="{BB962C8B-B14F-4D97-AF65-F5344CB8AC3E}">
        <p14:creationId xmlns:p14="http://schemas.microsoft.com/office/powerpoint/2010/main" val="35622896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a:latin typeface="Times New Roman" pitchFamily="18" charset="0"/>
              </a:rPr>
              <a:t>Morgan Kaufmann Publishers</a:t>
            </a:r>
          </a:p>
        </p:txBody>
      </p:sp>
      <p:sp>
        <p:nvSpPr>
          <p:cNvPr id="1587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FA7866F0-B802-4695-A68D-CD0DC603B7AB}" type="datetime3">
              <a:rPr lang="en-AU" altLang="zh-CN" sz="1300" smtClean="0">
                <a:latin typeface="Times New Roman" pitchFamily="18" charset="0"/>
              </a:rPr>
              <a:t>30 May, 2025</a:t>
            </a:fld>
            <a:endParaRPr lang="en-AU" altLang="zh-CN" sz="1300">
              <a:latin typeface="Times New Roman" pitchFamily="18" charset="0"/>
            </a:endParaRPr>
          </a:p>
        </p:txBody>
      </p:sp>
      <p:sp>
        <p:nvSpPr>
          <p:cNvPr id="1587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a:latin typeface="Times New Roman" pitchFamily="18" charset="0"/>
              </a:rPr>
              <a:t>Chapter 4 — The Processor</a:t>
            </a:r>
          </a:p>
        </p:txBody>
      </p:sp>
      <p:sp>
        <p:nvSpPr>
          <p:cNvPr id="1587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958BC339-50EE-4939-8F76-CBABE7E2045B}" type="slidenum">
              <a:rPr lang="en-AU" altLang="zh-CN" sz="1300">
                <a:latin typeface="Times New Roman" pitchFamily="18" charset="0"/>
              </a:rPr>
              <a:pPr/>
              <a:t>68</a:t>
            </a:fld>
            <a:endParaRPr lang="en-AU" altLang="zh-CN" sz="1300">
              <a:latin typeface="Times New Roman" pitchFamily="18" charset="0"/>
            </a:endParaRPr>
          </a:p>
        </p:txBody>
      </p:sp>
      <p:sp>
        <p:nvSpPr>
          <p:cNvPr id="158726" name="Rectangle 2"/>
          <p:cNvSpPr>
            <a:spLocks noGrp="1" noRot="1" noChangeAspect="1" noChangeArrowheads="1" noTextEdit="1"/>
          </p:cNvSpPr>
          <p:nvPr>
            <p:ph type="sldImg"/>
          </p:nvPr>
        </p:nvSpPr>
        <p:spPr>
          <a:ln/>
        </p:spPr>
      </p:sp>
      <p:sp>
        <p:nvSpPr>
          <p:cNvPr id="1587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读取两个寄存器，进行比较运算，根据结果的值是否为零</a:t>
            </a:r>
            <a:endParaRPr lang="en-US" altLang="zh-CN" dirty="0"/>
          </a:p>
          <a:p>
            <a:r>
              <a:rPr lang="en-US" baseline="0" dirty="0"/>
              <a:t>                             </a:t>
            </a:r>
            <a:endParaRPr lang="en-US" dirty="0"/>
          </a:p>
        </p:txBody>
      </p:sp>
    </p:spTree>
    <p:extLst>
      <p:ext uri="{BB962C8B-B14F-4D97-AF65-F5344CB8AC3E}">
        <p14:creationId xmlns:p14="http://schemas.microsoft.com/office/powerpoint/2010/main" val="11488755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844">
              <a:defRPr sz="1500">
                <a:solidFill>
                  <a:schemeClr val="tx1"/>
                </a:solidFill>
                <a:latin typeface="Arial" pitchFamily="34" charset="0"/>
              </a:defRPr>
            </a:lvl1pPr>
            <a:lvl2pPr marL="742993" indent="-285766" defTabSz="966844">
              <a:defRPr sz="1500">
                <a:solidFill>
                  <a:schemeClr val="tx1"/>
                </a:solidFill>
                <a:latin typeface="Arial" pitchFamily="34" charset="0"/>
              </a:defRPr>
            </a:lvl2pPr>
            <a:lvl3pPr marL="1143066" indent="-228613" defTabSz="966844">
              <a:defRPr sz="1500">
                <a:solidFill>
                  <a:schemeClr val="tx1"/>
                </a:solidFill>
                <a:latin typeface="Arial" pitchFamily="34" charset="0"/>
              </a:defRPr>
            </a:lvl3pPr>
            <a:lvl4pPr marL="1600292" indent="-228613" defTabSz="966844">
              <a:defRPr sz="1500">
                <a:solidFill>
                  <a:schemeClr val="tx1"/>
                </a:solidFill>
                <a:latin typeface="Arial" pitchFamily="34" charset="0"/>
              </a:defRPr>
            </a:lvl4pPr>
            <a:lvl5pPr marL="2057519" indent="-228613" defTabSz="966844">
              <a:defRPr sz="1500">
                <a:solidFill>
                  <a:schemeClr val="tx1"/>
                </a:solidFill>
                <a:latin typeface="Arial" pitchFamily="34" charset="0"/>
              </a:defRPr>
            </a:lvl5pPr>
            <a:lvl6pPr marL="2514745" indent="-228613" algn="ctr" defTabSz="966844" eaLnBrk="0" fontAlgn="base" hangingPunct="0">
              <a:spcBef>
                <a:spcPct val="0"/>
              </a:spcBef>
              <a:spcAft>
                <a:spcPct val="0"/>
              </a:spcAft>
              <a:defRPr sz="1500">
                <a:solidFill>
                  <a:schemeClr val="tx1"/>
                </a:solidFill>
                <a:latin typeface="Arial" pitchFamily="34" charset="0"/>
              </a:defRPr>
            </a:lvl6pPr>
            <a:lvl7pPr marL="2971971" indent="-228613" algn="ctr" defTabSz="966844" eaLnBrk="0" fontAlgn="base" hangingPunct="0">
              <a:spcBef>
                <a:spcPct val="0"/>
              </a:spcBef>
              <a:spcAft>
                <a:spcPct val="0"/>
              </a:spcAft>
              <a:defRPr sz="1500">
                <a:solidFill>
                  <a:schemeClr val="tx1"/>
                </a:solidFill>
                <a:latin typeface="Arial" pitchFamily="34" charset="0"/>
              </a:defRPr>
            </a:lvl7pPr>
            <a:lvl8pPr marL="3429197" indent="-228613" algn="ctr" defTabSz="966844" eaLnBrk="0" fontAlgn="base" hangingPunct="0">
              <a:spcBef>
                <a:spcPct val="0"/>
              </a:spcBef>
              <a:spcAft>
                <a:spcPct val="0"/>
              </a:spcAft>
              <a:defRPr sz="1500">
                <a:solidFill>
                  <a:schemeClr val="tx1"/>
                </a:solidFill>
                <a:latin typeface="Arial" pitchFamily="34" charset="0"/>
              </a:defRPr>
            </a:lvl8pPr>
            <a:lvl9pPr marL="3886422" indent="-228613" algn="ctr" defTabSz="966844" eaLnBrk="0" fontAlgn="base" hangingPunct="0">
              <a:spcBef>
                <a:spcPct val="0"/>
              </a:spcBef>
              <a:spcAft>
                <a:spcPct val="0"/>
              </a:spcAft>
              <a:defRPr sz="1500">
                <a:solidFill>
                  <a:schemeClr val="tx1"/>
                </a:solidFill>
                <a:latin typeface="Arial" pitchFamily="34" charset="0"/>
              </a:defRPr>
            </a:lvl9pPr>
          </a:lstStyle>
          <a:p>
            <a:r>
              <a:rPr lang="en-AU" altLang="zh-CN" sz="1300">
                <a:latin typeface="Times New Roman" pitchFamily="18" charset="0"/>
              </a:rPr>
              <a:t>Morgan Kaufmann Publishers</a:t>
            </a:r>
          </a:p>
        </p:txBody>
      </p:sp>
      <p:sp>
        <p:nvSpPr>
          <p:cNvPr id="1658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844">
              <a:defRPr sz="1500">
                <a:solidFill>
                  <a:schemeClr val="tx1"/>
                </a:solidFill>
                <a:latin typeface="Arial" pitchFamily="34" charset="0"/>
              </a:defRPr>
            </a:lvl1pPr>
            <a:lvl2pPr marL="742993" indent="-285766" defTabSz="966844">
              <a:defRPr sz="1500">
                <a:solidFill>
                  <a:schemeClr val="tx1"/>
                </a:solidFill>
                <a:latin typeface="Arial" pitchFamily="34" charset="0"/>
              </a:defRPr>
            </a:lvl2pPr>
            <a:lvl3pPr marL="1143066" indent="-228613" defTabSz="966844">
              <a:defRPr sz="1500">
                <a:solidFill>
                  <a:schemeClr val="tx1"/>
                </a:solidFill>
                <a:latin typeface="Arial" pitchFamily="34" charset="0"/>
              </a:defRPr>
            </a:lvl3pPr>
            <a:lvl4pPr marL="1600292" indent="-228613" defTabSz="966844">
              <a:defRPr sz="1500">
                <a:solidFill>
                  <a:schemeClr val="tx1"/>
                </a:solidFill>
                <a:latin typeface="Arial" pitchFamily="34" charset="0"/>
              </a:defRPr>
            </a:lvl4pPr>
            <a:lvl5pPr marL="2057519" indent="-228613" defTabSz="966844">
              <a:defRPr sz="1500">
                <a:solidFill>
                  <a:schemeClr val="tx1"/>
                </a:solidFill>
                <a:latin typeface="Arial" pitchFamily="34" charset="0"/>
              </a:defRPr>
            </a:lvl5pPr>
            <a:lvl6pPr marL="2514745" indent="-228613" algn="ctr" defTabSz="966844" eaLnBrk="0" fontAlgn="base" hangingPunct="0">
              <a:spcBef>
                <a:spcPct val="0"/>
              </a:spcBef>
              <a:spcAft>
                <a:spcPct val="0"/>
              </a:spcAft>
              <a:defRPr sz="1500">
                <a:solidFill>
                  <a:schemeClr val="tx1"/>
                </a:solidFill>
                <a:latin typeface="Arial" pitchFamily="34" charset="0"/>
              </a:defRPr>
            </a:lvl6pPr>
            <a:lvl7pPr marL="2971971" indent="-228613" algn="ctr" defTabSz="966844" eaLnBrk="0" fontAlgn="base" hangingPunct="0">
              <a:spcBef>
                <a:spcPct val="0"/>
              </a:spcBef>
              <a:spcAft>
                <a:spcPct val="0"/>
              </a:spcAft>
              <a:defRPr sz="1500">
                <a:solidFill>
                  <a:schemeClr val="tx1"/>
                </a:solidFill>
                <a:latin typeface="Arial" pitchFamily="34" charset="0"/>
              </a:defRPr>
            </a:lvl7pPr>
            <a:lvl8pPr marL="3429197" indent="-228613" algn="ctr" defTabSz="966844" eaLnBrk="0" fontAlgn="base" hangingPunct="0">
              <a:spcBef>
                <a:spcPct val="0"/>
              </a:spcBef>
              <a:spcAft>
                <a:spcPct val="0"/>
              </a:spcAft>
              <a:defRPr sz="1500">
                <a:solidFill>
                  <a:schemeClr val="tx1"/>
                </a:solidFill>
                <a:latin typeface="Arial" pitchFamily="34" charset="0"/>
              </a:defRPr>
            </a:lvl8pPr>
            <a:lvl9pPr marL="3886422" indent="-228613" algn="ctr" defTabSz="966844" eaLnBrk="0" fontAlgn="base" hangingPunct="0">
              <a:spcBef>
                <a:spcPct val="0"/>
              </a:spcBef>
              <a:spcAft>
                <a:spcPct val="0"/>
              </a:spcAft>
              <a:defRPr sz="1500">
                <a:solidFill>
                  <a:schemeClr val="tx1"/>
                </a:solidFill>
                <a:latin typeface="Arial" pitchFamily="34" charset="0"/>
              </a:defRPr>
            </a:lvl9pPr>
          </a:lstStyle>
          <a:p>
            <a:fld id="{D09F3727-6D86-46D7-ADE5-ADD06C73DFC0}" type="datetime4">
              <a:rPr lang="en-US" altLang="zh-CN" sz="1300" smtClean="0">
                <a:latin typeface="Times New Roman" pitchFamily="18" charset="0"/>
              </a:rPr>
              <a:t>May 30, 2025</a:t>
            </a:fld>
            <a:endParaRPr lang="en-AU" altLang="zh-CN" sz="1300">
              <a:latin typeface="Times New Roman" pitchFamily="18" charset="0"/>
            </a:endParaRPr>
          </a:p>
        </p:txBody>
      </p:sp>
      <p:sp>
        <p:nvSpPr>
          <p:cNvPr id="1658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844">
              <a:defRPr sz="1500">
                <a:solidFill>
                  <a:schemeClr val="tx1"/>
                </a:solidFill>
                <a:latin typeface="Arial" pitchFamily="34" charset="0"/>
              </a:defRPr>
            </a:lvl1pPr>
            <a:lvl2pPr marL="742993" indent="-285766" defTabSz="966844">
              <a:defRPr sz="1500">
                <a:solidFill>
                  <a:schemeClr val="tx1"/>
                </a:solidFill>
                <a:latin typeface="Arial" pitchFamily="34" charset="0"/>
              </a:defRPr>
            </a:lvl2pPr>
            <a:lvl3pPr marL="1143066" indent="-228613" defTabSz="966844">
              <a:defRPr sz="1500">
                <a:solidFill>
                  <a:schemeClr val="tx1"/>
                </a:solidFill>
                <a:latin typeface="Arial" pitchFamily="34" charset="0"/>
              </a:defRPr>
            </a:lvl3pPr>
            <a:lvl4pPr marL="1600292" indent="-228613" defTabSz="966844">
              <a:defRPr sz="1500">
                <a:solidFill>
                  <a:schemeClr val="tx1"/>
                </a:solidFill>
                <a:latin typeface="Arial" pitchFamily="34" charset="0"/>
              </a:defRPr>
            </a:lvl4pPr>
            <a:lvl5pPr marL="2057519" indent="-228613" defTabSz="966844">
              <a:defRPr sz="1500">
                <a:solidFill>
                  <a:schemeClr val="tx1"/>
                </a:solidFill>
                <a:latin typeface="Arial" pitchFamily="34" charset="0"/>
              </a:defRPr>
            </a:lvl5pPr>
            <a:lvl6pPr marL="2514745" indent="-228613" algn="ctr" defTabSz="966844" eaLnBrk="0" fontAlgn="base" hangingPunct="0">
              <a:spcBef>
                <a:spcPct val="0"/>
              </a:spcBef>
              <a:spcAft>
                <a:spcPct val="0"/>
              </a:spcAft>
              <a:defRPr sz="1500">
                <a:solidFill>
                  <a:schemeClr val="tx1"/>
                </a:solidFill>
                <a:latin typeface="Arial" pitchFamily="34" charset="0"/>
              </a:defRPr>
            </a:lvl6pPr>
            <a:lvl7pPr marL="2971971" indent="-228613" algn="ctr" defTabSz="966844" eaLnBrk="0" fontAlgn="base" hangingPunct="0">
              <a:spcBef>
                <a:spcPct val="0"/>
              </a:spcBef>
              <a:spcAft>
                <a:spcPct val="0"/>
              </a:spcAft>
              <a:defRPr sz="1500">
                <a:solidFill>
                  <a:schemeClr val="tx1"/>
                </a:solidFill>
                <a:latin typeface="Arial" pitchFamily="34" charset="0"/>
              </a:defRPr>
            </a:lvl7pPr>
            <a:lvl8pPr marL="3429197" indent="-228613" algn="ctr" defTabSz="966844" eaLnBrk="0" fontAlgn="base" hangingPunct="0">
              <a:spcBef>
                <a:spcPct val="0"/>
              </a:spcBef>
              <a:spcAft>
                <a:spcPct val="0"/>
              </a:spcAft>
              <a:defRPr sz="1500">
                <a:solidFill>
                  <a:schemeClr val="tx1"/>
                </a:solidFill>
                <a:latin typeface="Arial" pitchFamily="34" charset="0"/>
              </a:defRPr>
            </a:lvl8pPr>
            <a:lvl9pPr marL="3886422" indent="-228613" algn="ctr" defTabSz="966844" eaLnBrk="0" fontAlgn="base" hangingPunct="0">
              <a:spcBef>
                <a:spcPct val="0"/>
              </a:spcBef>
              <a:spcAft>
                <a:spcPct val="0"/>
              </a:spcAft>
              <a:defRPr sz="1500">
                <a:solidFill>
                  <a:schemeClr val="tx1"/>
                </a:solidFill>
                <a:latin typeface="Arial" pitchFamily="34" charset="0"/>
              </a:defRPr>
            </a:lvl9pPr>
          </a:lstStyle>
          <a:p>
            <a:fld id="{F4F66F4F-52D6-44C9-B668-5DF950FF833B}" type="slidenum">
              <a:rPr lang="en-AU" altLang="zh-CN" sz="1300">
                <a:latin typeface="Times New Roman" pitchFamily="18" charset="0"/>
              </a:rPr>
              <a:pPr/>
              <a:t>69</a:t>
            </a:fld>
            <a:endParaRPr lang="en-AU" altLang="zh-CN" sz="1300">
              <a:latin typeface="Times New Roman" pitchFamily="18" charset="0"/>
            </a:endParaRPr>
          </a:p>
        </p:txBody>
      </p:sp>
      <p:sp>
        <p:nvSpPr>
          <p:cNvPr id="165894" name="Rectangle 2"/>
          <p:cNvSpPr>
            <a:spLocks noGrp="1" noRot="1" noChangeAspect="1" noChangeArrowheads="1" noTextEdit="1"/>
          </p:cNvSpPr>
          <p:nvPr>
            <p:ph type="sldImg"/>
          </p:nvPr>
        </p:nvSpPr>
        <p:spPr>
          <a:ln/>
        </p:spPr>
      </p:sp>
      <p:sp>
        <p:nvSpPr>
          <p:cNvPr id="1658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为了简化问题，我们只考虑主机系统。我们将计算机的主机抽象为一些列的寄存器、运算单元、多路选择器、控制器和存储等部件。</a:t>
            </a:r>
            <a:endParaRPr lang="en-US" altLang="zh-CN" dirty="0"/>
          </a:p>
          <a:p>
            <a:r>
              <a:rPr lang="zh-CN" altLang="en-US" dirty="0"/>
              <a:t>那么在这样一个处理器抽象层次上可以清晰地描述指令执行的过程。在后续课程中再深入讲解。</a:t>
            </a:r>
            <a:endParaRPr lang="en-US" altLang="zh-CN" dirty="0"/>
          </a:p>
          <a:p>
            <a:r>
              <a:rPr lang="zh-CN" altLang="en-US" dirty="0"/>
              <a:t>在深入学习计算机设计问题之前，我们先介绍目前计算机系统设计面临的几个问题。</a:t>
            </a:r>
            <a:endParaRPr lang="en-US" dirty="0"/>
          </a:p>
        </p:txBody>
      </p:sp>
    </p:spTree>
    <p:extLst>
      <p:ext uri="{BB962C8B-B14F-4D97-AF65-F5344CB8AC3E}">
        <p14:creationId xmlns:p14="http://schemas.microsoft.com/office/powerpoint/2010/main" val="34712526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a:latin typeface="Times New Roman" pitchFamily="18" charset="0"/>
              </a:rPr>
              <a:t>Morgan Kaufmann Publishers</a:t>
            </a:r>
          </a:p>
        </p:txBody>
      </p:sp>
      <p:sp>
        <p:nvSpPr>
          <p:cNvPr id="1699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ACA602A6-E29F-4B60-A96B-2F65406D35FA}" type="datetime3">
              <a:rPr lang="en-AU" altLang="zh-CN" sz="1300" smtClean="0">
                <a:latin typeface="Times New Roman" pitchFamily="18" charset="0"/>
              </a:rPr>
              <a:t>30 May, 2025</a:t>
            </a:fld>
            <a:endParaRPr lang="en-AU" altLang="zh-CN" sz="1300">
              <a:latin typeface="Times New Roman" pitchFamily="18" charset="0"/>
            </a:endParaRPr>
          </a:p>
        </p:txBody>
      </p:sp>
      <p:sp>
        <p:nvSpPr>
          <p:cNvPr id="1699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a:latin typeface="Times New Roman" pitchFamily="18" charset="0"/>
              </a:rPr>
              <a:t>Chapter 4 — The Processor</a:t>
            </a:r>
          </a:p>
        </p:txBody>
      </p:sp>
      <p:sp>
        <p:nvSpPr>
          <p:cNvPr id="1699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6864C352-401F-450C-8CCA-457645E4F3AE}" type="slidenum">
              <a:rPr lang="en-AU" altLang="zh-CN" sz="1300">
                <a:latin typeface="Times New Roman" pitchFamily="18" charset="0"/>
              </a:rPr>
              <a:pPr/>
              <a:t>70</a:t>
            </a:fld>
            <a:endParaRPr lang="en-AU" altLang="zh-CN" sz="1300">
              <a:latin typeface="Times New Roman" pitchFamily="18" charset="0"/>
            </a:endParaRPr>
          </a:p>
        </p:txBody>
      </p:sp>
      <p:sp>
        <p:nvSpPr>
          <p:cNvPr id="169990" name="Rectangle 2"/>
          <p:cNvSpPr>
            <a:spLocks noGrp="1" noRot="1" noChangeAspect="1" noChangeArrowheads="1" noTextEdit="1"/>
          </p:cNvSpPr>
          <p:nvPr>
            <p:ph type="sldImg"/>
          </p:nvPr>
        </p:nvSpPr>
        <p:spPr>
          <a:ln/>
        </p:spPr>
      </p:sp>
      <p:sp>
        <p:nvSpPr>
          <p:cNvPr id="1699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2660949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a:latin typeface="Times New Roman" pitchFamily="18" charset="0"/>
              </a:rPr>
              <a:t>Morgan Kaufmann Publishers</a:t>
            </a:r>
          </a:p>
        </p:txBody>
      </p:sp>
      <p:sp>
        <p:nvSpPr>
          <p:cNvPr id="1710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07AE0BFE-828F-4660-AAD3-7A6649A0F612}" type="datetime3">
              <a:rPr lang="en-AU" altLang="zh-CN" sz="1300" smtClean="0">
                <a:latin typeface="Times New Roman" pitchFamily="18" charset="0"/>
              </a:rPr>
              <a:t>30 May, 2025</a:t>
            </a:fld>
            <a:endParaRPr lang="en-AU" altLang="zh-CN" sz="1300">
              <a:latin typeface="Times New Roman" pitchFamily="18" charset="0"/>
            </a:endParaRPr>
          </a:p>
        </p:txBody>
      </p:sp>
      <p:sp>
        <p:nvSpPr>
          <p:cNvPr id="1710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a:latin typeface="Times New Roman" pitchFamily="18" charset="0"/>
              </a:rPr>
              <a:t>Chapter 4 — The Processor</a:t>
            </a:r>
          </a:p>
        </p:txBody>
      </p:sp>
      <p:sp>
        <p:nvSpPr>
          <p:cNvPr id="1710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B4C995C1-71C3-4B20-941A-401C60AB12E7}" type="slidenum">
              <a:rPr lang="en-AU" altLang="zh-CN" sz="1300">
                <a:latin typeface="Times New Roman" pitchFamily="18" charset="0"/>
              </a:rPr>
              <a:pPr/>
              <a:t>71</a:t>
            </a:fld>
            <a:endParaRPr lang="en-AU" altLang="zh-CN" sz="1300">
              <a:latin typeface="Times New Roman" pitchFamily="18" charset="0"/>
            </a:endParaRPr>
          </a:p>
        </p:txBody>
      </p:sp>
      <p:sp>
        <p:nvSpPr>
          <p:cNvPr id="171014" name="Rectangle 2"/>
          <p:cNvSpPr>
            <a:spLocks noGrp="1" noRot="1" noChangeAspect="1" noChangeArrowheads="1" noTextEdit="1"/>
          </p:cNvSpPr>
          <p:nvPr>
            <p:ph type="sldImg"/>
          </p:nvPr>
        </p:nvSpPr>
        <p:spPr>
          <a:ln/>
        </p:spPr>
      </p:sp>
      <p:sp>
        <p:nvSpPr>
          <p:cNvPr id="1710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浅色部分的部件为不使用的部件。</a:t>
            </a:r>
            <a:endParaRPr lang="en-US" altLang="zh-CN" dirty="0"/>
          </a:p>
          <a:p>
            <a:endParaRPr lang="en-US" dirty="0"/>
          </a:p>
        </p:txBody>
      </p:sp>
    </p:spTree>
    <p:extLst>
      <p:ext uri="{BB962C8B-B14F-4D97-AF65-F5344CB8AC3E}">
        <p14:creationId xmlns:p14="http://schemas.microsoft.com/office/powerpoint/2010/main" val="8955744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EB24C172-AFBF-4A90-B124-957595210B78}"/>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65539" name="Rectangle 3">
            <a:extLst>
              <a:ext uri="{FF2B5EF4-FFF2-40B4-BE49-F238E27FC236}">
                <a16:creationId xmlns:a16="http://schemas.microsoft.com/office/drawing/2014/main" id="{F29149DA-51D9-4611-875B-09470137071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33FD5E5-5FA0-4477-9250-C9657524A6FC}"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65540" name="Rectangle 6">
            <a:extLst>
              <a:ext uri="{FF2B5EF4-FFF2-40B4-BE49-F238E27FC236}">
                <a16:creationId xmlns:a16="http://schemas.microsoft.com/office/drawing/2014/main" id="{B2DBB5C4-BE19-4CFA-9129-5A3D88F0B31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65541" name="Rectangle 7">
            <a:extLst>
              <a:ext uri="{FF2B5EF4-FFF2-40B4-BE49-F238E27FC236}">
                <a16:creationId xmlns:a16="http://schemas.microsoft.com/office/drawing/2014/main" id="{7620369C-CC98-42E9-A3B7-AB36D424DB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5EBC01C-5756-4679-8D38-522724381B89}" type="slidenum">
              <a:rPr lang="en-AU" altLang="en-US" sz="1300">
                <a:latin typeface="Times New Roman" panose="02020603050405020304" pitchFamily="18" charset="0"/>
              </a:rPr>
              <a:pPr/>
              <a:t>72</a:t>
            </a:fld>
            <a:endParaRPr lang="en-AU" altLang="en-US" sz="1300">
              <a:latin typeface="Times New Roman" panose="02020603050405020304" pitchFamily="18" charset="0"/>
            </a:endParaRPr>
          </a:p>
        </p:txBody>
      </p:sp>
      <p:sp>
        <p:nvSpPr>
          <p:cNvPr id="65542" name="Rectangle 2">
            <a:extLst>
              <a:ext uri="{FF2B5EF4-FFF2-40B4-BE49-F238E27FC236}">
                <a16:creationId xmlns:a16="http://schemas.microsoft.com/office/drawing/2014/main" id="{6187D209-1013-4DD5-A657-A69C633D39D9}"/>
              </a:ext>
            </a:extLst>
          </p:cNvPr>
          <p:cNvSpPr>
            <a:spLocks noGrp="1" noRot="1" noChangeAspect="1" noChangeArrowheads="1" noTextEdit="1"/>
          </p:cNvSpPr>
          <p:nvPr>
            <p:ph type="sldImg"/>
          </p:nvPr>
        </p:nvSpPr>
        <p:spPr>
          <a:ln/>
        </p:spPr>
      </p:sp>
      <p:sp>
        <p:nvSpPr>
          <p:cNvPr id="65543" name="Rectangle 3">
            <a:extLst>
              <a:ext uri="{FF2B5EF4-FFF2-40B4-BE49-F238E27FC236}">
                <a16:creationId xmlns:a16="http://schemas.microsoft.com/office/drawing/2014/main" id="{1B60D095-4646-4405-B19D-7E9691B8FE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zh-CN" sz="1300" b="0" i="0" u="none" strike="noStrike" kern="1200" cap="none" spc="0" normalizeH="0" baseline="0" noProof="0" dirty="0">
                <a:ln>
                  <a:noFill/>
                </a:ln>
                <a:solidFill>
                  <a:srgbClr val="000000"/>
                </a:solidFill>
                <a:effectLst/>
                <a:uLnTx/>
                <a:uFillTx/>
                <a:latin typeface="Times New Roman" pitchFamily="18" charset="0"/>
                <a:ea typeface="微软雅黑" panose="020B0503020204020204" pitchFamily="34" charset="-122"/>
                <a:cs typeface="+mn-cs"/>
              </a:rPr>
              <a:t>The University of Adelaide, School of Computer Science</a:t>
            </a:r>
          </a:p>
        </p:txBody>
      </p:sp>
      <p:sp>
        <p:nvSpPr>
          <p:cNvPr id="109571"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666C5D71-EECD-4E0D-83CC-10CE70D12EA8}" type="datetime3">
              <a:rPr kumimoji="0" lang="en-AU" altLang="zh-CN" sz="1300" b="0" i="0" u="none" strike="noStrike" kern="1200" cap="none" spc="0" normalizeH="0" baseline="0" noProof="0" smtClean="0">
                <a:ln>
                  <a:noFill/>
                </a:ln>
                <a:solidFill>
                  <a:srgbClr val="000000"/>
                </a:solidFill>
                <a:effectLst/>
                <a:uLnTx/>
                <a:uFillTx/>
                <a:latin typeface="Times New Roman" pitchFamily="18" charset="0"/>
                <a:ea typeface="宋体" panose="02010600030101010101" pitchFamily="2" charset="-122"/>
                <a:cs typeface="+mn-cs"/>
              </a:rPr>
              <a:pPr marL="0" marR="0" lvl="0" indent="0" algn="r" defTabSz="966788" rtl="0" eaLnBrk="0" fontAlgn="base" latinLnBrk="0" hangingPunct="0">
                <a:lnSpc>
                  <a:spcPct val="100000"/>
                </a:lnSpc>
                <a:spcBef>
                  <a:spcPct val="0"/>
                </a:spcBef>
                <a:spcAft>
                  <a:spcPct val="0"/>
                </a:spcAft>
                <a:buClrTx/>
                <a:buSzTx/>
                <a:buFontTx/>
                <a:buNone/>
                <a:tabLst/>
                <a:defRPr/>
              </a:pPr>
              <a:t>30 May, 2025</a:t>
            </a:fld>
            <a:endParaRPr kumimoji="0" lang="en-US" altLang="zh-CN" sz="1300" b="0" i="0" u="none" strike="noStrike" kern="1200" cap="none" spc="0" normalizeH="0" baseline="0" noProof="0">
              <a:ln>
                <a:noFill/>
              </a:ln>
              <a:solidFill>
                <a:srgbClr val="000000"/>
              </a:solidFill>
              <a:effectLst/>
              <a:uLnTx/>
              <a:uFillTx/>
              <a:latin typeface="Times New Roman" pitchFamily="18" charset="0"/>
              <a:ea typeface="宋体" panose="02010600030101010101" pitchFamily="2" charset="-122"/>
              <a:cs typeface="+mn-cs"/>
            </a:endParaRPr>
          </a:p>
        </p:txBody>
      </p:sp>
      <p:sp>
        <p:nvSpPr>
          <p:cNvPr id="109572"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zh-CN" sz="1300" b="0" i="0" u="none" strike="noStrike" kern="1200" cap="none" spc="0" normalizeH="0" baseline="0" noProof="0" dirty="0">
                <a:ln>
                  <a:noFill/>
                </a:ln>
                <a:solidFill>
                  <a:srgbClr val="000000"/>
                </a:solidFill>
                <a:effectLst/>
                <a:uLnTx/>
                <a:uFillTx/>
                <a:latin typeface="Times New Roman" pitchFamily="18" charset="0"/>
                <a:ea typeface="微软雅黑" panose="020B0503020204020204" pitchFamily="34" charset="-122"/>
                <a:cs typeface="+mn-cs"/>
              </a:rPr>
              <a:t>Chapter 2 — Instructions: Language of the Computer</a:t>
            </a:r>
          </a:p>
        </p:txBody>
      </p:sp>
      <p:sp>
        <p:nvSpPr>
          <p:cNvPr id="81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2C179A88-1BBD-454A-902A-BA7022BF142B}" type="slidenum">
              <a:rPr kumimoji="0"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66788" rtl="0" eaLnBrk="0" fontAlgn="base" latinLnBrk="0" hangingPunct="0">
                <a:lnSpc>
                  <a:spcPct val="100000"/>
                </a:lnSpc>
                <a:spcBef>
                  <a:spcPct val="0"/>
                </a:spcBef>
                <a:spcAft>
                  <a:spcPct val="0"/>
                </a:spcAft>
                <a:buClrTx/>
                <a:buSzTx/>
                <a:buFontTx/>
                <a:buNone/>
                <a:tabLst/>
                <a:defRPr/>
              </a:pPr>
              <a:t>73</a:t>
            </a:fld>
            <a:endParaRPr kumimoji="0"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198" name="Rectangle 2"/>
          <p:cNvSpPr>
            <a:spLocks noGrp="1" noRot="1" noChangeAspect="1" noChangeArrowheads="1" noTextEdit="1"/>
          </p:cNvSpPr>
          <p:nvPr>
            <p:ph type="sldImg"/>
          </p:nvPr>
        </p:nvSpPr>
        <p:spPr>
          <a:ln/>
        </p:spPr>
      </p:sp>
      <p:sp>
        <p:nvSpPr>
          <p:cNvPr id="81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zh-CN" dirty="0">
              <a:ea typeface="微软雅黑" panose="020B0503020204020204" pitchFamily="34" charset="-122"/>
            </a:endParaRPr>
          </a:p>
        </p:txBody>
      </p:sp>
    </p:spTree>
    <p:extLst>
      <p:ext uri="{BB962C8B-B14F-4D97-AF65-F5344CB8AC3E}">
        <p14:creationId xmlns:p14="http://schemas.microsoft.com/office/powerpoint/2010/main" val="37417820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5B7A4EE-0599-4CB1-B57B-4BB7E523834E}"/>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69635" name="Rectangle 3">
            <a:extLst>
              <a:ext uri="{FF2B5EF4-FFF2-40B4-BE49-F238E27FC236}">
                <a16:creationId xmlns:a16="http://schemas.microsoft.com/office/drawing/2014/main" id="{68E5C4B3-354C-4925-823E-3A80DDB3B9B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C4328AD-DD32-4DA6-86F7-4F358419B289}"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69636" name="Rectangle 6">
            <a:extLst>
              <a:ext uri="{FF2B5EF4-FFF2-40B4-BE49-F238E27FC236}">
                <a16:creationId xmlns:a16="http://schemas.microsoft.com/office/drawing/2014/main" id="{A76180BA-E526-4365-94CC-C574E40FEEA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69637" name="Rectangle 7">
            <a:extLst>
              <a:ext uri="{FF2B5EF4-FFF2-40B4-BE49-F238E27FC236}">
                <a16:creationId xmlns:a16="http://schemas.microsoft.com/office/drawing/2014/main" id="{18E0AE94-980C-4E8E-9C1E-5EBE91B5DF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2037E82-34D2-42BF-AD39-2D970B4D946F}" type="slidenum">
              <a:rPr lang="en-AU" altLang="en-US" sz="1300">
                <a:latin typeface="Times New Roman" panose="02020603050405020304" pitchFamily="18" charset="0"/>
              </a:rPr>
              <a:pPr/>
              <a:t>74</a:t>
            </a:fld>
            <a:endParaRPr lang="en-AU" altLang="en-US" sz="1300">
              <a:latin typeface="Times New Roman" panose="02020603050405020304" pitchFamily="18" charset="0"/>
            </a:endParaRPr>
          </a:p>
        </p:txBody>
      </p:sp>
      <p:sp>
        <p:nvSpPr>
          <p:cNvPr id="69638" name="Rectangle 2">
            <a:extLst>
              <a:ext uri="{FF2B5EF4-FFF2-40B4-BE49-F238E27FC236}">
                <a16:creationId xmlns:a16="http://schemas.microsoft.com/office/drawing/2014/main" id="{9DFB57B7-71D3-4483-AD70-6E31782E17D2}"/>
              </a:ext>
            </a:extLst>
          </p:cNvPr>
          <p:cNvSpPr>
            <a:spLocks noGrp="1" noRot="1" noChangeAspect="1" noChangeArrowheads="1" noTextEdit="1"/>
          </p:cNvSpPr>
          <p:nvPr>
            <p:ph type="sldImg"/>
          </p:nvPr>
        </p:nvSpPr>
        <p:spPr>
          <a:ln/>
        </p:spPr>
      </p:sp>
      <p:sp>
        <p:nvSpPr>
          <p:cNvPr id="69639" name="Rectangle 3">
            <a:extLst>
              <a:ext uri="{FF2B5EF4-FFF2-40B4-BE49-F238E27FC236}">
                <a16:creationId xmlns:a16="http://schemas.microsoft.com/office/drawing/2014/main" id="{4537C986-826C-4D2B-A13D-52F0E524A3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07ADE0B4-14E3-47FE-8E21-591C4436F809}"/>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33123" name="Rectangle 3">
            <a:extLst>
              <a:ext uri="{FF2B5EF4-FFF2-40B4-BE49-F238E27FC236}">
                <a16:creationId xmlns:a16="http://schemas.microsoft.com/office/drawing/2014/main" id="{B6A5D4A9-6B63-4265-8FD4-44925E42DD2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D02CD47-8F61-466F-8C7F-927788EB5BA7}"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133124" name="Rectangle 6">
            <a:extLst>
              <a:ext uri="{FF2B5EF4-FFF2-40B4-BE49-F238E27FC236}">
                <a16:creationId xmlns:a16="http://schemas.microsoft.com/office/drawing/2014/main" id="{2CF004BF-1956-42D8-9097-ED369CF0ACA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33125" name="Rectangle 7">
            <a:extLst>
              <a:ext uri="{FF2B5EF4-FFF2-40B4-BE49-F238E27FC236}">
                <a16:creationId xmlns:a16="http://schemas.microsoft.com/office/drawing/2014/main" id="{633C71F9-B0B5-4F46-B8C3-88759097FB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9DA7E57-6554-4008-ACE8-13E128827652}" type="slidenum">
              <a:rPr lang="en-AU" altLang="en-US" sz="1300">
                <a:latin typeface="Times New Roman" panose="02020603050405020304" pitchFamily="18" charset="0"/>
              </a:rPr>
              <a:pPr/>
              <a:t>75</a:t>
            </a:fld>
            <a:endParaRPr lang="en-AU" altLang="en-US" sz="1300">
              <a:latin typeface="Times New Roman" panose="02020603050405020304" pitchFamily="18" charset="0"/>
            </a:endParaRPr>
          </a:p>
        </p:txBody>
      </p:sp>
      <p:sp>
        <p:nvSpPr>
          <p:cNvPr id="133126" name="Rectangle 2">
            <a:extLst>
              <a:ext uri="{FF2B5EF4-FFF2-40B4-BE49-F238E27FC236}">
                <a16:creationId xmlns:a16="http://schemas.microsoft.com/office/drawing/2014/main" id="{11933D16-3F15-449A-9668-DB58FAD3A329}"/>
              </a:ext>
            </a:extLst>
          </p:cNvPr>
          <p:cNvSpPr>
            <a:spLocks noGrp="1" noRot="1" noChangeAspect="1" noChangeArrowheads="1" noTextEdit="1"/>
          </p:cNvSpPr>
          <p:nvPr>
            <p:ph type="sldImg"/>
          </p:nvPr>
        </p:nvSpPr>
        <p:spPr>
          <a:ln/>
        </p:spPr>
      </p:sp>
      <p:sp>
        <p:nvSpPr>
          <p:cNvPr id="133127" name="Rectangle 3">
            <a:extLst>
              <a:ext uri="{FF2B5EF4-FFF2-40B4-BE49-F238E27FC236}">
                <a16:creationId xmlns:a16="http://schemas.microsoft.com/office/drawing/2014/main" id="{5AD21AF3-AF50-4774-9A95-1D73B63E5A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0130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新細明體" pitchFamily="18" charset="-120"/>
              </a:defRPr>
            </a:lvl1pPr>
            <a:lvl2pPr marL="742950" indent="-285750">
              <a:spcBef>
                <a:spcPct val="30000"/>
              </a:spcBef>
              <a:defRPr kumimoji="1" sz="1200">
                <a:solidFill>
                  <a:schemeClr val="tx1"/>
                </a:solidFill>
                <a:latin typeface="Arial" panose="020B0604020202020204" pitchFamily="34" charset="0"/>
                <a:ea typeface="新細明體" pitchFamily="18" charset="-120"/>
              </a:defRPr>
            </a:lvl2pPr>
            <a:lvl3pPr marL="1143000" indent="-228600">
              <a:spcBef>
                <a:spcPct val="30000"/>
              </a:spcBef>
              <a:defRPr kumimoji="1" sz="1200">
                <a:solidFill>
                  <a:schemeClr val="tx1"/>
                </a:solidFill>
                <a:latin typeface="Arial" panose="020B0604020202020204" pitchFamily="34" charset="0"/>
                <a:ea typeface="新細明體" pitchFamily="18" charset="-120"/>
              </a:defRPr>
            </a:lvl3pPr>
            <a:lvl4pPr marL="1600200" indent="-228600">
              <a:spcBef>
                <a:spcPct val="30000"/>
              </a:spcBef>
              <a:defRPr kumimoji="1" sz="1200">
                <a:solidFill>
                  <a:schemeClr val="tx1"/>
                </a:solidFill>
                <a:latin typeface="Arial" panose="020B0604020202020204" pitchFamily="34" charset="0"/>
                <a:ea typeface="新細明體" pitchFamily="18" charset="-120"/>
              </a:defRPr>
            </a:lvl4pPr>
            <a:lvl5pPr marL="2057400" indent="-228600">
              <a:spcBef>
                <a:spcPct val="30000"/>
              </a:spcBef>
              <a:defRPr kumimoji="1" sz="1200">
                <a:solidFill>
                  <a:schemeClr val="tx1"/>
                </a:solidFill>
                <a:latin typeface="Arial" panose="020B0604020202020204" pitchFamily="34"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9pPr>
          </a:lstStyle>
          <a:p>
            <a:pPr>
              <a:spcBef>
                <a:spcPct val="0"/>
              </a:spcBef>
            </a:pPr>
            <a:fld id="{5573CFEF-DB05-4BD6-811C-3836645D6ECF}" type="slidenum">
              <a:rPr lang="en-US" altLang="zh-CN" smtClean="0">
                <a:solidFill>
                  <a:srgbClr val="000000"/>
                </a:solidFill>
                <a:cs typeface="Arial" panose="020B0604020202020204" pitchFamily="34" charset="0"/>
              </a:rPr>
              <a:pPr>
                <a:spcBef>
                  <a:spcPct val="0"/>
                </a:spcBef>
              </a:pPr>
              <a:t>7</a:t>
            </a:fld>
            <a:endParaRPr lang="en-US" altLang="zh-CN">
              <a:solidFill>
                <a:srgbClr val="000000"/>
              </a:solidFill>
              <a:cs typeface="Arial" panose="020B0604020202020204" pitchFamily="34" charset="0"/>
            </a:endParaRPr>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0A28CB75-7B24-4CB0-A0DF-0167E57EC5F4}"/>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29027" name="Rectangle 3">
            <a:extLst>
              <a:ext uri="{FF2B5EF4-FFF2-40B4-BE49-F238E27FC236}">
                <a16:creationId xmlns:a16="http://schemas.microsoft.com/office/drawing/2014/main" id="{28CD7841-7DED-4437-AE8F-C6BC01E823F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379889F-309C-4987-A54E-C277FCE4FD89}"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129028" name="Rectangle 6">
            <a:extLst>
              <a:ext uri="{FF2B5EF4-FFF2-40B4-BE49-F238E27FC236}">
                <a16:creationId xmlns:a16="http://schemas.microsoft.com/office/drawing/2014/main" id="{0BDC6EDA-267A-43DE-94BD-AAA70260AE3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29029" name="Rectangle 7">
            <a:extLst>
              <a:ext uri="{FF2B5EF4-FFF2-40B4-BE49-F238E27FC236}">
                <a16:creationId xmlns:a16="http://schemas.microsoft.com/office/drawing/2014/main" id="{90B2A681-9C82-4B8E-BAB5-14238AC593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D7B46A1-E241-4F1B-949D-6979E012BE20}" type="slidenum">
              <a:rPr lang="en-AU" altLang="en-US" sz="1300">
                <a:latin typeface="Times New Roman" panose="02020603050405020304" pitchFamily="18" charset="0"/>
              </a:rPr>
              <a:pPr/>
              <a:t>76</a:t>
            </a:fld>
            <a:endParaRPr lang="en-AU" altLang="en-US" sz="1300">
              <a:latin typeface="Times New Roman" panose="02020603050405020304" pitchFamily="18" charset="0"/>
            </a:endParaRPr>
          </a:p>
        </p:txBody>
      </p:sp>
      <p:sp>
        <p:nvSpPr>
          <p:cNvPr id="129030" name="Rectangle 2">
            <a:extLst>
              <a:ext uri="{FF2B5EF4-FFF2-40B4-BE49-F238E27FC236}">
                <a16:creationId xmlns:a16="http://schemas.microsoft.com/office/drawing/2014/main" id="{36F0AB4B-D938-4730-B846-40D5B5F231D8}"/>
              </a:ext>
            </a:extLst>
          </p:cNvPr>
          <p:cNvSpPr>
            <a:spLocks noGrp="1" noRot="1" noChangeAspect="1" noChangeArrowheads="1" noTextEdit="1"/>
          </p:cNvSpPr>
          <p:nvPr>
            <p:ph type="sldImg"/>
          </p:nvPr>
        </p:nvSpPr>
        <p:spPr>
          <a:ln/>
        </p:spPr>
      </p:sp>
      <p:sp>
        <p:nvSpPr>
          <p:cNvPr id="129031" name="Rectangle 3">
            <a:extLst>
              <a:ext uri="{FF2B5EF4-FFF2-40B4-BE49-F238E27FC236}">
                <a16:creationId xmlns:a16="http://schemas.microsoft.com/office/drawing/2014/main" id="{D3DB8074-7D58-468D-B42C-49D3DD14D6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86993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24F71273-60F3-4CF7-9728-4B1BA4CF1BC3}"/>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37219" name="Rectangle 3">
            <a:extLst>
              <a:ext uri="{FF2B5EF4-FFF2-40B4-BE49-F238E27FC236}">
                <a16:creationId xmlns:a16="http://schemas.microsoft.com/office/drawing/2014/main" id="{4684EA00-3C2B-40B0-9B9A-25AF8483824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922D909-1E2B-4C58-AA4E-59D094FD3D17}"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137220" name="Rectangle 6">
            <a:extLst>
              <a:ext uri="{FF2B5EF4-FFF2-40B4-BE49-F238E27FC236}">
                <a16:creationId xmlns:a16="http://schemas.microsoft.com/office/drawing/2014/main" id="{51096C8D-F820-4C59-94F9-B39788BB0BC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37221" name="Rectangle 7">
            <a:extLst>
              <a:ext uri="{FF2B5EF4-FFF2-40B4-BE49-F238E27FC236}">
                <a16:creationId xmlns:a16="http://schemas.microsoft.com/office/drawing/2014/main" id="{7EF74B93-1CDC-4562-8BF3-A468602962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392FF83-87A8-4CA0-A9DF-665517DFFE5D}" type="slidenum">
              <a:rPr lang="en-AU" altLang="en-US" sz="1300">
                <a:latin typeface="Times New Roman" panose="02020603050405020304" pitchFamily="18" charset="0"/>
              </a:rPr>
              <a:pPr/>
              <a:t>77</a:t>
            </a:fld>
            <a:endParaRPr lang="en-AU" altLang="en-US" sz="1300">
              <a:latin typeface="Times New Roman" panose="02020603050405020304" pitchFamily="18" charset="0"/>
            </a:endParaRPr>
          </a:p>
        </p:txBody>
      </p:sp>
      <p:sp>
        <p:nvSpPr>
          <p:cNvPr id="137222" name="Rectangle 2">
            <a:extLst>
              <a:ext uri="{FF2B5EF4-FFF2-40B4-BE49-F238E27FC236}">
                <a16:creationId xmlns:a16="http://schemas.microsoft.com/office/drawing/2014/main" id="{3040962F-B1E6-4BE2-98DA-506928962FEA}"/>
              </a:ext>
            </a:extLst>
          </p:cNvPr>
          <p:cNvSpPr>
            <a:spLocks noGrp="1" noRot="1" noChangeAspect="1" noChangeArrowheads="1" noTextEdit="1"/>
          </p:cNvSpPr>
          <p:nvPr>
            <p:ph type="sldImg"/>
          </p:nvPr>
        </p:nvSpPr>
        <p:spPr>
          <a:ln/>
        </p:spPr>
      </p:sp>
      <p:sp>
        <p:nvSpPr>
          <p:cNvPr id="137223" name="Rectangle 3">
            <a:extLst>
              <a:ext uri="{FF2B5EF4-FFF2-40B4-BE49-F238E27FC236}">
                <a16:creationId xmlns:a16="http://schemas.microsoft.com/office/drawing/2014/main" id="{3AE14B0F-4EC5-4686-B4EC-225B3C2E4F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控制必须跟着数据的处理流程走</a:t>
            </a:r>
            <a:endParaRPr lang="en-US" altLang="en-US" dirty="0"/>
          </a:p>
        </p:txBody>
      </p:sp>
    </p:spTree>
    <p:extLst>
      <p:ext uri="{BB962C8B-B14F-4D97-AF65-F5344CB8AC3E}">
        <p14:creationId xmlns:p14="http://schemas.microsoft.com/office/powerpoint/2010/main" val="24639785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6692BB96-D2F7-4749-96F4-0E4328102D64}"/>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39267" name="Rectangle 3">
            <a:extLst>
              <a:ext uri="{FF2B5EF4-FFF2-40B4-BE49-F238E27FC236}">
                <a16:creationId xmlns:a16="http://schemas.microsoft.com/office/drawing/2014/main" id="{A17609B8-4A0E-4E65-8D7C-D436DD9962E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82D33C4-856F-4AC3-9BE1-13F8B2A36278}"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139268" name="Rectangle 6">
            <a:extLst>
              <a:ext uri="{FF2B5EF4-FFF2-40B4-BE49-F238E27FC236}">
                <a16:creationId xmlns:a16="http://schemas.microsoft.com/office/drawing/2014/main" id="{3463E7E0-10CC-464B-92BE-B6A565EC22F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39269" name="Rectangle 7">
            <a:extLst>
              <a:ext uri="{FF2B5EF4-FFF2-40B4-BE49-F238E27FC236}">
                <a16:creationId xmlns:a16="http://schemas.microsoft.com/office/drawing/2014/main" id="{9F15170D-7188-4CCC-B6B2-7E260F6B9C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506DA66-89EB-454D-93B4-87782735E46B}" type="slidenum">
              <a:rPr lang="en-AU" altLang="en-US" sz="1300">
                <a:latin typeface="Times New Roman" panose="02020603050405020304" pitchFamily="18" charset="0"/>
              </a:rPr>
              <a:pPr/>
              <a:t>78</a:t>
            </a:fld>
            <a:endParaRPr lang="en-AU" altLang="en-US" sz="1300">
              <a:latin typeface="Times New Roman" panose="02020603050405020304" pitchFamily="18" charset="0"/>
            </a:endParaRPr>
          </a:p>
        </p:txBody>
      </p:sp>
      <p:sp>
        <p:nvSpPr>
          <p:cNvPr id="139270" name="Rectangle 2">
            <a:extLst>
              <a:ext uri="{FF2B5EF4-FFF2-40B4-BE49-F238E27FC236}">
                <a16:creationId xmlns:a16="http://schemas.microsoft.com/office/drawing/2014/main" id="{67EA7526-3630-4213-9AD3-67FC527DC9A3}"/>
              </a:ext>
            </a:extLst>
          </p:cNvPr>
          <p:cNvSpPr>
            <a:spLocks noGrp="1" noRot="1" noChangeAspect="1" noChangeArrowheads="1" noTextEdit="1"/>
          </p:cNvSpPr>
          <p:nvPr>
            <p:ph type="sldImg"/>
          </p:nvPr>
        </p:nvSpPr>
        <p:spPr>
          <a:ln/>
        </p:spPr>
      </p:sp>
      <p:sp>
        <p:nvSpPr>
          <p:cNvPr id="139271" name="Rectangle 3">
            <a:extLst>
              <a:ext uri="{FF2B5EF4-FFF2-40B4-BE49-F238E27FC236}">
                <a16:creationId xmlns:a16="http://schemas.microsoft.com/office/drawing/2014/main" id="{7A82462F-EF01-43D2-BAE0-63D637F5E2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每一种类型</a:t>
            </a:r>
            <a:r>
              <a:rPr lang="en-US" altLang="zh-CN" dirty="0"/>
              <a:t>/</a:t>
            </a:r>
            <a:r>
              <a:rPr lang="zh-CN" altLang="en-US" dirty="0"/>
              <a:t>每一级的控制分别过一遍</a:t>
            </a:r>
            <a:endParaRPr lang="en-US" altLang="en-US" dirty="0"/>
          </a:p>
        </p:txBody>
      </p:sp>
    </p:spTree>
    <p:extLst>
      <p:ext uri="{BB962C8B-B14F-4D97-AF65-F5344CB8AC3E}">
        <p14:creationId xmlns:p14="http://schemas.microsoft.com/office/powerpoint/2010/main" val="5837631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zh-CN" sz="1300" b="0" i="0" u="none" strike="noStrike" kern="1200" cap="none" spc="0" normalizeH="0" baseline="0" noProof="0" dirty="0">
                <a:ln>
                  <a:noFill/>
                </a:ln>
                <a:solidFill>
                  <a:srgbClr val="000000"/>
                </a:solidFill>
                <a:effectLst/>
                <a:uLnTx/>
                <a:uFillTx/>
                <a:latin typeface="Times New Roman" pitchFamily="18" charset="0"/>
                <a:ea typeface="微软雅黑" panose="020B0503020204020204" pitchFamily="34" charset="-122"/>
                <a:cs typeface="+mn-cs"/>
              </a:rPr>
              <a:t>The University of Adelaide, School of Computer Science</a:t>
            </a:r>
          </a:p>
        </p:txBody>
      </p:sp>
      <p:sp>
        <p:nvSpPr>
          <p:cNvPr id="109571"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666C5D71-EECD-4E0D-83CC-10CE70D12EA8}" type="datetime3">
              <a:rPr kumimoji="0" lang="en-AU" altLang="zh-CN" sz="1300" b="0" i="0" u="none" strike="noStrike" kern="1200" cap="none" spc="0" normalizeH="0" baseline="0" noProof="0" smtClean="0">
                <a:ln>
                  <a:noFill/>
                </a:ln>
                <a:solidFill>
                  <a:srgbClr val="000000"/>
                </a:solidFill>
                <a:effectLst/>
                <a:uLnTx/>
                <a:uFillTx/>
                <a:latin typeface="Times New Roman" pitchFamily="18" charset="0"/>
                <a:ea typeface="宋体" panose="02010600030101010101" pitchFamily="2" charset="-122"/>
                <a:cs typeface="+mn-cs"/>
              </a:rPr>
              <a:pPr marL="0" marR="0" lvl="0" indent="0" algn="r" defTabSz="966788" rtl="0" eaLnBrk="0" fontAlgn="base" latinLnBrk="0" hangingPunct="0">
                <a:lnSpc>
                  <a:spcPct val="100000"/>
                </a:lnSpc>
                <a:spcBef>
                  <a:spcPct val="0"/>
                </a:spcBef>
                <a:spcAft>
                  <a:spcPct val="0"/>
                </a:spcAft>
                <a:buClrTx/>
                <a:buSzTx/>
                <a:buFontTx/>
                <a:buNone/>
                <a:tabLst/>
                <a:defRPr/>
              </a:pPr>
              <a:t>30 May, 2025</a:t>
            </a:fld>
            <a:endParaRPr kumimoji="0" lang="en-US" altLang="zh-CN" sz="1300" b="0" i="0" u="none" strike="noStrike" kern="1200" cap="none" spc="0" normalizeH="0" baseline="0" noProof="0">
              <a:ln>
                <a:noFill/>
              </a:ln>
              <a:solidFill>
                <a:srgbClr val="000000"/>
              </a:solidFill>
              <a:effectLst/>
              <a:uLnTx/>
              <a:uFillTx/>
              <a:latin typeface="Times New Roman" pitchFamily="18" charset="0"/>
              <a:ea typeface="宋体" panose="02010600030101010101" pitchFamily="2" charset="-122"/>
              <a:cs typeface="+mn-cs"/>
            </a:endParaRPr>
          </a:p>
        </p:txBody>
      </p:sp>
      <p:sp>
        <p:nvSpPr>
          <p:cNvPr id="109572"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zh-CN" sz="1300" b="0" i="0" u="none" strike="noStrike" kern="1200" cap="none" spc="0" normalizeH="0" baseline="0" noProof="0" dirty="0">
                <a:ln>
                  <a:noFill/>
                </a:ln>
                <a:solidFill>
                  <a:srgbClr val="000000"/>
                </a:solidFill>
                <a:effectLst/>
                <a:uLnTx/>
                <a:uFillTx/>
                <a:latin typeface="Times New Roman" pitchFamily="18" charset="0"/>
                <a:ea typeface="微软雅黑" panose="020B0503020204020204" pitchFamily="34" charset="-122"/>
                <a:cs typeface="+mn-cs"/>
              </a:rPr>
              <a:t>Chapter 2 — Instructions: Language of the Computer</a:t>
            </a:r>
          </a:p>
        </p:txBody>
      </p:sp>
      <p:sp>
        <p:nvSpPr>
          <p:cNvPr id="81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2C179A88-1BBD-454A-902A-BA7022BF142B}" type="slidenum">
              <a:rPr kumimoji="0"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66788" rtl="0" eaLnBrk="0" fontAlgn="base" latinLnBrk="0" hangingPunct="0">
                <a:lnSpc>
                  <a:spcPct val="100000"/>
                </a:lnSpc>
                <a:spcBef>
                  <a:spcPct val="0"/>
                </a:spcBef>
                <a:spcAft>
                  <a:spcPct val="0"/>
                </a:spcAft>
                <a:buClrTx/>
                <a:buSzTx/>
                <a:buFontTx/>
                <a:buNone/>
                <a:tabLst/>
                <a:defRPr/>
              </a:pPr>
              <a:t>79</a:t>
            </a:fld>
            <a:endParaRPr kumimoji="0"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198" name="Rectangle 2"/>
          <p:cNvSpPr>
            <a:spLocks noGrp="1" noRot="1" noChangeAspect="1" noChangeArrowheads="1" noTextEdit="1"/>
          </p:cNvSpPr>
          <p:nvPr>
            <p:ph type="sldImg"/>
          </p:nvPr>
        </p:nvSpPr>
        <p:spPr>
          <a:ln/>
        </p:spPr>
      </p:sp>
      <p:sp>
        <p:nvSpPr>
          <p:cNvPr id="81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zh-CN" dirty="0">
              <a:ea typeface="微软雅黑" panose="020B0503020204020204" pitchFamily="34" charset="-122"/>
            </a:endParaRPr>
          </a:p>
        </p:txBody>
      </p:sp>
    </p:spTree>
    <p:extLst>
      <p:ext uri="{BB962C8B-B14F-4D97-AF65-F5344CB8AC3E}">
        <p14:creationId xmlns:p14="http://schemas.microsoft.com/office/powerpoint/2010/main" val="28656954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F7D96FE1-59B2-484C-9CC2-C6A370E18692}"/>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79875" name="Rectangle 3">
            <a:extLst>
              <a:ext uri="{FF2B5EF4-FFF2-40B4-BE49-F238E27FC236}">
                <a16:creationId xmlns:a16="http://schemas.microsoft.com/office/drawing/2014/main" id="{CE07BC27-F242-433F-8717-6C369C3A4CD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8852F2F-7A2E-4B13-AACD-01438F212A9C}"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79876" name="Rectangle 6">
            <a:extLst>
              <a:ext uri="{FF2B5EF4-FFF2-40B4-BE49-F238E27FC236}">
                <a16:creationId xmlns:a16="http://schemas.microsoft.com/office/drawing/2014/main" id="{7CE6716B-6897-4167-B962-74E3DFA14D6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79877" name="Rectangle 7">
            <a:extLst>
              <a:ext uri="{FF2B5EF4-FFF2-40B4-BE49-F238E27FC236}">
                <a16:creationId xmlns:a16="http://schemas.microsoft.com/office/drawing/2014/main" id="{6DBC1F0A-0656-4438-923D-F0FD93CCB1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DAF7607-9BEA-4F94-BEB9-8ECC7F2C8D60}" type="slidenum">
              <a:rPr lang="en-AU" altLang="en-US" sz="1300">
                <a:latin typeface="Times New Roman" panose="02020603050405020304" pitchFamily="18" charset="0"/>
              </a:rPr>
              <a:pPr/>
              <a:t>80</a:t>
            </a:fld>
            <a:endParaRPr lang="en-AU" altLang="en-US" sz="1300">
              <a:latin typeface="Times New Roman" panose="02020603050405020304" pitchFamily="18" charset="0"/>
            </a:endParaRPr>
          </a:p>
        </p:txBody>
      </p:sp>
      <p:sp>
        <p:nvSpPr>
          <p:cNvPr id="79878" name="Rectangle 2">
            <a:extLst>
              <a:ext uri="{FF2B5EF4-FFF2-40B4-BE49-F238E27FC236}">
                <a16:creationId xmlns:a16="http://schemas.microsoft.com/office/drawing/2014/main" id="{598C96C0-C836-4A85-982A-487B2BCCCB4C}"/>
              </a:ext>
            </a:extLst>
          </p:cNvPr>
          <p:cNvSpPr>
            <a:spLocks noGrp="1" noRot="1" noChangeAspect="1" noChangeArrowheads="1" noTextEdit="1"/>
          </p:cNvSpPr>
          <p:nvPr>
            <p:ph type="sldImg"/>
          </p:nvPr>
        </p:nvSpPr>
        <p:spPr>
          <a:ln/>
        </p:spPr>
      </p:sp>
      <p:sp>
        <p:nvSpPr>
          <p:cNvPr id="79879" name="Rectangle 3">
            <a:extLst>
              <a:ext uri="{FF2B5EF4-FFF2-40B4-BE49-F238E27FC236}">
                <a16:creationId xmlns:a16="http://schemas.microsoft.com/office/drawing/2014/main" id="{A10AC498-048A-4BAE-9872-2C118BEBFD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E42F630B-484A-4ED1-8F90-A3BD4486E49F}"/>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43363" name="Rectangle 3">
            <a:extLst>
              <a:ext uri="{FF2B5EF4-FFF2-40B4-BE49-F238E27FC236}">
                <a16:creationId xmlns:a16="http://schemas.microsoft.com/office/drawing/2014/main" id="{764F1565-1BA1-4F0F-B4F1-B3D5BF09E7E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7F46372-36D1-4681-9360-62CB87B2E793}"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143364" name="Rectangle 6">
            <a:extLst>
              <a:ext uri="{FF2B5EF4-FFF2-40B4-BE49-F238E27FC236}">
                <a16:creationId xmlns:a16="http://schemas.microsoft.com/office/drawing/2014/main" id="{C7F7601F-793D-4542-B205-B540F46153A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43365" name="Rectangle 7">
            <a:extLst>
              <a:ext uri="{FF2B5EF4-FFF2-40B4-BE49-F238E27FC236}">
                <a16:creationId xmlns:a16="http://schemas.microsoft.com/office/drawing/2014/main" id="{981F1172-9ED2-46F6-95D8-66234D6F4A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973F935-7A7C-4F07-B121-415976ABB316}" type="slidenum">
              <a:rPr lang="en-AU" altLang="en-US" sz="1300">
                <a:latin typeface="Times New Roman" panose="02020603050405020304" pitchFamily="18" charset="0"/>
              </a:rPr>
              <a:pPr/>
              <a:t>81</a:t>
            </a:fld>
            <a:endParaRPr lang="en-AU" altLang="en-US" sz="1300">
              <a:latin typeface="Times New Roman" panose="02020603050405020304" pitchFamily="18" charset="0"/>
            </a:endParaRPr>
          </a:p>
        </p:txBody>
      </p:sp>
      <p:sp>
        <p:nvSpPr>
          <p:cNvPr id="143366" name="Rectangle 2">
            <a:extLst>
              <a:ext uri="{FF2B5EF4-FFF2-40B4-BE49-F238E27FC236}">
                <a16:creationId xmlns:a16="http://schemas.microsoft.com/office/drawing/2014/main" id="{F5B59635-27C2-4159-8A04-A3B53337D76D}"/>
              </a:ext>
            </a:extLst>
          </p:cNvPr>
          <p:cNvSpPr>
            <a:spLocks noGrp="1" noRot="1" noChangeAspect="1" noChangeArrowheads="1" noTextEdit="1"/>
          </p:cNvSpPr>
          <p:nvPr>
            <p:ph type="sldImg"/>
          </p:nvPr>
        </p:nvSpPr>
        <p:spPr>
          <a:ln/>
        </p:spPr>
      </p:sp>
      <p:sp>
        <p:nvSpPr>
          <p:cNvPr id="143367" name="Rectangle 3">
            <a:extLst>
              <a:ext uri="{FF2B5EF4-FFF2-40B4-BE49-F238E27FC236}">
                <a16:creationId xmlns:a16="http://schemas.microsoft.com/office/drawing/2014/main" id="{B5F88399-628F-47FD-8A74-AC69731B61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当一个寄存器在同一时钟周期内同时读写</a:t>
            </a:r>
            <a:endParaRPr lang="en-US" altLang="zh-CN" dirty="0"/>
          </a:p>
          <a:p>
            <a:r>
              <a:rPr lang="zh-CN" altLang="en-US" dirty="0"/>
              <a:t>假设前半个周期写，后半个周期读，大部分寄存器堆是这样设计的，不会发生冒险</a:t>
            </a:r>
            <a:endParaRPr lang="en-US" altLang="en-US" dirty="0"/>
          </a:p>
        </p:txBody>
      </p:sp>
    </p:spTree>
    <p:extLst>
      <p:ext uri="{BB962C8B-B14F-4D97-AF65-F5344CB8AC3E}">
        <p14:creationId xmlns:p14="http://schemas.microsoft.com/office/powerpoint/2010/main" val="925995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6E3065C8-BA75-4C6D-8B88-A98BC93C49A3}"/>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45411" name="Rectangle 3">
            <a:extLst>
              <a:ext uri="{FF2B5EF4-FFF2-40B4-BE49-F238E27FC236}">
                <a16:creationId xmlns:a16="http://schemas.microsoft.com/office/drawing/2014/main" id="{4BECC718-9B1B-4286-8F32-85ACE88D963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B745EE2-F9AB-4CDC-B5F9-47A5B580CD0A}"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145412" name="Rectangle 6">
            <a:extLst>
              <a:ext uri="{FF2B5EF4-FFF2-40B4-BE49-F238E27FC236}">
                <a16:creationId xmlns:a16="http://schemas.microsoft.com/office/drawing/2014/main" id="{3CA026CC-F5DB-4934-977A-8BEA820CE44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45413" name="Rectangle 7">
            <a:extLst>
              <a:ext uri="{FF2B5EF4-FFF2-40B4-BE49-F238E27FC236}">
                <a16:creationId xmlns:a16="http://schemas.microsoft.com/office/drawing/2014/main" id="{33A60003-05C4-4691-9ADC-A075718D9A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55E9B63-0ED1-4DD3-BF52-99F08175FB11}" type="slidenum">
              <a:rPr lang="en-AU" altLang="en-US" sz="1300">
                <a:latin typeface="Times New Roman" panose="02020603050405020304" pitchFamily="18" charset="0"/>
              </a:rPr>
              <a:pPr/>
              <a:t>82</a:t>
            </a:fld>
            <a:endParaRPr lang="en-AU" altLang="en-US" sz="1300">
              <a:latin typeface="Times New Roman" panose="02020603050405020304" pitchFamily="18" charset="0"/>
            </a:endParaRPr>
          </a:p>
        </p:txBody>
      </p:sp>
      <p:sp>
        <p:nvSpPr>
          <p:cNvPr id="145414" name="Rectangle 2">
            <a:extLst>
              <a:ext uri="{FF2B5EF4-FFF2-40B4-BE49-F238E27FC236}">
                <a16:creationId xmlns:a16="http://schemas.microsoft.com/office/drawing/2014/main" id="{A0F653FA-9DF9-4DD2-80DB-1A48FB50B593}"/>
              </a:ext>
            </a:extLst>
          </p:cNvPr>
          <p:cNvSpPr>
            <a:spLocks noGrp="1" noRot="1" noChangeAspect="1" noChangeArrowheads="1" noTextEdit="1"/>
          </p:cNvSpPr>
          <p:nvPr>
            <p:ph type="sldImg"/>
          </p:nvPr>
        </p:nvSpPr>
        <p:spPr>
          <a:ln/>
        </p:spPr>
      </p:sp>
      <p:sp>
        <p:nvSpPr>
          <p:cNvPr id="145415" name="Rectangle 3">
            <a:extLst>
              <a:ext uri="{FF2B5EF4-FFF2-40B4-BE49-F238E27FC236}">
                <a16:creationId xmlns:a16="http://schemas.microsoft.com/office/drawing/2014/main" id="{EDC85A36-44AF-46BE-99A8-1F68D94EF3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70175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D8CD3F44-7768-4D32-8008-E98A74BE5E00}"/>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47459" name="Rectangle 3">
            <a:extLst>
              <a:ext uri="{FF2B5EF4-FFF2-40B4-BE49-F238E27FC236}">
                <a16:creationId xmlns:a16="http://schemas.microsoft.com/office/drawing/2014/main" id="{50F8DFFE-50B0-48B4-A18B-74413F0E918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34FFD31-74A6-4A80-B2DE-4341D26A92A3}"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147460" name="Rectangle 6">
            <a:extLst>
              <a:ext uri="{FF2B5EF4-FFF2-40B4-BE49-F238E27FC236}">
                <a16:creationId xmlns:a16="http://schemas.microsoft.com/office/drawing/2014/main" id="{A56824A7-9D76-4607-85AB-4177E078EA1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47461" name="Rectangle 7">
            <a:extLst>
              <a:ext uri="{FF2B5EF4-FFF2-40B4-BE49-F238E27FC236}">
                <a16:creationId xmlns:a16="http://schemas.microsoft.com/office/drawing/2014/main" id="{87665608-526C-4878-9BBB-97D67515B0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ACBBFB7-639D-4C90-A734-A78695A75216}" type="slidenum">
              <a:rPr lang="en-AU" altLang="en-US" sz="1300">
                <a:latin typeface="Times New Roman" panose="02020603050405020304" pitchFamily="18" charset="0"/>
              </a:rPr>
              <a:pPr/>
              <a:t>83</a:t>
            </a:fld>
            <a:endParaRPr lang="en-AU" altLang="en-US" sz="1300">
              <a:latin typeface="Times New Roman" panose="02020603050405020304" pitchFamily="18" charset="0"/>
            </a:endParaRPr>
          </a:p>
        </p:txBody>
      </p:sp>
      <p:sp>
        <p:nvSpPr>
          <p:cNvPr id="147462" name="Rectangle 2">
            <a:extLst>
              <a:ext uri="{FF2B5EF4-FFF2-40B4-BE49-F238E27FC236}">
                <a16:creationId xmlns:a16="http://schemas.microsoft.com/office/drawing/2014/main" id="{E89EB419-41A4-4156-B98D-A3A0892112E4}"/>
              </a:ext>
            </a:extLst>
          </p:cNvPr>
          <p:cNvSpPr>
            <a:spLocks noGrp="1" noRot="1" noChangeAspect="1" noChangeArrowheads="1" noTextEdit="1"/>
          </p:cNvSpPr>
          <p:nvPr>
            <p:ph type="sldImg"/>
          </p:nvPr>
        </p:nvSpPr>
        <p:spPr>
          <a:ln/>
        </p:spPr>
      </p:sp>
      <p:sp>
        <p:nvSpPr>
          <p:cNvPr id="147463" name="Rectangle 3">
            <a:extLst>
              <a:ext uri="{FF2B5EF4-FFF2-40B4-BE49-F238E27FC236}">
                <a16:creationId xmlns:a16="http://schemas.microsoft.com/office/drawing/2014/main" id="{78AF95D0-555F-4A8E-B07D-5FD1166147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1. </a:t>
            </a:r>
            <a:r>
              <a:rPr lang="zh-CN" altLang="en-US" dirty="0"/>
              <a:t>有些指令不写回</a:t>
            </a:r>
            <a:r>
              <a:rPr lang="en-US" altLang="zh-CN" dirty="0" err="1"/>
              <a:t>rd</a:t>
            </a:r>
            <a:r>
              <a:rPr lang="zh-CN" altLang="en-US" dirty="0"/>
              <a:t>，因此要知道存不存在冒险，可以进行</a:t>
            </a:r>
            <a:r>
              <a:rPr lang="en-US" altLang="zh-CN" dirty="0" err="1"/>
              <a:t>regwrite</a:t>
            </a:r>
            <a:r>
              <a:rPr lang="zh-CN" altLang="en-US" dirty="0"/>
              <a:t>检测</a:t>
            </a:r>
            <a:endParaRPr lang="en-US" altLang="zh-CN" dirty="0"/>
          </a:p>
          <a:p>
            <a:r>
              <a:rPr lang="en-US" altLang="zh-CN" dirty="0"/>
              <a:t>2. </a:t>
            </a:r>
            <a:r>
              <a:rPr lang="zh-CN" altLang="en-US" dirty="0"/>
              <a:t>如果</a:t>
            </a:r>
            <a:r>
              <a:rPr lang="en-US" altLang="zh-CN" dirty="0" err="1"/>
              <a:t>rd</a:t>
            </a:r>
            <a:r>
              <a:rPr lang="zh-CN" altLang="en-US" dirty="0"/>
              <a:t>是</a:t>
            </a:r>
            <a:r>
              <a:rPr lang="en-US" altLang="zh-CN" dirty="0"/>
              <a:t>$0</a:t>
            </a:r>
            <a:r>
              <a:rPr lang="zh-CN" altLang="en-US" dirty="0"/>
              <a:t>，这样计算结果无法真正写入</a:t>
            </a:r>
            <a:r>
              <a:rPr lang="en-US" altLang="zh-CN" dirty="0" err="1"/>
              <a:t>rd</a:t>
            </a:r>
            <a:r>
              <a:rPr lang="zh-CN" altLang="en-US" dirty="0"/>
              <a:t>，也即</a:t>
            </a:r>
            <a:r>
              <a:rPr lang="en-US" altLang="zh-CN" dirty="0"/>
              <a:t>$0</a:t>
            </a:r>
          </a:p>
          <a:p>
            <a:r>
              <a:rPr lang="zh-CN" altLang="en-US" dirty="0"/>
              <a:t>如果后面用到</a:t>
            </a:r>
            <a:r>
              <a:rPr lang="en-US" altLang="zh-CN" dirty="0" err="1"/>
              <a:t>rd</a:t>
            </a:r>
            <a:r>
              <a:rPr lang="en-US" altLang="zh-CN" dirty="0"/>
              <a:t>,</a:t>
            </a:r>
            <a:r>
              <a:rPr lang="zh-CN" altLang="en-US" dirty="0"/>
              <a:t> 那么</a:t>
            </a:r>
            <a:r>
              <a:rPr lang="en-US" altLang="zh-CN" dirty="0" err="1"/>
              <a:t>rd</a:t>
            </a:r>
            <a:r>
              <a:rPr lang="zh-CN" altLang="en-US" dirty="0"/>
              <a:t>也应该是</a:t>
            </a:r>
            <a:r>
              <a:rPr lang="en-US" altLang="zh-CN" dirty="0"/>
              <a:t>$0</a:t>
            </a:r>
            <a:r>
              <a:rPr lang="zh-CN" altLang="en-US" dirty="0"/>
              <a:t>，如果旁路了一个非零的计算结果（例如 </a:t>
            </a:r>
            <a:r>
              <a:rPr lang="en-US" altLang="zh-CN" dirty="0" err="1"/>
              <a:t>rt+rs</a:t>
            </a:r>
            <a:r>
              <a:rPr lang="zh-CN" altLang="en-US" dirty="0"/>
              <a:t>），结果就错误了</a:t>
            </a:r>
            <a:endParaRPr lang="en-US" altLang="zh-CN" dirty="0"/>
          </a:p>
          <a:p>
            <a:r>
              <a:rPr lang="zh-CN" altLang="en-US" dirty="0"/>
              <a:t>因此，需要确保如果</a:t>
            </a:r>
            <a:r>
              <a:rPr lang="en-US" altLang="zh-CN" dirty="0" err="1"/>
              <a:t>rd</a:t>
            </a:r>
            <a:r>
              <a:rPr lang="zh-CN" altLang="en-US" dirty="0"/>
              <a:t>是</a:t>
            </a:r>
            <a:r>
              <a:rPr lang="en-US" altLang="zh-CN" dirty="0"/>
              <a:t>0</a:t>
            </a:r>
            <a:r>
              <a:rPr lang="zh-CN" altLang="en-US" dirty="0"/>
              <a:t>，则不旁路计算结果（</a:t>
            </a:r>
            <a:r>
              <a:rPr lang="en-US" altLang="zh-CN" dirty="0" err="1"/>
              <a:t>rd+rs</a:t>
            </a:r>
            <a:r>
              <a:rPr lang="zh-CN" altLang="en-US" dirty="0"/>
              <a:t>）</a:t>
            </a:r>
            <a:endParaRPr lang="en-US" altLang="en-US" dirty="0"/>
          </a:p>
        </p:txBody>
      </p:sp>
    </p:spTree>
    <p:extLst>
      <p:ext uri="{BB962C8B-B14F-4D97-AF65-F5344CB8AC3E}">
        <p14:creationId xmlns:p14="http://schemas.microsoft.com/office/powerpoint/2010/main" val="1706986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01717B11-C4D2-423B-B643-5FCF2B901E1F}"/>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49507" name="Rectangle 3">
            <a:extLst>
              <a:ext uri="{FF2B5EF4-FFF2-40B4-BE49-F238E27FC236}">
                <a16:creationId xmlns:a16="http://schemas.microsoft.com/office/drawing/2014/main" id="{2BE94107-5F20-4A78-9FE9-8B953E22BD3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79AA73B-B530-4BE3-9035-5B9621985973}"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149508" name="Rectangle 6">
            <a:extLst>
              <a:ext uri="{FF2B5EF4-FFF2-40B4-BE49-F238E27FC236}">
                <a16:creationId xmlns:a16="http://schemas.microsoft.com/office/drawing/2014/main" id="{8F5E7388-30CB-4C73-818C-C2F68BC241F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49509" name="Rectangle 7">
            <a:extLst>
              <a:ext uri="{FF2B5EF4-FFF2-40B4-BE49-F238E27FC236}">
                <a16:creationId xmlns:a16="http://schemas.microsoft.com/office/drawing/2014/main" id="{1E8D240D-163D-43FE-BB78-70588261C5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E72DF6D-3D3D-4012-B5F3-63F36E967DA9}" type="slidenum">
              <a:rPr lang="en-AU" altLang="en-US" sz="1300">
                <a:latin typeface="Times New Roman" panose="02020603050405020304" pitchFamily="18" charset="0"/>
              </a:rPr>
              <a:pPr/>
              <a:t>84</a:t>
            </a:fld>
            <a:endParaRPr lang="en-AU" altLang="en-US" sz="1300">
              <a:latin typeface="Times New Roman" panose="02020603050405020304" pitchFamily="18" charset="0"/>
            </a:endParaRPr>
          </a:p>
        </p:txBody>
      </p:sp>
      <p:sp>
        <p:nvSpPr>
          <p:cNvPr id="149510" name="Rectangle 2">
            <a:extLst>
              <a:ext uri="{FF2B5EF4-FFF2-40B4-BE49-F238E27FC236}">
                <a16:creationId xmlns:a16="http://schemas.microsoft.com/office/drawing/2014/main" id="{37378B03-66F3-40FA-AA89-E4EDB60B5EC7}"/>
              </a:ext>
            </a:extLst>
          </p:cNvPr>
          <p:cNvSpPr>
            <a:spLocks noGrp="1" noRot="1" noChangeAspect="1" noChangeArrowheads="1" noTextEdit="1"/>
          </p:cNvSpPr>
          <p:nvPr>
            <p:ph type="sldImg"/>
          </p:nvPr>
        </p:nvSpPr>
        <p:spPr>
          <a:ln/>
        </p:spPr>
      </p:sp>
      <p:sp>
        <p:nvSpPr>
          <p:cNvPr id="149511" name="Rectangle 3">
            <a:extLst>
              <a:ext uri="{FF2B5EF4-FFF2-40B4-BE49-F238E27FC236}">
                <a16:creationId xmlns:a16="http://schemas.microsoft.com/office/drawing/2014/main" id="{C8A517F1-0A55-41E0-BB8C-BB1D61074B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811004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DA1996A8-1A39-4715-A901-1954B8AA97E9}"/>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59747" name="Rectangle 3">
            <a:extLst>
              <a:ext uri="{FF2B5EF4-FFF2-40B4-BE49-F238E27FC236}">
                <a16:creationId xmlns:a16="http://schemas.microsoft.com/office/drawing/2014/main" id="{94DE29F5-3143-4AFC-9F3E-057724A1B26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3B9523A-F540-4EC5-8FE3-746DD13DF348}"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159748" name="Rectangle 6">
            <a:extLst>
              <a:ext uri="{FF2B5EF4-FFF2-40B4-BE49-F238E27FC236}">
                <a16:creationId xmlns:a16="http://schemas.microsoft.com/office/drawing/2014/main" id="{4376E6AC-6330-47ED-9DA8-883888D7B9F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59749" name="Rectangle 7">
            <a:extLst>
              <a:ext uri="{FF2B5EF4-FFF2-40B4-BE49-F238E27FC236}">
                <a16:creationId xmlns:a16="http://schemas.microsoft.com/office/drawing/2014/main" id="{B9F23466-12D3-4519-B188-FF56958B37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BB63961-0910-48FB-9992-9C3F296B1CEC}" type="slidenum">
              <a:rPr lang="en-AU" altLang="en-US" sz="1300">
                <a:latin typeface="Times New Roman" panose="02020603050405020304" pitchFamily="18" charset="0"/>
              </a:rPr>
              <a:pPr/>
              <a:t>85</a:t>
            </a:fld>
            <a:endParaRPr lang="en-AU" altLang="en-US" sz="1300">
              <a:latin typeface="Times New Roman" panose="02020603050405020304" pitchFamily="18" charset="0"/>
            </a:endParaRPr>
          </a:p>
        </p:txBody>
      </p:sp>
      <p:sp>
        <p:nvSpPr>
          <p:cNvPr id="159750" name="Rectangle 2">
            <a:extLst>
              <a:ext uri="{FF2B5EF4-FFF2-40B4-BE49-F238E27FC236}">
                <a16:creationId xmlns:a16="http://schemas.microsoft.com/office/drawing/2014/main" id="{692CB0EA-470F-468B-BAF8-70588E56B19F}"/>
              </a:ext>
            </a:extLst>
          </p:cNvPr>
          <p:cNvSpPr>
            <a:spLocks noGrp="1" noRot="1" noChangeAspect="1" noChangeArrowheads="1" noTextEdit="1"/>
          </p:cNvSpPr>
          <p:nvPr>
            <p:ph type="sldImg"/>
          </p:nvPr>
        </p:nvSpPr>
        <p:spPr>
          <a:ln/>
        </p:spPr>
      </p:sp>
      <p:sp>
        <p:nvSpPr>
          <p:cNvPr id="159751" name="Rectangle 3">
            <a:extLst>
              <a:ext uri="{FF2B5EF4-FFF2-40B4-BE49-F238E27FC236}">
                <a16:creationId xmlns:a16="http://schemas.microsoft.com/office/drawing/2014/main" id="{53A847F4-24BE-4301-972A-2FAB3B7681F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844">
              <a:defRPr>
                <a:solidFill>
                  <a:schemeClr val="tx1"/>
                </a:solidFill>
                <a:latin typeface="Arial" pitchFamily="34" charset="0"/>
              </a:defRPr>
            </a:lvl1pPr>
            <a:lvl2pPr marL="742993" indent="-285766" defTabSz="966844">
              <a:defRPr>
                <a:solidFill>
                  <a:schemeClr val="tx1"/>
                </a:solidFill>
                <a:latin typeface="Arial" pitchFamily="34" charset="0"/>
              </a:defRPr>
            </a:lvl2pPr>
            <a:lvl3pPr marL="1143066" indent="-228613" defTabSz="966844">
              <a:defRPr>
                <a:solidFill>
                  <a:schemeClr val="tx1"/>
                </a:solidFill>
                <a:latin typeface="Arial" pitchFamily="34" charset="0"/>
              </a:defRPr>
            </a:lvl3pPr>
            <a:lvl4pPr marL="1600292" indent="-228613" defTabSz="966844">
              <a:defRPr>
                <a:solidFill>
                  <a:schemeClr val="tx1"/>
                </a:solidFill>
                <a:latin typeface="Arial" pitchFamily="34" charset="0"/>
              </a:defRPr>
            </a:lvl4pPr>
            <a:lvl5pPr marL="2057519" indent="-228613" defTabSz="966844">
              <a:defRPr>
                <a:solidFill>
                  <a:schemeClr val="tx1"/>
                </a:solidFill>
                <a:latin typeface="Arial" pitchFamily="34" charset="0"/>
              </a:defRPr>
            </a:lvl5pPr>
            <a:lvl6pPr marL="2514745" indent="-228613" defTabSz="966844" eaLnBrk="0" fontAlgn="base" hangingPunct="0">
              <a:spcBef>
                <a:spcPct val="0"/>
              </a:spcBef>
              <a:spcAft>
                <a:spcPct val="0"/>
              </a:spcAft>
              <a:defRPr>
                <a:solidFill>
                  <a:schemeClr val="tx1"/>
                </a:solidFill>
                <a:latin typeface="Arial" pitchFamily="34" charset="0"/>
              </a:defRPr>
            </a:lvl6pPr>
            <a:lvl7pPr marL="2971971" indent="-228613" defTabSz="966844" eaLnBrk="0" fontAlgn="base" hangingPunct="0">
              <a:spcBef>
                <a:spcPct val="0"/>
              </a:spcBef>
              <a:spcAft>
                <a:spcPct val="0"/>
              </a:spcAft>
              <a:defRPr>
                <a:solidFill>
                  <a:schemeClr val="tx1"/>
                </a:solidFill>
                <a:latin typeface="Arial" pitchFamily="34" charset="0"/>
              </a:defRPr>
            </a:lvl7pPr>
            <a:lvl8pPr marL="3429197" indent="-228613" defTabSz="966844" eaLnBrk="0" fontAlgn="base" hangingPunct="0">
              <a:spcBef>
                <a:spcPct val="0"/>
              </a:spcBef>
              <a:spcAft>
                <a:spcPct val="0"/>
              </a:spcAft>
              <a:defRPr>
                <a:solidFill>
                  <a:schemeClr val="tx1"/>
                </a:solidFill>
                <a:latin typeface="Arial" pitchFamily="34" charset="0"/>
              </a:defRPr>
            </a:lvl8pPr>
            <a:lvl9pPr marL="3886422" indent="-228613" defTabSz="966844" eaLnBrk="0" fontAlgn="base" hangingPunct="0">
              <a:spcBef>
                <a:spcPct val="0"/>
              </a:spcBef>
              <a:spcAft>
                <a:spcPct val="0"/>
              </a:spcAft>
              <a:defRPr>
                <a:solidFill>
                  <a:schemeClr val="tx1"/>
                </a:solidFill>
                <a:latin typeface="Arial" pitchFamily="34" charset="0"/>
              </a:defRPr>
            </a:lvl9pPr>
          </a:lstStyle>
          <a:p>
            <a:r>
              <a:rPr lang="en-US" altLang="zh-CN">
                <a:latin typeface="Times New Roman" pitchFamily="18" charset="0"/>
              </a:rPr>
              <a:t>Morgan Kaufmann Publishers</a:t>
            </a:r>
          </a:p>
        </p:txBody>
      </p:sp>
      <p:sp>
        <p:nvSpPr>
          <p:cNvPr id="747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844">
              <a:defRPr>
                <a:solidFill>
                  <a:schemeClr val="tx1"/>
                </a:solidFill>
                <a:latin typeface="Arial" pitchFamily="34" charset="0"/>
              </a:defRPr>
            </a:lvl1pPr>
            <a:lvl2pPr marL="742993" indent="-285766" defTabSz="966844">
              <a:defRPr>
                <a:solidFill>
                  <a:schemeClr val="tx1"/>
                </a:solidFill>
                <a:latin typeface="Arial" pitchFamily="34" charset="0"/>
              </a:defRPr>
            </a:lvl2pPr>
            <a:lvl3pPr marL="1143066" indent="-228613" defTabSz="966844">
              <a:defRPr>
                <a:solidFill>
                  <a:schemeClr val="tx1"/>
                </a:solidFill>
                <a:latin typeface="Arial" pitchFamily="34" charset="0"/>
              </a:defRPr>
            </a:lvl3pPr>
            <a:lvl4pPr marL="1600292" indent="-228613" defTabSz="966844">
              <a:defRPr>
                <a:solidFill>
                  <a:schemeClr val="tx1"/>
                </a:solidFill>
                <a:latin typeface="Arial" pitchFamily="34" charset="0"/>
              </a:defRPr>
            </a:lvl4pPr>
            <a:lvl5pPr marL="2057519" indent="-228613" defTabSz="966844">
              <a:defRPr>
                <a:solidFill>
                  <a:schemeClr val="tx1"/>
                </a:solidFill>
                <a:latin typeface="Arial" pitchFamily="34" charset="0"/>
              </a:defRPr>
            </a:lvl5pPr>
            <a:lvl6pPr marL="2514745" indent="-228613" defTabSz="966844" eaLnBrk="0" fontAlgn="base" hangingPunct="0">
              <a:spcBef>
                <a:spcPct val="0"/>
              </a:spcBef>
              <a:spcAft>
                <a:spcPct val="0"/>
              </a:spcAft>
              <a:defRPr>
                <a:solidFill>
                  <a:schemeClr val="tx1"/>
                </a:solidFill>
                <a:latin typeface="Arial" pitchFamily="34" charset="0"/>
              </a:defRPr>
            </a:lvl6pPr>
            <a:lvl7pPr marL="2971971" indent="-228613" defTabSz="966844" eaLnBrk="0" fontAlgn="base" hangingPunct="0">
              <a:spcBef>
                <a:spcPct val="0"/>
              </a:spcBef>
              <a:spcAft>
                <a:spcPct val="0"/>
              </a:spcAft>
              <a:defRPr>
                <a:solidFill>
                  <a:schemeClr val="tx1"/>
                </a:solidFill>
                <a:latin typeface="Arial" pitchFamily="34" charset="0"/>
              </a:defRPr>
            </a:lvl7pPr>
            <a:lvl8pPr marL="3429197" indent="-228613" defTabSz="966844" eaLnBrk="0" fontAlgn="base" hangingPunct="0">
              <a:spcBef>
                <a:spcPct val="0"/>
              </a:spcBef>
              <a:spcAft>
                <a:spcPct val="0"/>
              </a:spcAft>
              <a:defRPr>
                <a:solidFill>
                  <a:schemeClr val="tx1"/>
                </a:solidFill>
                <a:latin typeface="Arial" pitchFamily="34" charset="0"/>
              </a:defRPr>
            </a:lvl8pPr>
            <a:lvl9pPr marL="3886422" indent="-228613" defTabSz="966844" eaLnBrk="0" fontAlgn="base" hangingPunct="0">
              <a:spcBef>
                <a:spcPct val="0"/>
              </a:spcBef>
              <a:spcAft>
                <a:spcPct val="0"/>
              </a:spcAft>
              <a:defRPr>
                <a:solidFill>
                  <a:schemeClr val="tx1"/>
                </a:solidFill>
                <a:latin typeface="Arial" pitchFamily="34" charset="0"/>
              </a:defRPr>
            </a:lvl9pPr>
          </a:lstStyle>
          <a:p>
            <a:fld id="{58862A07-6E8A-414B-9BFE-FD852FA141E3}" type="datetime4">
              <a:rPr lang="en-US" altLang="zh-CN" smtClean="0">
                <a:latin typeface="Times New Roman" pitchFamily="18" charset="0"/>
              </a:rPr>
              <a:t>May 30, 2025</a:t>
            </a:fld>
            <a:endParaRPr lang="en-US" altLang="zh-CN">
              <a:latin typeface="Times New Roman" pitchFamily="18" charset="0"/>
            </a:endParaRPr>
          </a:p>
        </p:txBody>
      </p:sp>
      <p:sp>
        <p:nvSpPr>
          <p:cNvPr id="747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844">
              <a:defRPr>
                <a:solidFill>
                  <a:schemeClr val="tx1"/>
                </a:solidFill>
                <a:latin typeface="Arial" pitchFamily="34" charset="0"/>
              </a:defRPr>
            </a:lvl1pPr>
            <a:lvl2pPr marL="742993" indent="-285766" defTabSz="966844">
              <a:defRPr>
                <a:solidFill>
                  <a:schemeClr val="tx1"/>
                </a:solidFill>
                <a:latin typeface="Arial" pitchFamily="34" charset="0"/>
              </a:defRPr>
            </a:lvl2pPr>
            <a:lvl3pPr marL="1143066" indent="-228613" defTabSz="966844">
              <a:defRPr>
                <a:solidFill>
                  <a:schemeClr val="tx1"/>
                </a:solidFill>
                <a:latin typeface="Arial" pitchFamily="34" charset="0"/>
              </a:defRPr>
            </a:lvl3pPr>
            <a:lvl4pPr marL="1600292" indent="-228613" defTabSz="966844">
              <a:defRPr>
                <a:solidFill>
                  <a:schemeClr val="tx1"/>
                </a:solidFill>
                <a:latin typeface="Arial" pitchFamily="34" charset="0"/>
              </a:defRPr>
            </a:lvl4pPr>
            <a:lvl5pPr marL="2057519" indent="-228613" defTabSz="966844">
              <a:defRPr>
                <a:solidFill>
                  <a:schemeClr val="tx1"/>
                </a:solidFill>
                <a:latin typeface="Arial" pitchFamily="34" charset="0"/>
              </a:defRPr>
            </a:lvl5pPr>
            <a:lvl6pPr marL="2514745" indent="-228613" defTabSz="966844" eaLnBrk="0" fontAlgn="base" hangingPunct="0">
              <a:spcBef>
                <a:spcPct val="0"/>
              </a:spcBef>
              <a:spcAft>
                <a:spcPct val="0"/>
              </a:spcAft>
              <a:defRPr>
                <a:solidFill>
                  <a:schemeClr val="tx1"/>
                </a:solidFill>
                <a:latin typeface="Arial" pitchFamily="34" charset="0"/>
              </a:defRPr>
            </a:lvl6pPr>
            <a:lvl7pPr marL="2971971" indent="-228613" defTabSz="966844" eaLnBrk="0" fontAlgn="base" hangingPunct="0">
              <a:spcBef>
                <a:spcPct val="0"/>
              </a:spcBef>
              <a:spcAft>
                <a:spcPct val="0"/>
              </a:spcAft>
              <a:defRPr>
                <a:solidFill>
                  <a:schemeClr val="tx1"/>
                </a:solidFill>
                <a:latin typeface="Arial" pitchFamily="34" charset="0"/>
              </a:defRPr>
            </a:lvl7pPr>
            <a:lvl8pPr marL="3429197" indent="-228613" defTabSz="966844" eaLnBrk="0" fontAlgn="base" hangingPunct="0">
              <a:spcBef>
                <a:spcPct val="0"/>
              </a:spcBef>
              <a:spcAft>
                <a:spcPct val="0"/>
              </a:spcAft>
              <a:defRPr>
                <a:solidFill>
                  <a:schemeClr val="tx1"/>
                </a:solidFill>
                <a:latin typeface="Arial" pitchFamily="34" charset="0"/>
              </a:defRPr>
            </a:lvl8pPr>
            <a:lvl9pPr marL="3886422" indent="-228613" defTabSz="966844" eaLnBrk="0" fontAlgn="base" hangingPunct="0">
              <a:spcBef>
                <a:spcPct val="0"/>
              </a:spcBef>
              <a:spcAft>
                <a:spcPct val="0"/>
              </a:spcAft>
              <a:defRPr>
                <a:solidFill>
                  <a:schemeClr val="tx1"/>
                </a:solidFill>
                <a:latin typeface="Arial" pitchFamily="34" charset="0"/>
              </a:defRPr>
            </a:lvl9pPr>
          </a:lstStyle>
          <a:p>
            <a:fld id="{70C4D549-A8AF-41D6-A617-2AC727E5EC89}" type="slidenum">
              <a:rPr lang="en-US" altLang="zh-CN">
                <a:latin typeface="Times New Roman" pitchFamily="18" charset="0"/>
              </a:rPr>
              <a:pPr/>
              <a:t>9</a:t>
            </a:fld>
            <a:endParaRPr lang="en-US" altLang="zh-CN">
              <a:latin typeface="Times New Roman" pitchFamily="18" charset="0"/>
            </a:endParaRPr>
          </a:p>
        </p:txBody>
      </p:sp>
      <p:sp>
        <p:nvSpPr>
          <p:cNvPr id="74758" name="Rectangle 2"/>
          <p:cNvSpPr>
            <a:spLocks noGrp="1" noRot="1" noChangeAspect="1" noChangeArrowheads="1" noTextEdit="1"/>
          </p:cNvSpPr>
          <p:nvPr>
            <p:ph type="sldImg"/>
          </p:nvPr>
        </p:nvSpPr>
        <p:spPr>
          <a:ln/>
        </p:spPr>
      </p:sp>
      <p:sp>
        <p:nvSpPr>
          <p:cNvPr id="747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同学们，这一节我们将介绍当前计算机设计面临的主要挑战和解决措施。</a:t>
            </a:r>
            <a:endParaRPr lang="en-US" altLang="zh-CN" dirty="0"/>
          </a:p>
          <a:p>
            <a:r>
              <a:rPr lang="zh-CN" altLang="en-US" dirty="0"/>
              <a:t>当前计算机设计首要的挑战是所谓功耗墙的问题。</a:t>
            </a:r>
            <a:endParaRPr lang="en-US" altLang="zh-CN" dirty="0"/>
          </a:p>
          <a:p>
            <a:r>
              <a:rPr lang="en-US" altLang="zh-CN" dirty="0"/>
              <a:t>1. </a:t>
            </a:r>
            <a:r>
              <a:rPr lang="zh-CN" altLang="en-US" dirty="0"/>
              <a:t>首先 我们观察一下</a:t>
            </a:r>
            <a:r>
              <a:rPr lang="en-US" altLang="zh-CN" dirty="0"/>
              <a:t>Intel CPU</a:t>
            </a:r>
            <a:r>
              <a:rPr lang="zh-CN" altLang="en-US" dirty="0"/>
              <a:t>的功耗和工作主频的变化趋势</a:t>
            </a:r>
            <a:endParaRPr lang="en-US" altLang="zh-CN" dirty="0"/>
          </a:p>
          <a:p>
            <a:r>
              <a:rPr lang="zh-CN" altLang="en-US" dirty="0"/>
              <a:t>  </a:t>
            </a:r>
            <a:r>
              <a:rPr lang="en-US" altLang="zh-CN" dirty="0"/>
              <a:t> 1) CPU</a:t>
            </a:r>
            <a:r>
              <a:rPr lang="zh-CN" altLang="en-US" dirty="0"/>
              <a:t>的频率变化和功耗之间的关系，随着工作频率提升，功耗在提升，这两者几乎是同步增加的趋势。</a:t>
            </a:r>
            <a:endParaRPr lang="en-US" altLang="zh-CN" dirty="0"/>
          </a:p>
          <a:p>
            <a:r>
              <a:rPr lang="en-US" altLang="zh-CN" dirty="0"/>
              <a:t>   2) </a:t>
            </a:r>
            <a:r>
              <a:rPr lang="zh-CN" altLang="en-US" dirty="0"/>
              <a:t>主频在</a:t>
            </a:r>
            <a:r>
              <a:rPr lang="en-US" altLang="zh-CN" dirty="0"/>
              <a:t>2001</a:t>
            </a:r>
            <a:r>
              <a:rPr lang="zh-CN" altLang="en-US" dirty="0"/>
              <a:t>年之后出现了提升缓慢的趋势</a:t>
            </a:r>
            <a:endParaRPr lang="en-US" altLang="zh-CN" dirty="0"/>
          </a:p>
          <a:p>
            <a:r>
              <a:rPr lang="en-US" altLang="zh-CN" dirty="0"/>
              <a:t>2.</a:t>
            </a:r>
            <a:r>
              <a:rPr lang="zh-CN" altLang="en-US" dirty="0"/>
              <a:t>要理解这个现象问题我们需要理解</a:t>
            </a:r>
            <a:r>
              <a:rPr lang="en-US" altLang="zh-CN" baseline="0" dirty="0"/>
              <a:t>CPU</a:t>
            </a:r>
            <a:r>
              <a:rPr lang="zh-CN" altLang="en-US" baseline="0" dirty="0"/>
              <a:t>的功耗</a:t>
            </a:r>
            <a:r>
              <a:rPr lang="zh-CN" altLang="en-US" dirty="0"/>
              <a:t>分析的方法</a:t>
            </a:r>
            <a:endParaRPr lang="en-US" altLang="zh-CN" dirty="0"/>
          </a:p>
          <a:p>
            <a:r>
              <a:rPr lang="en-US" altLang="zh-CN" baseline="0" dirty="0"/>
              <a:t>    </a:t>
            </a:r>
            <a:r>
              <a:rPr lang="zh-CN" altLang="en-US" baseline="0" dirty="0"/>
              <a:t>根据</a:t>
            </a:r>
            <a:r>
              <a:rPr lang="en-US" altLang="zh-CN" baseline="0" dirty="0"/>
              <a:t>CPU </a:t>
            </a:r>
            <a:r>
              <a:rPr lang="zh-CN" altLang="en-US" dirty="0"/>
              <a:t>功耗的计算公式可以看出：</a:t>
            </a:r>
            <a:endParaRPr lang="en-US" altLang="zh-CN" dirty="0"/>
          </a:p>
          <a:p>
            <a:pPr defTabSz="948996">
              <a:defRPr/>
            </a:pPr>
            <a:r>
              <a:rPr lang="en-US" altLang="zh-CN" dirty="0"/>
              <a:t>   CPU</a:t>
            </a:r>
            <a:r>
              <a:rPr lang="zh-CN" altLang="en-US" dirty="0"/>
              <a:t>的功耗：动态能耗公式</a:t>
            </a:r>
            <a:r>
              <a:rPr lang="en-US" altLang="zh-CN" dirty="0"/>
              <a:t>=</a:t>
            </a:r>
            <a:r>
              <a:rPr lang="zh-CN" altLang="en-US" dirty="0"/>
              <a:t>电容负载功耗（与晶体管数量有关）</a:t>
            </a:r>
            <a:r>
              <a:rPr lang="en-US" altLang="zh-CN" dirty="0"/>
              <a:t>* </a:t>
            </a:r>
            <a:r>
              <a:rPr lang="zh-CN" altLang="en-US" dirty="0"/>
              <a:t>电压 </a:t>
            </a:r>
            <a:r>
              <a:rPr lang="en-US" altLang="zh-CN" dirty="0"/>
              <a:t>^2 </a:t>
            </a:r>
            <a:r>
              <a:rPr lang="zh-CN" altLang="en-US" dirty="0"/>
              <a:t>*</a:t>
            </a:r>
            <a:r>
              <a:rPr lang="zh-CN" altLang="en-US" baseline="0" dirty="0"/>
              <a:t> 工作频率（运算速度）</a:t>
            </a:r>
            <a:endParaRPr lang="en-US" altLang="zh-CN" baseline="0" dirty="0"/>
          </a:p>
          <a:p>
            <a:r>
              <a:rPr lang="zh-CN" altLang="en-US" dirty="0"/>
              <a:t>    能耗与主频之间的关系（</a:t>
            </a:r>
            <a:r>
              <a:rPr lang="en-US" altLang="zh-CN" dirty="0"/>
              <a:t>Packaging issues for laptop and desktop PC set the “power” limit at 100 Watts.</a:t>
            </a:r>
            <a:r>
              <a:rPr lang="zh-CN" altLang="en-US" dirty="0"/>
              <a:t>）</a:t>
            </a:r>
            <a:endParaRPr lang="en-US" altLang="zh-CN" dirty="0"/>
          </a:p>
          <a:p>
            <a:r>
              <a:rPr lang="en-US" altLang="zh-CN" dirty="0"/>
              <a:t>3. </a:t>
            </a:r>
            <a:r>
              <a:rPr lang="zh-CN" altLang="en-US" dirty="0"/>
              <a:t>之前是如何控制功耗的呢？</a:t>
            </a:r>
            <a:endParaRPr lang="en-US" altLang="zh-CN" dirty="0"/>
          </a:p>
          <a:p>
            <a:r>
              <a:rPr lang="en-US" altLang="zh-CN" dirty="0"/>
              <a:t>     </a:t>
            </a:r>
            <a:r>
              <a:rPr lang="zh-CN" altLang="en-US" dirty="0"/>
              <a:t>其中一个最为重要的方法就是降低核心工作电压，</a:t>
            </a:r>
            <a:r>
              <a:rPr lang="zh-CN" altLang="en-US" baseline="0" dirty="0"/>
              <a:t>我们举例说明：</a:t>
            </a:r>
            <a:endParaRPr lang="en-US" altLang="zh-CN" baseline="0" dirty="0"/>
          </a:p>
          <a:p>
            <a:r>
              <a:rPr lang="zh-CN" altLang="en-US" baseline="0" dirty="0"/>
              <a:t>     如果晶体管的数量提升</a:t>
            </a:r>
            <a:r>
              <a:rPr lang="en-US" altLang="zh-CN" baseline="0" dirty="0"/>
              <a:t>30</a:t>
            </a:r>
            <a:r>
              <a:rPr lang="zh-CN" altLang="en-US" baseline="0" dirty="0"/>
              <a:t>倍，同时把电压下降为原有的</a:t>
            </a:r>
            <a:r>
              <a:rPr lang="en-US" altLang="zh-CN" baseline="0" dirty="0"/>
              <a:t>1/5</a:t>
            </a:r>
            <a:r>
              <a:rPr lang="zh-CN" altLang="en-US" baseline="0" dirty="0"/>
              <a:t>，频率提高</a:t>
            </a:r>
            <a:r>
              <a:rPr lang="en-US" altLang="zh-CN" baseline="0" dirty="0"/>
              <a:t>1000</a:t>
            </a:r>
            <a:r>
              <a:rPr lang="zh-CN" altLang="en-US" baseline="0" dirty="0"/>
              <a:t>倍（即性能提升了</a:t>
            </a:r>
            <a:r>
              <a:rPr lang="en-US" altLang="zh-CN" baseline="0" dirty="0"/>
              <a:t>1000</a:t>
            </a:r>
            <a:r>
              <a:rPr lang="zh-CN" altLang="en-US" baseline="0" dirty="0"/>
              <a:t>倍），而总的功耗只会提高</a:t>
            </a:r>
            <a:r>
              <a:rPr lang="en-US" altLang="zh-CN" baseline="0" dirty="0"/>
              <a:t>30</a:t>
            </a:r>
            <a:r>
              <a:rPr lang="zh-CN" altLang="en-US" baseline="0" dirty="0"/>
              <a:t>倍</a:t>
            </a:r>
            <a:endParaRPr lang="en-US" altLang="zh-CN" baseline="0" dirty="0"/>
          </a:p>
          <a:p>
            <a:r>
              <a:rPr lang="en-US" altLang="zh-CN" baseline="0" dirty="0"/>
              <a:t>     </a:t>
            </a:r>
            <a:r>
              <a:rPr lang="zh-CN" altLang="en-US" baseline="0" dirty="0"/>
              <a:t>因此之前控制功耗的方法是通过降低工作电压来实现的。</a:t>
            </a:r>
            <a:endParaRPr lang="en-US" altLang="zh-CN" baseline="0" dirty="0"/>
          </a:p>
          <a:p>
            <a:r>
              <a:rPr lang="zh-CN" altLang="en-US" baseline="0" dirty="0"/>
              <a:t>     通过查阅资料，当前</a:t>
            </a:r>
            <a:r>
              <a:rPr lang="en-US" altLang="zh-CN" baseline="0" dirty="0"/>
              <a:t>CPU</a:t>
            </a:r>
            <a:r>
              <a:rPr lang="zh-CN" altLang="en-US" baseline="0" dirty="0"/>
              <a:t>核心的工作电压是多少呢？ 只有 </a:t>
            </a:r>
            <a:r>
              <a:rPr lang="en-US" altLang="zh-CN" baseline="0" dirty="0"/>
              <a:t>0.8V</a:t>
            </a:r>
            <a:r>
              <a:rPr lang="zh-CN" altLang="en-US" baseline="0" dirty="0"/>
              <a:t>左右，还能够继续下降吗？ 能否下降到</a:t>
            </a:r>
            <a:r>
              <a:rPr lang="en-US" altLang="zh-CN" baseline="0" dirty="0"/>
              <a:t>0.7V</a:t>
            </a:r>
            <a:r>
              <a:rPr lang="zh-CN" altLang="en-US" baseline="0" dirty="0"/>
              <a:t>以下呢？</a:t>
            </a:r>
            <a:endParaRPr lang="en-US" altLang="zh-CN" baseline="0" dirty="0"/>
          </a:p>
          <a:p>
            <a:r>
              <a:rPr lang="en-US" altLang="zh-CN" baseline="0" dirty="0"/>
              <a:t>   </a:t>
            </a:r>
            <a:r>
              <a:rPr lang="zh-CN" altLang="en-US" baseline="0" dirty="0"/>
              <a:t>（普通硅二极管是</a:t>
            </a:r>
            <a:r>
              <a:rPr lang="en-US" altLang="zh-CN" baseline="0" dirty="0"/>
              <a:t>0.5~0.7V</a:t>
            </a:r>
            <a:r>
              <a:rPr lang="zh-CN" altLang="en-US" baseline="0" dirty="0"/>
              <a:t>，硅整流管是</a:t>
            </a:r>
            <a:r>
              <a:rPr lang="en-US" altLang="zh-CN" baseline="0" dirty="0"/>
              <a:t>1~1.2V</a:t>
            </a:r>
            <a:r>
              <a:rPr lang="zh-CN" altLang="en-US" baseline="0" dirty="0"/>
              <a:t>，肖特基二极管大约是</a:t>
            </a:r>
            <a:r>
              <a:rPr lang="en-US" altLang="zh-CN" baseline="0" dirty="0"/>
              <a:t>0.3V~1V</a:t>
            </a:r>
            <a:r>
              <a:rPr lang="zh-CN" altLang="en-US" baseline="0" dirty="0"/>
              <a:t>，锗二极管是</a:t>
            </a:r>
            <a:r>
              <a:rPr lang="en-US" altLang="zh-CN" baseline="0" dirty="0"/>
              <a:t>0.2~0.3V</a:t>
            </a:r>
            <a:r>
              <a:rPr lang="zh-CN" altLang="en-US" baseline="0" dirty="0"/>
              <a:t>）</a:t>
            </a:r>
            <a:endParaRPr lang="en-US" altLang="zh-CN" dirty="0"/>
          </a:p>
          <a:p>
            <a:r>
              <a:rPr lang="en-US" altLang="zh-CN" dirty="0"/>
              <a:t>  </a:t>
            </a:r>
            <a:r>
              <a:rPr lang="zh-CN" altLang="en-US" dirty="0"/>
              <a:t>同学们可能会问，为什么不能进一步提升功耗水平呢？</a:t>
            </a:r>
            <a:endParaRPr lang="en-US" altLang="zh-CN" dirty="0"/>
          </a:p>
        </p:txBody>
      </p:sp>
    </p:spTree>
    <p:extLst>
      <p:ext uri="{BB962C8B-B14F-4D97-AF65-F5344CB8AC3E}">
        <p14:creationId xmlns:p14="http://schemas.microsoft.com/office/powerpoint/2010/main" val="1194127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F6B8C509-6F1A-4841-B728-2285FC810166}"/>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61795" name="Rectangle 3">
            <a:extLst>
              <a:ext uri="{FF2B5EF4-FFF2-40B4-BE49-F238E27FC236}">
                <a16:creationId xmlns:a16="http://schemas.microsoft.com/office/drawing/2014/main" id="{FA33D0AF-C895-4CA7-BAB1-77BC8DC23A2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A70A8A2-B1FF-4A71-B986-6B32122E3B7E}"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161796" name="Rectangle 6">
            <a:extLst>
              <a:ext uri="{FF2B5EF4-FFF2-40B4-BE49-F238E27FC236}">
                <a16:creationId xmlns:a16="http://schemas.microsoft.com/office/drawing/2014/main" id="{89913D6A-2941-4C50-AA95-0C9AF1164DC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61797" name="Rectangle 7">
            <a:extLst>
              <a:ext uri="{FF2B5EF4-FFF2-40B4-BE49-F238E27FC236}">
                <a16:creationId xmlns:a16="http://schemas.microsoft.com/office/drawing/2014/main" id="{BA5BEEFC-37BF-439F-BB59-6BDACE5F6FB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254808E-CFB0-4D4F-8CE5-7B53BA5E5EC4}" type="slidenum">
              <a:rPr lang="en-AU" altLang="en-US" sz="1300">
                <a:latin typeface="Times New Roman" panose="02020603050405020304" pitchFamily="18" charset="0"/>
              </a:rPr>
              <a:pPr/>
              <a:t>86</a:t>
            </a:fld>
            <a:endParaRPr lang="en-AU" altLang="en-US" sz="1300">
              <a:latin typeface="Times New Roman" panose="02020603050405020304" pitchFamily="18" charset="0"/>
            </a:endParaRPr>
          </a:p>
        </p:txBody>
      </p:sp>
      <p:sp>
        <p:nvSpPr>
          <p:cNvPr id="161798" name="Rectangle 2">
            <a:extLst>
              <a:ext uri="{FF2B5EF4-FFF2-40B4-BE49-F238E27FC236}">
                <a16:creationId xmlns:a16="http://schemas.microsoft.com/office/drawing/2014/main" id="{DF707774-3647-4FAA-AD84-E22F6B16162F}"/>
              </a:ext>
            </a:extLst>
          </p:cNvPr>
          <p:cNvSpPr>
            <a:spLocks noGrp="1" noRot="1" noChangeAspect="1" noChangeArrowheads="1" noTextEdit="1"/>
          </p:cNvSpPr>
          <p:nvPr>
            <p:ph type="sldImg"/>
          </p:nvPr>
        </p:nvSpPr>
        <p:spPr>
          <a:ln/>
        </p:spPr>
      </p:sp>
      <p:sp>
        <p:nvSpPr>
          <p:cNvPr id="161799" name="Rectangle 3">
            <a:extLst>
              <a:ext uri="{FF2B5EF4-FFF2-40B4-BE49-F238E27FC236}">
                <a16:creationId xmlns:a16="http://schemas.microsoft.com/office/drawing/2014/main" id="{70A8AFA5-EFAA-47E1-98DF-7FC3521E94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E92A8A42-680D-4A63-A21E-4CFC4033A9A8}"/>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69987" name="Rectangle 3">
            <a:extLst>
              <a:ext uri="{FF2B5EF4-FFF2-40B4-BE49-F238E27FC236}">
                <a16:creationId xmlns:a16="http://schemas.microsoft.com/office/drawing/2014/main" id="{F27016A6-A0C7-48E0-B428-675CF55384E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6788B62-2125-4422-8F2E-270D0ACE35DC}"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169988" name="Rectangle 6">
            <a:extLst>
              <a:ext uri="{FF2B5EF4-FFF2-40B4-BE49-F238E27FC236}">
                <a16:creationId xmlns:a16="http://schemas.microsoft.com/office/drawing/2014/main" id="{051B43B8-58F2-47C4-972A-2A3668DCAAF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69989" name="Rectangle 7">
            <a:extLst>
              <a:ext uri="{FF2B5EF4-FFF2-40B4-BE49-F238E27FC236}">
                <a16:creationId xmlns:a16="http://schemas.microsoft.com/office/drawing/2014/main" id="{B245984C-7829-46F1-817D-C15510DD54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D770217-2076-4EA0-BF5D-182A37B572F2}" type="slidenum">
              <a:rPr lang="en-AU" altLang="en-US" sz="1300">
                <a:latin typeface="Times New Roman" panose="02020603050405020304" pitchFamily="18" charset="0"/>
              </a:rPr>
              <a:pPr/>
              <a:t>87</a:t>
            </a:fld>
            <a:endParaRPr lang="en-AU" altLang="en-US" sz="1300">
              <a:latin typeface="Times New Roman" panose="02020603050405020304" pitchFamily="18" charset="0"/>
            </a:endParaRPr>
          </a:p>
        </p:txBody>
      </p:sp>
      <p:sp>
        <p:nvSpPr>
          <p:cNvPr id="169990" name="Rectangle 2">
            <a:extLst>
              <a:ext uri="{FF2B5EF4-FFF2-40B4-BE49-F238E27FC236}">
                <a16:creationId xmlns:a16="http://schemas.microsoft.com/office/drawing/2014/main" id="{13A1DE54-09A5-4A29-8DC4-AB710BFEEBDF}"/>
              </a:ext>
            </a:extLst>
          </p:cNvPr>
          <p:cNvSpPr>
            <a:spLocks noGrp="1" noRot="1" noChangeAspect="1" noChangeArrowheads="1" noTextEdit="1"/>
          </p:cNvSpPr>
          <p:nvPr>
            <p:ph type="sldImg"/>
          </p:nvPr>
        </p:nvSpPr>
        <p:spPr>
          <a:ln/>
        </p:spPr>
      </p:sp>
      <p:sp>
        <p:nvSpPr>
          <p:cNvPr id="169991" name="Rectangle 3">
            <a:extLst>
              <a:ext uri="{FF2B5EF4-FFF2-40B4-BE49-F238E27FC236}">
                <a16:creationId xmlns:a16="http://schemas.microsoft.com/office/drawing/2014/main" id="{69627A6C-6789-4E8B-93D7-3FE4760709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BFC96CD-EC91-491B-B01B-36095A72EFB7}"/>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90115" name="Rectangle 3">
            <a:extLst>
              <a:ext uri="{FF2B5EF4-FFF2-40B4-BE49-F238E27FC236}">
                <a16:creationId xmlns:a16="http://schemas.microsoft.com/office/drawing/2014/main" id="{BF5EF4B1-2152-45CB-8ADC-24BFC9BBB85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EDA3ADF-2A5A-4F30-B018-320E11A240D2}"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90116" name="Rectangle 6">
            <a:extLst>
              <a:ext uri="{FF2B5EF4-FFF2-40B4-BE49-F238E27FC236}">
                <a16:creationId xmlns:a16="http://schemas.microsoft.com/office/drawing/2014/main" id="{75DD20F8-8C83-4EDD-9DEE-B5C1681EAE1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90117" name="Rectangle 7">
            <a:extLst>
              <a:ext uri="{FF2B5EF4-FFF2-40B4-BE49-F238E27FC236}">
                <a16:creationId xmlns:a16="http://schemas.microsoft.com/office/drawing/2014/main" id="{F54CC948-C07B-416A-883E-3E81F8082B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06F7892-1051-4BC8-99AD-6F54665DDF9C}" type="slidenum">
              <a:rPr lang="en-AU" altLang="en-US" sz="1300">
                <a:latin typeface="Times New Roman" panose="02020603050405020304" pitchFamily="18" charset="0"/>
              </a:rPr>
              <a:pPr/>
              <a:t>88</a:t>
            </a:fld>
            <a:endParaRPr lang="en-AU" altLang="en-US" sz="1300">
              <a:latin typeface="Times New Roman" panose="02020603050405020304" pitchFamily="18" charset="0"/>
            </a:endParaRPr>
          </a:p>
        </p:txBody>
      </p:sp>
      <p:sp>
        <p:nvSpPr>
          <p:cNvPr id="90118" name="Rectangle 2">
            <a:extLst>
              <a:ext uri="{FF2B5EF4-FFF2-40B4-BE49-F238E27FC236}">
                <a16:creationId xmlns:a16="http://schemas.microsoft.com/office/drawing/2014/main" id="{F3F52303-FA60-4E18-816C-0A1695523D74}"/>
              </a:ext>
            </a:extLst>
          </p:cNvPr>
          <p:cNvSpPr>
            <a:spLocks noGrp="1" noRot="1" noChangeAspect="1" noChangeArrowheads="1" noTextEdit="1"/>
          </p:cNvSpPr>
          <p:nvPr>
            <p:ph type="sldImg"/>
          </p:nvPr>
        </p:nvSpPr>
        <p:spPr>
          <a:ln/>
        </p:spPr>
      </p:sp>
      <p:sp>
        <p:nvSpPr>
          <p:cNvPr id="90119" name="Rectangle 3">
            <a:extLst>
              <a:ext uri="{FF2B5EF4-FFF2-40B4-BE49-F238E27FC236}">
                <a16:creationId xmlns:a16="http://schemas.microsoft.com/office/drawing/2014/main" id="{B15180CD-31CD-4E01-840A-C2271C4F48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第一条</a:t>
            </a:r>
            <a:r>
              <a:rPr lang="en-US" altLang="zh-CN" dirty="0"/>
              <a:t>5</a:t>
            </a:r>
            <a:r>
              <a:rPr lang="zh-CN" altLang="en-US" dirty="0"/>
              <a:t>个</a:t>
            </a:r>
            <a:r>
              <a:rPr lang="en-US" altLang="zh-CN" dirty="0"/>
              <a:t>cycle</a:t>
            </a:r>
            <a:r>
              <a:rPr lang="zh-CN" altLang="en-US" dirty="0"/>
              <a:t>，第二条额外引入</a:t>
            </a:r>
            <a:r>
              <a:rPr lang="en-US" altLang="zh-CN" dirty="0"/>
              <a:t>1</a:t>
            </a:r>
            <a:r>
              <a:rPr lang="zh-CN" altLang="en-US" dirty="0"/>
              <a:t>个，第三条由于有</a:t>
            </a:r>
            <a:r>
              <a:rPr lang="en-US" altLang="zh-CN" dirty="0"/>
              <a:t>stall</a:t>
            </a:r>
            <a:r>
              <a:rPr lang="zh-CN" altLang="en-US" dirty="0"/>
              <a:t>，额外引入两个</a:t>
            </a:r>
            <a:endParaRPr lang="en-US" altLang="zh-CN" dirty="0"/>
          </a:p>
          <a:p>
            <a:r>
              <a:rPr lang="zh-CN" altLang="en-US" dirty="0"/>
              <a:t>第四条</a:t>
            </a:r>
            <a:r>
              <a:rPr lang="en-US" altLang="zh-CN" dirty="0"/>
              <a:t>1</a:t>
            </a:r>
            <a:r>
              <a:rPr lang="zh-CN" altLang="en-US" dirty="0"/>
              <a:t>个，第五条</a:t>
            </a:r>
            <a:r>
              <a:rPr lang="en-US" altLang="zh-CN" dirty="0"/>
              <a:t>1</a:t>
            </a:r>
            <a:r>
              <a:rPr lang="zh-CN" altLang="en-US" dirty="0"/>
              <a:t>个，第</a:t>
            </a:r>
            <a:r>
              <a:rPr lang="en-US" altLang="zh-CN" dirty="0"/>
              <a:t>6</a:t>
            </a:r>
            <a:r>
              <a:rPr lang="zh-CN" altLang="en-US" dirty="0"/>
              <a:t>调有</a:t>
            </a:r>
            <a:r>
              <a:rPr lang="en-US" altLang="zh-CN" dirty="0"/>
              <a:t>2</a:t>
            </a:r>
            <a:r>
              <a:rPr lang="zh-CN" altLang="en-US" dirty="0"/>
              <a:t>个，第</a:t>
            </a:r>
            <a:r>
              <a:rPr lang="en-US" altLang="zh-CN" dirty="0"/>
              <a:t>7</a:t>
            </a:r>
            <a:r>
              <a:rPr lang="zh-CN" altLang="en-US" dirty="0"/>
              <a:t>条一个，一共</a:t>
            </a:r>
            <a:r>
              <a:rPr lang="en-US" altLang="zh-CN" dirty="0"/>
              <a:t>13</a:t>
            </a:r>
            <a:r>
              <a:rPr lang="zh-CN" altLang="en-US" dirty="0"/>
              <a:t>个</a:t>
            </a:r>
            <a:endParaRPr lang="en-US" altLang="zh-CN"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a:extLst>
              <a:ext uri="{FF2B5EF4-FFF2-40B4-BE49-F238E27FC236}">
                <a16:creationId xmlns:a16="http://schemas.microsoft.com/office/drawing/2014/main" id="{6E074F3C-5C7C-4934-84FB-0AEB57C6EE80}"/>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63843" name="Rectangle 3">
            <a:extLst>
              <a:ext uri="{FF2B5EF4-FFF2-40B4-BE49-F238E27FC236}">
                <a16:creationId xmlns:a16="http://schemas.microsoft.com/office/drawing/2014/main" id="{87CAF8CB-94C2-4A7D-BD08-D8CB7E28CF7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3B3B960-C447-412C-BC25-01CF121FB776}"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163844" name="Rectangle 6">
            <a:extLst>
              <a:ext uri="{FF2B5EF4-FFF2-40B4-BE49-F238E27FC236}">
                <a16:creationId xmlns:a16="http://schemas.microsoft.com/office/drawing/2014/main" id="{5388B122-B0FF-4674-8C31-7272D319F07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63845" name="Rectangle 7">
            <a:extLst>
              <a:ext uri="{FF2B5EF4-FFF2-40B4-BE49-F238E27FC236}">
                <a16:creationId xmlns:a16="http://schemas.microsoft.com/office/drawing/2014/main" id="{5823E3AB-44B2-4EF7-BE21-BB01623463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F378D40-1F4E-440E-AA64-2DB04764B45F}" type="slidenum">
              <a:rPr lang="en-AU" altLang="en-US" sz="1300">
                <a:latin typeface="Times New Roman" panose="02020603050405020304" pitchFamily="18" charset="0"/>
              </a:rPr>
              <a:pPr/>
              <a:t>89</a:t>
            </a:fld>
            <a:endParaRPr lang="en-AU" altLang="en-US" sz="1300">
              <a:latin typeface="Times New Roman" panose="02020603050405020304" pitchFamily="18" charset="0"/>
            </a:endParaRPr>
          </a:p>
        </p:txBody>
      </p:sp>
      <p:sp>
        <p:nvSpPr>
          <p:cNvPr id="163846" name="Rectangle 2">
            <a:extLst>
              <a:ext uri="{FF2B5EF4-FFF2-40B4-BE49-F238E27FC236}">
                <a16:creationId xmlns:a16="http://schemas.microsoft.com/office/drawing/2014/main" id="{0B062F44-D1B8-4924-87DC-6CE5B9687426}"/>
              </a:ext>
            </a:extLst>
          </p:cNvPr>
          <p:cNvSpPr>
            <a:spLocks noGrp="1" noRot="1" noChangeAspect="1" noChangeArrowheads="1" noTextEdit="1"/>
          </p:cNvSpPr>
          <p:nvPr>
            <p:ph type="sldImg"/>
          </p:nvPr>
        </p:nvSpPr>
        <p:spPr>
          <a:ln/>
        </p:spPr>
      </p:sp>
      <p:sp>
        <p:nvSpPr>
          <p:cNvPr id="163847" name="Rectangle 3">
            <a:extLst>
              <a:ext uri="{FF2B5EF4-FFF2-40B4-BE49-F238E27FC236}">
                <a16:creationId xmlns:a16="http://schemas.microsoft.com/office/drawing/2014/main" id="{21D5D9EA-A75A-468B-888A-0634BA0545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932420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81540789-2351-462A-A491-B96C89B32159}"/>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65891" name="Rectangle 3">
            <a:extLst>
              <a:ext uri="{FF2B5EF4-FFF2-40B4-BE49-F238E27FC236}">
                <a16:creationId xmlns:a16="http://schemas.microsoft.com/office/drawing/2014/main" id="{905074C0-C5EA-4933-9F6A-DDD85AA603C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9BE02E3-88DE-45BE-B9B5-0AE28BE8E8E8}"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165892" name="Rectangle 6">
            <a:extLst>
              <a:ext uri="{FF2B5EF4-FFF2-40B4-BE49-F238E27FC236}">
                <a16:creationId xmlns:a16="http://schemas.microsoft.com/office/drawing/2014/main" id="{7B0A6958-BB21-48A2-9F3B-70B56F81474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65893" name="Rectangle 7">
            <a:extLst>
              <a:ext uri="{FF2B5EF4-FFF2-40B4-BE49-F238E27FC236}">
                <a16:creationId xmlns:a16="http://schemas.microsoft.com/office/drawing/2014/main" id="{A8C8BF39-7B19-4B75-AD93-5F63D40ACC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B728509-8A00-449D-BF8B-DFFF3C1787CE}" type="slidenum">
              <a:rPr lang="en-AU" altLang="en-US" sz="1300">
                <a:latin typeface="Times New Roman" panose="02020603050405020304" pitchFamily="18" charset="0"/>
              </a:rPr>
              <a:pPr/>
              <a:t>90</a:t>
            </a:fld>
            <a:endParaRPr lang="en-AU" altLang="en-US" sz="1300">
              <a:latin typeface="Times New Roman" panose="02020603050405020304" pitchFamily="18" charset="0"/>
            </a:endParaRPr>
          </a:p>
        </p:txBody>
      </p:sp>
      <p:sp>
        <p:nvSpPr>
          <p:cNvPr id="165894" name="Rectangle 2">
            <a:extLst>
              <a:ext uri="{FF2B5EF4-FFF2-40B4-BE49-F238E27FC236}">
                <a16:creationId xmlns:a16="http://schemas.microsoft.com/office/drawing/2014/main" id="{DFCE31C2-CAFD-4064-BFC3-F73EAB446D35}"/>
              </a:ext>
            </a:extLst>
          </p:cNvPr>
          <p:cNvSpPr>
            <a:spLocks noGrp="1" noRot="1" noChangeAspect="1" noChangeArrowheads="1" noTextEdit="1"/>
          </p:cNvSpPr>
          <p:nvPr>
            <p:ph type="sldImg"/>
          </p:nvPr>
        </p:nvSpPr>
        <p:spPr>
          <a:ln/>
        </p:spPr>
      </p:sp>
      <p:sp>
        <p:nvSpPr>
          <p:cNvPr id="165895" name="Rectangle 3">
            <a:extLst>
              <a:ext uri="{FF2B5EF4-FFF2-40B4-BE49-F238E27FC236}">
                <a16:creationId xmlns:a16="http://schemas.microsoft.com/office/drawing/2014/main" id="{11ABD2BC-B0F0-480D-AEB7-2C4331729F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669470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D3ACE950-E677-4E5B-A387-3587C2AD0F54}"/>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92163" name="Rectangle 3">
            <a:extLst>
              <a:ext uri="{FF2B5EF4-FFF2-40B4-BE49-F238E27FC236}">
                <a16:creationId xmlns:a16="http://schemas.microsoft.com/office/drawing/2014/main" id="{8C36AF6D-8DD8-4F43-AA43-A2AFCDC1F0C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D771265-B360-4FB0-9B4D-27C885601F36}"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92164" name="Rectangle 6">
            <a:extLst>
              <a:ext uri="{FF2B5EF4-FFF2-40B4-BE49-F238E27FC236}">
                <a16:creationId xmlns:a16="http://schemas.microsoft.com/office/drawing/2014/main" id="{87795557-D51F-4BCE-9307-1F1AD9AD1C7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92165" name="Rectangle 7">
            <a:extLst>
              <a:ext uri="{FF2B5EF4-FFF2-40B4-BE49-F238E27FC236}">
                <a16:creationId xmlns:a16="http://schemas.microsoft.com/office/drawing/2014/main" id="{1257D386-85C3-47E1-9947-8C35D7C53C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C79E3D6-D4F9-42AD-A426-FBAABC5B2E00}" type="slidenum">
              <a:rPr lang="en-AU" altLang="en-US" sz="1300">
                <a:latin typeface="Times New Roman" panose="02020603050405020304" pitchFamily="18" charset="0"/>
              </a:rPr>
              <a:pPr/>
              <a:t>91</a:t>
            </a:fld>
            <a:endParaRPr lang="en-AU" altLang="en-US" sz="1300">
              <a:latin typeface="Times New Roman" panose="02020603050405020304" pitchFamily="18" charset="0"/>
            </a:endParaRPr>
          </a:p>
        </p:txBody>
      </p:sp>
      <p:sp>
        <p:nvSpPr>
          <p:cNvPr id="92166" name="Rectangle 2">
            <a:extLst>
              <a:ext uri="{FF2B5EF4-FFF2-40B4-BE49-F238E27FC236}">
                <a16:creationId xmlns:a16="http://schemas.microsoft.com/office/drawing/2014/main" id="{AF767813-2239-4829-BAC1-08726FB57F1A}"/>
              </a:ext>
            </a:extLst>
          </p:cNvPr>
          <p:cNvSpPr>
            <a:spLocks noGrp="1" noRot="1" noChangeAspect="1" noChangeArrowheads="1" noTextEdit="1"/>
          </p:cNvSpPr>
          <p:nvPr>
            <p:ph type="sldImg"/>
          </p:nvPr>
        </p:nvSpPr>
        <p:spPr>
          <a:ln/>
        </p:spPr>
      </p:sp>
      <p:sp>
        <p:nvSpPr>
          <p:cNvPr id="92167" name="Rectangle 3">
            <a:extLst>
              <a:ext uri="{FF2B5EF4-FFF2-40B4-BE49-F238E27FC236}">
                <a16:creationId xmlns:a16="http://schemas.microsoft.com/office/drawing/2014/main" id="{599506CD-572A-4ADD-B609-3E847C47AE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806664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B95B0B26-063E-442C-9C90-C38C87825468}"/>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78179" name="Rectangle 3">
            <a:extLst>
              <a:ext uri="{FF2B5EF4-FFF2-40B4-BE49-F238E27FC236}">
                <a16:creationId xmlns:a16="http://schemas.microsoft.com/office/drawing/2014/main" id="{4722B86A-052D-4985-8036-BC986E97555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F991608-CD91-43FA-90F1-A5239A29A1E0}"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178180" name="Rectangle 6">
            <a:extLst>
              <a:ext uri="{FF2B5EF4-FFF2-40B4-BE49-F238E27FC236}">
                <a16:creationId xmlns:a16="http://schemas.microsoft.com/office/drawing/2014/main" id="{1967E446-0E22-4003-877C-179C7B8B1FA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78181" name="Rectangle 7">
            <a:extLst>
              <a:ext uri="{FF2B5EF4-FFF2-40B4-BE49-F238E27FC236}">
                <a16:creationId xmlns:a16="http://schemas.microsoft.com/office/drawing/2014/main" id="{BFA6B19D-FE54-46A5-B3CD-2EE308F905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218C324-48DB-482A-8FD8-E45AA33D2A21}" type="slidenum">
              <a:rPr lang="en-AU" altLang="en-US" sz="1300">
                <a:latin typeface="Times New Roman" panose="02020603050405020304" pitchFamily="18" charset="0"/>
              </a:rPr>
              <a:pPr/>
              <a:t>92</a:t>
            </a:fld>
            <a:endParaRPr lang="en-AU" altLang="en-US" sz="1300">
              <a:latin typeface="Times New Roman" panose="02020603050405020304" pitchFamily="18" charset="0"/>
            </a:endParaRPr>
          </a:p>
        </p:txBody>
      </p:sp>
      <p:sp>
        <p:nvSpPr>
          <p:cNvPr id="178182" name="Rectangle 2">
            <a:extLst>
              <a:ext uri="{FF2B5EF4-FFF2-40B4-BE49-F238E27FC236}">
                <a16:creationId xmlns:a16="http://schemas.microsoft.com/office/drawing/2014/main" id="{D8061A6F-0C74-4713-8F34-B2F9883EDC14}"/>
              </a:ext>
            </a:extLst>
          </p:cNvPr>
          <p:cNvSpPr>
            <a:spLocks noGrp="1" noRot="1" noChangeAspect="1" noChangeArrowheads="1" noTextEdit="1"/>
          </p:cNvSpPr>
          <p:nvPr>
            <p:ph type="sldImg"/>
          </p:nvPr>
        </p:nvSpPr>
        <p:spPr>
          <a:ln/>
        </p:spPr>
      </p:sp>
      <p:sp>
        <p:nvSpPr>
          <p:cNvPr id="178183" name="Rectangle 3">
            <a:extLst>
              <a:ext uri="{FF2B5EF4-FFF2-40B4-BE49-F238E27FC236}">
                <a16:creationId xmlns:a16="http://schemas.microsoft.com/office/drawing/2014/main" id="{703210D5-5C45-454A-BA49-F7B92CB636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如果</a:t>
            </a:r>
            <a:r>
              <a:rPr lang="en-US" altLang="zh-CN" dirty="0"/>
              <a:t>branch</a:t>
            </a:r>
            <a:r>
              <a:rPr lang="zh-CN" altLang="en-US" dirty="0"/>
              <a:t>发生了，就需要把前面的指令和影响都清楚掉，需要一个</a:t>
            </a:r>
            <a:r>
              <a:rPr lang="en-US" altLang="zh-CN" dirty="0" err="1"/>
              <a:t>IF.Flush</a:t>
            </a:r>
            <a:endParaRPr lang="en-US" altLang="zh-CN" dirty="0"/>
          </a:p>
          <a:p>
            <a:r>
              <a:rPr lang="zh-CN" altLang="en-US" dirty="0"/>
              <a:t>因此加入了一个</a:t>
            </a:r>
            <a:r>
              <a:rPr lang="en-US" altLang="zh-CN" dirty="0" err="1"/>
              <a:t>IF.Flush</a:t>
            </a:r>
            <a:r>
              <a:rPr lang="zh-CN" altLang="en-US" dirty="0"/>
              <a:t>控制信号</a:t>
            </a:r>
            <a:endParaRPr lang="en-US" altLang="zh-CN" dirty="0"/>
          </a:p>
          <a:p>
            <a:endParaRPr lang="en-US" altLang="en-US" dirty="0"/>
          </a:p>
          <a:p>
            <a:r>
              <a:rPr lang="zh-CN" altLang="en-US" dirty="0"/>
              <a:t>冒险检测器是为了检测</a:t>
            </a:r>
            <a:r>
              <a:rPr lang="en-US" altLang="zh-CN" dirty="0"/>
              <a:t>load-use </a:t>
            </a:r>
            <a:r>
              <a:rPr lang="en-US" altLang="zh-CN" dirty="0" err="1"/>
              <a:t>harzard</a:t>
            </a:r>
            <a:endParaRPr lang="en-US" alt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a:extLst>
              <a:ext uri="{FF2B5EF4-FFF2-40B4-BE49-F238E27FC236}">
                <a16:creationId xmlns:a16="http://schemas.microsoft.com/office/drawing/2014/main" id="{1A4F0952-4D25-4E87-85EA-8B33400628C4}"/>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80227" name="Rectangle 3">
            <a:extLst>
              <a:ext uri="{FF2B5EF4-FFF2-40B4-BE49-F238E27FC236}">
                <a16:creationId xmlns:a16="http://schemas.microsoft.com/office/drawing/2014/main" id="{71C93B7C-D019-43FA-85C6-F0B3C6BF477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2D076E6-C851-4736-A1FA-7BA914AF6F2E}"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180228" name="Rectangle 6">
            <a:extLst>
              <a:ext uri="{FF2B5EF4-FFF2-40B4-BE49-F238E27FC236}">
                <a16:creationId xmlns:a16="http://schemas.microsoft.com/office/drawing/2014/main" id="{3515F947-F6B0-4534-BAF6-77F06FA44F2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80229" name="Rectangle 7">
            <a:extLst>
              <a:ext uri="{FF2B5EF4-FFF2-40B4-BE49-F238E27FC236}">
                <a16:creationId xmlns:a16="http://schemas.microsoft.com/office/drawing/2014/main" id="{C21238B2-788B-4725-969C-4F065C47E9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21C5743-D08F-4529-A107-2CF9C27150E3}" type="slidenum">
              <a:rPr lang="en-AU" altLang="en-US" sz="1300">
                <a:latin typeface="Times New Roman" panose="02020603050405020304" pitchFamily="18" charset="0"/>
              </a:rPr>
              <a:pPr/>
              <a:t>93</a:t>
            </a:fld>
            <a:endParaRPr lang="en-AU" altLang="en-US" sz="1300">
              <a:latin typeface="Times New Roman" panose="02020603050405020304" pitchFamily="18" charset="0"/>
            </a:endParaRPr>
          </a:p>
        </p:txBody>
      </p:sp>
      <p:sp>
        <p:nvSpPr>
          <p:cNvPr id="180230" name="Rectangle 2">
            <a:extLst>
              <a:ext uri="{FF2B5EF4-FFF2-40B4-BE49-F238E27FC236}">
                <a16:creationId xmlns:a16="http://schemas.microsoft.com/office/drawing/2014/main" id="{B8C1F83C-5727-48DF-A395-9AE55F3D91F9}"/>
              </a:ext>
            </a:extLst>
          </p:cNvPr>
          <p:cNvSpPr>
            <a:spLocks noGrp="1" noRot="1" noChangeAspect="1" noChangeArrowheads="1" noTextEdit="1"/>
          </p:cNvSpPr>
          <p:nvPr>
            <p:ph type="sldImg"/>
          </p:nvPr>
        </p:nvSpPr>
        <p:spPr>
          <a:ln/>
        </p:spPr>
      </p:sp>
      <p:sp>
        <p:nvSpPr>
          <p:cNvPr id="180231" name="Rectangle 3">
            <a:extLst>
              <a:ext uri="{FF2B5EF4-FFF2-40B4-BE49-F238E27FC236}">
                <a16:creationId xmlns:a16="http://schemas.microsoft.com/office/drawing/2014/main" id="{571B1CF6-4528-4EE8-B9D5-DB128720DB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A536BEF7-0D7D-460E-9778-BA0965DAD80F}"/>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84323" name="Rectangle 3">
            <a:extLst>
              <a:ext uri="{FF2B5EF4-FFF2-40B4-BE49-F238E27FC236}">
                <a16:creationId xmlns:a16="http://schemas.microsoft.com/office/drawing/2014/main" id="{F4888178-324C-495E-9AB9-9AAEBD55A95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D271322-C5D7-4998-A8C2-10428E3E4B0B}"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184324" name="Rectangle 6">
            <a:extLst>
              <a:ext uri="{FF2B5EF4-FFF2-40B4-BE49-F238E27FC236}">
                <a16:creationId xmlns:a16="http://schemas.microsoft.com/office/drawing/2014/main" id="{B2763A66-E89C-4AC6-877D-A09B5A5BE3F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84325" name="Rectangle 7">
            <a:extLst>
              <a:ext uri="{FF2B5EF4-FFF2-40B4-BE49-F238E27FC236}">
                <a16:creationId xmlns:a16="http://schemas.microsoft.com/office/drawing/2014/main" id="{E509B926-0E48-4704-B1FF-55B2ABCCE5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3F67FF2-E054-4558-A1B8-33FC2C0764D9}" type="slidenum">
              <a:rPr lang="en-AU" altLang="en-US" sz="1300">
                <a:latin typeface="Times New Roman" panose="02020603050405020304" pitchFamily="18" charset="0"/>
              </a:rPr>
              <a:pPr/>
              <a:t>94</a:t>
            </a:fld>
            <a:endParaRPr lang="en-AU" altLang="en-US" sz="1300">
              <a:latin typeface="Times New Roman" panose="02020603050405020304" pitchFamily="18" charset="0"/>
            </a:endParaRPr>
          </a:p>
        </p:txBody>
      </p:sp>
      <p:sp>
        <p:nvSpPr>
          <p:cNvPr id="184326" name="Rectangle 2">
            <a:extLst>
              <a:ext uri="{FF2B5EF4-FFF2-40B4-BE49-F238E27FC236}">
                <a16:creationId xmlns:a16="http://schemas.microsoft.com/office/drawing/2014/main" id="{C39D86BF-8CAB-4CA0-BD8F-521351DE6AF0}"/>
              </a:ext>
            </a:extLst>
          </p:cNvPr>
          <p:cNvSpPr>
            <a:spLocks noGrp="1" noRot="1" noChangeAspect="1" noChangeArrowheads="1" noTextEdit="1"/>
          </p:cNvSpPr>
          <p:nvPr>
            <p:ph type="sldImg"/>
          </p:nvPr>
        </p:nvSpPr>
        <p:spPr>
          <a:ln/>
        </p:spPr>
      </p:sp>
      <p:sp>
        <p:nvSpPr>
          <p:cNvPr id="184327" name="Rectangle 3">
            <a:extLst>
              <a:ext uri="{FF2B5EF4-FFF2-40B4-BE49-F238E27FC236}">
                <a16:creationId xmlns:a16="http://schemas.microsoft.com/office/drawing/2014/main" id="{195CF97F-E5E7-471F-AE87-1DE97DED5D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F7928427-D34B-479F-8BD5-E4B31451655B}"/>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86371" name="Rectangle 3">
            <a:extLst>
              <a:ext uri="{FF2B5EF4-FFF2-40B4-BE49-F238E27FC236}">
                <a16:creationId xmlns:a16="http://schemas.microsoft.com/office/drawing/2014/main" id="{9848B1FA-A54F-46FE-AA92-866B4CA196F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3085B99-0D72-4583-B29F-D756D1F49591}"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186372" name="Rectangle 6">
            <a:extLst>
              <a:ext uri="{FF2B5EF4-FFF2-40B4-BE49-F238E27FC236}">
                <a16:creationId xmlns:a16="http://schemas.microsoft.com/office/drawing/2014/main" id="{541B247A-7A4D-4C39-A597-112F38A0CF2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86373" name="Rectangle 7">
            <a:extLst>
              <a:ext uri="{FF2B5EF4-FFF2-40B4-BE49-F238E27FC236}">
                <a16:creationId xmlns:a16="http://schemas.microsoft.com/office/drawing/2014/main" id="{C837A898-47D3-40B7-99D7-888763E597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9D41116-3204-442D-8902-6A511C468DAF}" type="slidenum">
              <a:rPr lang="en-AU" altLang="en-US" sz="1300">
                <a:latin typeface="Times New Roman" panose="02020603050405020304" pitchFamily="18" charset="0"/>
              </a:rPr>
              <a:pPr/>
              <a:t>95</a:t>
            </a:fld>
            <a:endParaRPr lang="en-AU" altLang="en-US" sz="1300">
              <a:latin typeface="Times New Roman" panose="02020603050405020304" pitchFamily="18" charset="0"/>
            </a:endParaRPr>
          </a:p>
        </p:txBody>
      </p:sp>
      <p:sp>
        <p:nvSpPr>
          <p:cNvPr id="186374" name="Rectangle 2">
            <a:extLst>
              <a:ext uri="{FF2B5EF4-FFF2-40B4-BE49-F238E27FC236}">
                <a16:creationId xmlns:a16="http://schemas.microsoft.com/office/drawing/2014/main" id="{DA18660B-8A96-4F63-8F02-1EDBCF7736F1}"/>
              </a:ext>
            </a:extLst>
          </p:cNvPr>
          <p:cNvSpPr>
            <a:spLocks noGrp="1" noRot="1" noChangeAspect="1" noChangeArrowheads="1" noTextEdit="1"/>
          </p:cNvSpPr>
          <p:nvPr>
            <p:ph type="sldImg"/>
          </p:nvPr>
        </p:nvSpPr>
        <p:spPr>
          <a:ln/>
        </p:spPr>
      </p:sp>
      <p:sp>
        <p:nvSpPr>
          <p:cNvPr id="186375" name="Rectangle 3">
            <a:extLst>
              <a:ext uri="{FF2B5EF4-FFF2-40B4-BE49-F238E27FC236}">
                <a16:creationId xmlns:a16="http://schemas.microsoft.com/office/drawing/2014/main" id="{482BC5FC-1402-4F4C-AF97-38DFAAC40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thermal</a:t>
            </a:r>
            <a:r>
              <a:rPr lang="en-US" altLang="zh-CN" dirty="0"/>
              <a:t> </a:t>
            </a:r>
            <a:r>
              <a:rPr lang="el-GR" altLang="zh-CN" dirty="0"/>
              <a:t>[ˈθ</a:t>
            </a:r>
            <a:r>
              <a:rPr lang="en-US" altLang="zh-CN" dirty="0"/>
              <a:t>ɜ:rml ] </a:t>
            </a:r>
            <a:r>
              <a:rPr lang="zh-CN" altLang="en-US" dirty="0"/>
              <a:t>热量 管理</a:t>
            </a:r>
            <a:r>
              <a:rPr lang="en-US" altLang="zh-CN" dirty="0"/>
              <a:t>, How to program on multiple cores system to utilize the hardware resources efficiently? </a:t>
            </a:r>
          </a:p>
          <a:p>
            <a:r>
              <a:rPr lang="zh-CN" altLang="en-US" dirty="0"/>
              <a:t>为什么会采用多核的方案，主要是多核的能力效率高于单核，也有利于热量管理</a:t>
            </a:r>
            <a:endParaRPr lang="en-US" altLang="zh-CN" dirty="0"/>
          </a:p>
          <a:p>
            <a:r>
              <a:rPr lang="zh-CN" altLang="en-US" dirty="0"/>
              <a:t>例如本图中上面采用单核技术，下边的方案是采用多核技术，</a:t>
            </a:r>
            <a:endParaRPr lang="en-US" altLang="zh-CN" dirty="0"/>
          </a:p>
          <a:p>
            <a:r>
              <a:rPr lang="zh-CN" altLang="en-US" dirty="0"/>
              <a:t>其中每个核心的功耗是大核心的</a:t>
            </a:r>
            <a:r>
              <a:rPr lang="en-US" altLang="zh-CN" dirty="0"/>
              <a:t>1/4,</a:t>
            </a:r>
            <a:r>
              <a:rPr lang="zh-CN" altLang="en-US" dirty="0"/>
              <a:t>性能为</a:t>
            </a:r>
            <a:r>
              <a:rPr lang="en-US" altLang="zh-CN" dirty="0"/>
              <a:t>1/2,</a:t>
            </a:r>
            <a:r>
              <a:rPr lang="zh-CN" altLang="en-US" dirty="0"/>
              <a:t>通过程序的并行化，在相同的功耗下，性能为大核心的</a:t>
            </a:r>
            <a:r>
              <a:rPr lang="en-US" altLang="zh-CN" dirty="0"/>
              <a:t>2</a:t>
            </a:r>
            <a:r>
              <a:rPr lang="zh-CN" altLang="en-US" dirty="0"/>
              <a:t>倍</a:t>
            </a:r>
            <a:endParaRPr lang="en-US" altLang="zh-CN" dirty="0"/>
          </a:p>
          <a:p>
            <a:r>
              <a:rPr lang="zh-CN" altLang="en-US" dirty="0"/>
              <a:t>且可以在低负荷状态下关闭若干的核心，因此具有更高的计算效能</a:t>
            </a:r>
            <a:endParaRPr lang="en-US" altLang="zh-CN" dirty="0"/>
          </a:p>
          <a:p>
            <a:r>
              <a:rPr lang="zh-CN" altLang="en-US" dirty="0"/>
              <a:t>请大家思考一下，为什么</a:t>
            </a:r>
            <a:r>
              <a:rPr lang="en-US" altLang="zh-CN" dirty="0"/>
              <a:t>small core</a:t>
            </a:r>
            <a:r>
              <a:rPr lang="en-US" altLang="zh-CN" baseline="0" dirty="0"/>
              <a:t> </a:t>
            </a:r>
            <a:r>
              <a:rPr lang="zh-CN" altLang="en-US" baseline="0" dirty="0"/>
              <a:t>可以作到更高的性能</a:t>
            </a:r>
            <a:r>
              <a:rPr lang="en-US" altLang="zh-CN" baseline="0" dirty="0"/>
              <a:t>/</a:t>
            </a:r>
            <a:r>
              <a:rPr lang="zh-CN" altLang="en-US" baseline="0" dirty="0"/>
              <a:t>功耗比？？</a:t>
            </a:r>
            <a:endParaRPr lang="en-US" altLang="zh-CN" baseline="0" dirty="0"/>
          </a:p>
          <a:p>
            <a:r>
              <a:rPr lang="en-US" altLang="zh-CN" dirty="0">
                <a:hlinkClick r:id="rId3"/>
              </a:rPr>
              <a:t>https://</a:t>
            </a:r>
            <a:r>
              <a:rPr lang="en-US" altLang="zh-CN" dirty="0" err="1">
                <a:hlinkClick r:id="rId3"/>
              </a:rPr>
              <a:t>community.arm.com</a:t>
            </a:r>
            <a:r>
              <a:rPr lang="en-US" altLang="zh-CN" dirty="0">
                <a:hlinkClick r:id="rId3"/>
              </a:rPr>
              <a:t>/</a:t>
            </a:r>
            <a:r>
              <a:rPr lang="en-US" altLang="zh-CN" dirty="0" err="1">
                <a:hlinkClick r:id="rId3"/>
              </a:rPr>
              <a:t>cn</a:t>
            </a:r>
            <a:r>
              <a:rPr lang="en-US" altLang="zh-CN" dirty="0">
                <a:hlinkClick r:id="rId3"/>
              </a:rPr>
              <a:t>/b/blog/posts/big-little-1717646945</a:t>
            </a:r>
            <a:endParaRPr lang="zh-CN" altLang="en-US" dirty="0"/>
          </a:p>
        </p:txBody>
      </p:sp>
      <p:sp>
        <p:nvSpPr>
          <p:cNvPr id="4" name="页眉占位符 3"/>
          <p:cNvSpPr>
            <a:spLocks noGrp="1"/>
          </p:cNvSpPr>
          <p:nvPr>
            <p:ph type="hdr" sz="quarter" idx="10"/>
          </p:nvPr>
        </p:nvSpPr>
        <p:spPr/>
        <p:txBody>
          <a:bodyPr/>
          <a:lstStyle/>
          <a:p>
            <a:pPr>
              <a:defRPr/>
            </a:pPr>
            <a:r>
              <a:rPr lang="en-US"/>
              <a:t>Morgan Kaufmann Publishers</a:t>
            </a:r>
          </a:p>
        </p:txBody>
      </p:sp>
      <p:sp>
        <p:nvSpPr>
          <p:cNvPr id="5" name="日期占位符 4"/>
          <p:cNvSpPr>
            <a:spLocks noGrp="1"/>
          </p:cNvSpPr>
          <p:nvPr>
            <p:ph type="dt" idx="11"/>
          </p:nvPr>
        </p:nvSpPr>
        <p:spPr/>
        <p:txBody>
          <a:bodyPr/>
          <a:lstStyle/>
          <a:p>
            <a:fld id="{B61AD18A-6649-45D4-B03B-405013680405}" type="datetime4">
              <a:rPr lang="en-US" altLang="zh-CN" smtClean="0"/>
              <a:t>May 30, 2025</a:t>
            </a:fld>
            <a:endParaRPr lang="en-US" altLang="zh-CN"/>
          </a:p>
        </p:txBody>
      </p:sp>
      <p:sp>
        <p:nvSpPr>
          <p:cNvPr id="7" name="灯片编号占位符 6"/>
          <p:cNvSpPr>
            <a:spLocks noGrp="1"/>
          </p:cNvSpPr>
          <p:nvPr>
            <p:ph type="sldNum" sz="quarter" idx="13"/>
          </p:nvPr>
        </p:nvSpPr>
        <p:spPr/>
        <p:txBody>
          <a:bodyPr/>
          <a:lstStyle/>
          <a:p>
            <a:fld id="{8F5092D0-6883-47B8-9DB0-8F6761A5586B}" type="slidenum">
              <a:rPr lang="en-US" altLang="zh-CN" smtClean="0"/>
              <a:pPr/>
              <a:t>10</a:t>
            </a:fld>
            <a:endParaRPr lang="en-US" altLang="zh-CN"/>
          </a:p>
        </p:txBody>
      </p:sp>
    </p:spTree>
    <p:extLst>
      <p:ext uri="{BB962C8B-B14F-4D97-AF65-F5344CB8AC3E}">
        <p14:creationId xmlns:p14="http://schemas.microsoft.com/office/powerpoint/2010/main" val="40938076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B060DDD3-8D8E-4749-BF1D-553B81DD0758}"/>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88419" name="Rectangle 3">
            <a:extLst>
              <a:ext uri="{FF2B5EF4-FFF2-40B4-BE49-F238E27FC236}">
                <a16:creationId xmlns:a16="http://schemas.microsoft.com/office/drawing/2014/main" id="{37C25A70-D867-4DAD-B450-27B0C661A1A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AAB86E8-2827-4D2E-80EC-E892B477D1F9}"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188420" name="Rectangle 6">
            <a:extLst>
              <a:ext uri="{FF2B5EF4-FFF2-40B4-BE49-F238E27FC236}">
                <a16:creationId xmlns:a16="http://schemas.microsoft.com/office/drawing/2014/main" id="{B1C56D58-67C1-46A0-A18E-50865C12666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88421" name="Rectangle 7">
            <a:extLst>
              <a:ext uri="{FF2B5EF4-FFF2-40B4-BE49-F238E27FC236}">
                <a16:creationId xmlns:a16="http://schemas.microsoft.com/office/drawing/2014/main" id="{58D8BFFC-7441-44D8-BE22-27E076B255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8AA2A12-EE7A-4932-B098-AE2FF178459C}" type="slidenum">
              <a:rPr lang="en-AU" altLang="en-US" sz="1300">
                <a:latin typeface="Times New Roman" panose="02020603050405020304" pitchFamily="18" charset="0"/>
              </a:rPr>
              <a:pPr/>
              <a:t>96</a:t>
            </a:fld>
            <a:endParaRPr lang="en-AU" altLang="en-US" sz="1300">
              <a:latin typeface="Times New Roman" panose="02020603050405020304" pitchFamily="18" charset="0"/>
            </a:endParaRPr>
          </a:p>
        </p:txBody>
      </p:sp>
      <p:sp>
        <p:nvSpPr>
          <p:cNvPr id="188422" name="Rectangle 2">
            <a:extLst>
              <a:ext uri="{FF2B5EF4-FFF2-40B4-BE49-F238E27FC236}">
                <a16:creationId xmlns:a16="http://schemas.microsoft.com/office/drawing/2014/main" id="{E788E1DD-49E0-465B-9EB7-B06E124B2A2A}"/>
              </a:ext>
            </a:extLst>
          </p:cNvPr>
          <p:cNvSpPr>
            <a:spLocks noGrp="1" noRot="1" noChangeAspect="1" noChangeArrowheads="1" noTextEdit="1"/>
          </p:cNvSpPr>
          <p:nvPr>
            <p:ph type="sldImg"/>
          </p:nvPr>
        </p:nvSpPr>
        <p:spPr>
          <a:ln/>
        </p:spPr>
      </p:sp>
      <p:sp>
        <p:nvSpPr>
          <p:cNvPr id="188423" name="Rectangle 3">
            <a:extLst>
              <a:ext uri="{FF2B5EF4-FFF2-40B4-BE49-F238E27FC236}">
                <a16:creationId xmlns:a16="http://schemas.microsoft.com/office/drawing/2014/main" id="{6EE3173C-4EE2-469A-B395-83A4F2DAF7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对于</a:t>
            </a:r>
            <a:r>
              <a:rPr lang="en-US" altLang="zh-CN" dirty="0"/>
              <a:t>5</a:t>
            </a:r>
            <a:r>
              <a:rPr lang="zh-CN" altLang="en-US" dirty="0"/>
              <a:t>级流水线，问题还不算太严重</a:t>
            </a:r>
            <a:endParaRPr lang="en-US" altLang="zh-CN" dirty="0"/>
          </a:p>
          <a:p>
            <a:r>
              <a:rPr lang="zh-CN" altLang="en-US" dirty="0"/>
              <a:t>但是对于更深的流水线，要清空前面预测错误导致的指令执行，就需要耗费更多的始终周期</a:t>
            </a:r>
            <a:endParaRPr lang="en-US" altLang="zh-CN" dirty="0"/>
          </a:p>
          <a:p>
            <a:r>
              <a:rPr lang="zh-CN" altLang="en-US" dirty="0"/>
              <a:t>基于静态的预测方法就不适用了</a:t>
            </a:r>
            <a:endParaRPr lang="en-US" altLang="zh-CN" dirty="0"/>
          </a:p>
          <a:p>
            <a:endParaRPr lang="en-US" altLang="en-US" dirty="0"/>
          </a:p>
          <a:p>
            <a:r>
              <a:rPr lang="zh-CN" altLang="en-US" dirty="0"/>
              <a:t>分支预测</a:t>
            </a:r>
            <a:r>
              <a:rPr lang="en-US" altLang="zh-CN" dirty="0"/>
              <a:t>buffer</a:t>
            </a:r>
            <a:r>
              <a:rPr lang="zh-CN" altLang="en-US" dirty="0"/>
              <a:t>，存的是分支指令的地址低位索引，以及一位数据用于说明分支最近是否发生</a:t>
            </a:r>
            <a:endParaRPr lang="en-US" altLang="zh-CN" dirty="0"/>
          </a:p>
          <a:p>
            <a:r>
              <a:rPr lang="zh-CN" altLang="en-US" dirty="0"/>
              <a:t>假设现在有个</a:t>
            </a:r>
            <a:r>
              <a:rPr lang="en-US" altLang="zh-CN" dirty="0"/>
              <a:t>for</a:t>
            </a:r>
            <a:r>
              <a:rPr lang="zh-CN" altLang="en-US" dirty="0"/>
              <a:t>循环，循环</a:t>
            </a:r>
            <a:r>
              <a:rPr lang="en-US" altLang="zh-CN" dirty="0"/>
              <a:t>100</a:t>
            </a:r>
            <a:r>
              <a:rPr lang="zh-CN" altLang="en-US" dirty="0"/>
              <a:t>次，如果上一次是执行，那么我们可以预见未来很多次都会执行；如果这个循环里有个跳出循环的</a:t>
            </a:r>
            <a:r>
              <a:rPr lang="en-US" altLang="zh-CN" dirty="0"/>
              <a:t>if</a:t>
            </a:r>
            <a:r>
              <a:rPr lang="zh-CN" altLang="en-US" dirty="0"/>
              <a:t>判断，上一次是不执行，那么下一次更大可能还是不执行</a:t>
            </a:r>
            <a:endParaRPr lang="en-US" altLang="zh-CN" dirty="0"/>
          </a:p>
          <a:p>
            <a:r>
              <a:rPr lang="zh-CN" altLang="en-US" dirty="0"/>
              <a:t>所以相比静态地预测始终执行或不执行，这种动态方式预期能够提供更高的预测准确率</a:t>
            </a:r>
            <a:endParaRPr lang="en-US" altLang="en-US" dirty="0"/>
          </a:p>
        </p:txBody>
      </p:sp>
    </p:spTree>
    <p:extLst>
      <p:ext uri="{BB962C8B-B14F-4D97-AF65-F5344CB8AC3E}">
        <p14:creationId xmlns:p14="http://schemas.microsoft.com/office/powerpoint/2010/main" val="30912196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The University of Adelaide, School of Computer Science</a:t>
            </a:r>
          </a:p>
        </p:txBody>
      </p:sp>
      <p:sp>
        <p:nvSpPr>
          <p:cNvPr id="109571"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fld id="{F9A50723-2109-4687-A332-4F7BD04714B3}" type="datetime3">
              <a:rPr lang="en-AU" altLang="zh-CN" smtClean="0">
                <a:latin typeface="Times New Roman" pitchFamily="18" charset="0"/>
              </a:rPr>
              <a:t>30 May, 2025</a:t>
            </a:fld>
            <a:endParaRPr lang="en-US" altLang="zh-CN">
              <a:latin typeface="Times New Roman" pitchFamily="18" charset="0"/>
            </a:endParaRPr>
          </a:p>
        </p:txBody>
      </p:sp>
      <p:sp>
        <p:nvSpPr>
          <p:cNvPr id="109572"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Chapter 2 — Instructions: Language of the Computer</a:t>
            </a:r>
          </a:p>
        </p:txBody>
      </p:sp>
      <p:sp>
        <p:nvSpPr>
          <p:cNvPr id="81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C179A88-1BBD-454A-902A-BA7022BF142B}" type="slidenum">
              <a:rPr lang="en-US" altLang="zh-CN" sz="1300"/>
              <a:pPr>
                <a:spcBef>
                  <a:spcPct val="0"/>
                </a:spcBef>
              </a:pPr>
              <a:t>97</a:t>
            </a:fld>
            <a:endParaRPr lang="en-US" altLang="zh-CN" sz="1300"/>
          </a:p>
        </p:txBody>
      </p:sp>
      <p:sp>
        <p:nvSpPr>
          <p:cNvPr id="8198" name="Rectangle 2"/>
          <p:cNvSpPr>
            <a:spLocks noGrp="1" noRot="1" noChangeAspect="1" noChangeArrowheads="1" noTextEdit="1"/>
          </p:cNvSpPr>
          <p:nvPr>
            <p:ph type="sldImg"/>
          </p:nvPr>
        </p:nvSpPr>
        <p:spPr>
          <a:ln/>
        </p:spPr>
      </p:sp>
      <p:sp>
        <p:nvSpPr>
          <p:cNvPr id="81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zh-CN" dirty="0">
              <a:ea typeface="微软雅黑" panose="020B0503020204020204" pitchFamily="34" charset="-122"/>
            </a:endParaRPr>
          </a:p>
        </p:txBody>
      </p:sp>
    </p:spTree>
    <p:extLst>
      <p:ext uri="{BB962C8B-B14F-4D97-AF65-F5344CB8AC3E}">
        <p14:creationId xmlns:p14="http://schemas.microsoft.com/office/powerpoint/2010/main" val="172879819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PMingLiU" pitchFamily="18" charset="-120"/>
              </a:defRPr>
            </a:lvl1pPr>
            <a:lvl2pPr marL="742950" indent="-285750">
              <a:spcBef>
                <a:spcPct val="30000"/>
              </a:spcBef>
              <a:defRPr kumimoji="1" sz="1200">
                <a:solidFill>
                  <a:schemeClr val="tx1"/>
                </a:solidFill>
                <a:latin typeface="Arial" panose="020B0604020202020204" pitchFamily="34" charset="0"/>
                <a:ea typeface="PMingLiU" pitchFamily="18" charset="-120"/>
              </a:defRPr>
            </a:lvl2pPr>
            <a:lvl3pPr marL="1143000" indent="-228600">
              <a:spcBef>
                <a:spcPct val="30000"/>
              </a:spcBef>
              <a:defRPr kumimoji="1" sz="1200">
                <a:solidFill>
                  <a:schemeClr val="tx1"/>
                </a:solidFill>
                <a:latin typeface="Arial" panose="020B0604020202020204" pitchFamily="34" charset="0"/>
                <a:ea typeface="PMingLiU" pitchFamily="18" charset="-120"/>
              </a:defRPr>
            </a:lvl3pPr>
            <a:lvl4pPr marL="1600200" indent="-228600">
              <a:spcBef>
                <a:spcPct val="30000"/>
              </a:spcBef>
              <a:defRPr kumimoji="1" sz="1200">
                <a:solidFill>
                  <a:schemeClr val="tx1"/>
                </a:solidFill>
                <a:latin typeface="Arial" panose="020B0604020202020204" pitchFamily="34" charset="0"/>
                <a:ea typeface="PMingLiU" pitchFamily="18" charset="-120"/>
              </a:defRPr>
            </a:lvl4pPr>
            <a:lvl5pPr marL="2057400" indent="-228600">
              <a:spcBef>
                <a:spcPct val="30000"/>
              </a:spcBef>
              <a:defRPr kumimoji="1" sz="1200">
                <a:solidFill>
                  <a:schemeClr val="tx1"/>
                </a:solidFill>
                <a:latin typeface="Arial" panose="020B0604020202020204" pitchFamily="34" charset="0"/>
                <a:ea typeface="PMingLiU"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9pPr>
          </a:lstStyle>
          <a:p>
            <a:pPr>
              <a:spcBef>
                <a:spcPct val="0"/>
              </a:spcBef>
            </a:pPr>
            <a:fld id="{2B26DDC8-0EF7-4962-AC32-196D1E90A80A}" type="slidenum">
              <a:rPr lang="en-US" altLang="zh-CN" sz="1300" smtClean="0">
                <a:solidFill>
                  <a:srgbClr val="000000"/>
                </a:solidFill>
              </a:rPr>
              <a:pPr>
                <a:spcBef>
                  <a:spcPct val="0"/>
                </a:spcBef>
              </a:pPr>
              <a:t>100</a:t>
            </a:fld>
            <a:endParaRPr lang="en-US" altLang="zh-CN" sz="1300">
              <a:solidFill>
                <a:srgbClr val="000000"/>
              </a:solidFill>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6112905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PMingLiU" pitchFamily="18" charset="-120"/>
              </a:defRPr>
            </a:lvl1pPr>
            <a:lvl2pPr marL="742950" indent="-285750">
              <a:spcBef>
                <a:spcPct val="30000"/>
              </a:spcBef>
              <a:defRPr kumimoji="1" sz="1200">
                <a:solidFill>
                  <a:schemeClr val="tx1"/>
                </a:solidFill>
                <a:latin typeface="Arial" panose="020B0604020202020204" pitchFamily="34" charset="0"/>
                <a:ea typeface="PMingLiU" pitchFamily="18" charset="-120"/>
              </a:defRPr>
            </a:lvl2pPr>
            <a:lvl3pPr marL="1143000" indent="-228600">
              <a:spcBef>
                <a:spcPct val="30000"/>
              </a:spcBef>
              <a:defRPr kumimoji="1" sz="1200">
                <a:solidFill>
                  <a:schemeClr val="tx1"/>
                </a:solidFill>
                <a:latin typeface="Arial" panose="020B0604020202020204" pitchFamily="34" charset="0"/>
                <a:ea typeface="PMingLiU" pitchFamily="18" charset="-120"/>
              </a:defRPr>
            </a:lvl3pPr>
            <a:lvl4pPr marL="1600200" indent="-228600">
              <a:spcBef>
                <a:spcPct val="30000"/>
              </a:spcBef>
              <a:defRPr kumimoji="1" sz="1200">
                <a:solidFill>
                  <a:schemeClr val="tx1"/>
                </a:solidFill>
                <a:latin typeface="Arial" panose="020B0604020202020204" pitchFamily="34" charset="0"/>
                <a:ea typeface="PMingLiU" pitchFamily="18" charset="-120"/>
              </a:defRPr>
            </a:lvl4pPr>
            <a:lvl5pPr marL="2057400" indent="-228600">
              <a:spcBef>
                <a:spcPct val="30000"/>
              </a:spcBef>
              <a:defRPr kumimoji="1" sz="1200">
                <a:solidFill>
                  <a:schemeClr val="tx1"/>
                </a:solidFill>
                <a:latin typeface="Arial" panose="020B0604020202020204" pitchFamily="34" charset="0"/>
                <a:ea typeface="PMingLiU"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9pPr>
          </a:lstStyle>
          <a:p>
            <a:pPr>
              <a:spcBef>
                <a:spcPct val="0"/>
              </a:spcBef>
            </a:pPr>
            <a:fld id="{49F2D31E-5620-4375-BD00-0B35CCE42FD7}" type="slidenum">
              <a:rPr lang="en-US" altLang="zh-CN" sz="1300" smtClean="0">
                <a:solidFill>
                  <a:srgbClr val="000000"/>
                </a:solidFill>
              </a:rPr>
              <a:pPr>
                <a:spcBef>
                  <a:spcPct val="0"/>
                </a:spcBef>
              </a:pPr>
              <a:t>101</a:t>
            </a:fld>
            <a:endParaRPr lang="en-US" altLang="zh-CN" sz="1300">
              <a:solidFill>
                <a:srgbClr val="000000"/>
              </a:solidFill>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5471757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PMingLiU" pitchFamily="18" charset="-120"/>
              </a:defRPr>
            </a:lvl1pPr>
            <a:lvl2pPr marL="742950" indent="-285750">
              <a:spcBef>
                <a:spcPct val="30000"/>
              </a:spcBef>
              <a:defRPr kumimoji="1" sz="1200">
                <a:solidFill>
                  <a:schemeClr val="tx1"/>
                </a:solidFill>
                <a:latin typeface="Arial" panose="020B0604020202020204" pitchFamily="34" charset="0"/>
                <a:ea typeface="PMingLiU" pitchFamily="18" charset="-120"/>
              </a:defRPr>
            </a:lvl2pPr>
            <a:lvl3pPr marL="1143000" indent="-228600">
              <a:spcBef>
                <a:spcPct val="30000"/>
              </a:spcBef>
              <a:defRPr kumimoji="1" sz="1200">
                <a:solidFill>
                  <a:schemeClr val="tx1"/>
                </a:solidFill>
                <a:latin typeface="Arial" panose="020B0604020202020204" pitchFamily="34" charset="0"/>
                <a:ea typeface="PMingLiU" pitchFamily="18" charset="-120"/>
              </a:defRPr>
            </a:lvl3pPr>
            <a:lvl4pPr marL="1600200" indent="-228600">
              <a:spcBef>
                <a:spcPct val="30000"/>
              </a:spcBef>
              <a:defRPr kumimoji="1" sz="1200">
                <a:solidFill>
                  <a:schemeClr val="tx1"/>
                </a:solidFill>
                <a:latin typeface="Arial" panose="020B0604020202020204" pitchFamily="34" charset="0"/>
                <a:ea typeface="PMingLiU" pitchFamily="18" charset="-120"/>
              </a:defRPr>
            </a:lvl4pPr>
            <a:lvl5pPr marL="2057400" indent="-228600">
              <a:spcBef>
                <a:spcPct val="30000"/>
              </a:spcBef>
              <a:defRPr kumimoji="1" sz="1200">
                <a:solidFill>
                  <a:schemeClr val="tx1"/>
                </a:solidFill>
                <a:latin typeface="Arial" panose="020B0604020202020204" pitchFamily="34" charset="0"/>
                <a:ea typeface="PMingLiU"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9pPr>
          </a:lstStyle>
          <a:p>
            <a:pPr>
              <a:spcBef>
                <a:spcPct val="0"/>
              </a:spcBef>
            </a:pPr>
            <a:fld id="{2859C32A-5715-4394-9868-2B63521EE75D}" type="slidenum">
              <a:rPr lang="en-US" altLang="zh-CN" sz="1300" smtClean="0">
                <a:solidFill>
                  <a:srgbClr val="000000"/>
                </a:solidFill>
              </a:rPr>
              <a:pPr>
                <a:spcBef>
                  <a:spcPct val="0"/>
                </a:spcBef>
              </a:pPr>
              <a:t>102</a:t>
            </a:fld>
            <a:endParaRPr lang="en-US" altLang="zh-CN" sz="1300">
              <a:solidFill>
                <a:srgbClr val="000000"/>
              </a:solidFill>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152709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PMingLiU" pitchFamily="18" charset="-120"/>
              </a:defRPr>
            </a:lvl1pPr>
            <a:lvl2pPr marL="742950" indent="-285750">
              <a:spcBef>
                <a:spcPct val="30000"/>
              </a:spcBef>
              <a:defRPr kumimoji="1" sz="1200">
                <a:solidFill>
                  <a:schemeClr val="tx1"/>
                </a:solidFill>
                <a:latin typeface="Arial" panose="020B0604020202020204" pitchFamily="34" charset="0"/>
                <a:ea typeface="PMingLiU" pitchFamily="18" charset="-120"/>
              </a:defRPr>
            </a:lvl2pPr>
            <a:lvl3pPr marL="1143000" indent="-228600">
              <a:spcBef>
                <a:spcPct val="30000"/>
              </a:spcBef>
              <a:defRPr kumimoji="1" sz="1200">
                <a:solidFill>
                  <a:schemeClr val="tx1"/>
                </a:solidFill>
                <a:latin typeface="Arial" panose="020B0604020202020204" pitchFamily="34" charset="0"/>
                <a:ea typeface="PMingLiU" pitchFamily="18" charset="-120"/>
              </a:defRPr>
            </a:lvl3pPr>
            <a:lvl4pPr marL="1600200" indent="-228600">
              <a:spcBef>
                <a:spcPct val="30000"/>
              </a:spcBef>
              <a:defRPr kumimoji="1" sz="1200">
                <a:solidFill>
                  <a:schemeClr val="tx1"/>
                </a:solidFill>
                <a:latin typeface="Arial" panose="020B0604020202020204" pitchFamily="34" charset="0"/>
                <a:ea typeface="PMingLiU" pitchFamily="18" charset="-120"/>
              </a:defRPr>
            </a:lvl4pPr>
            <a:lvl5pPr marL="2057400" indent="-228600">
              <a:spcBef>
                <a:spcPct val="30000"/>
              </a:spcBef>
              <a:defRPr kumimoji="1" sz="1200">
                <a:solidFill>
                  <a:schemeClr val="tx1"/>
                </a:solidFill>
                <a:latin typeface="Arial" panose="020B0604020202020204" pitchFamily="34" charset="0"/>
                <a:ea typeface="PMingLiU"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9pPr>
          </a:lstStyle>
          <a:p>
            <a:pPr>
              <a:spcBef>
                <a:spcPct val="0"/>
              </a:spcBef>
            </a:pPr>
            <a:r>
              <a:rPr lang="en-US" altLang="zh-CN" sz="1300">
                <a:solidFill>
                  <a:srgbClr val="000000"/>
                </a:solidFill>
              </a:rPr>
              <a:t>The University of Adelaide, School of Computer Science</a:t>
            </a:r>
          </a:p>
        </p:txBody>
      </p:sp>
      <p:sp>
        <p:nvSpPr>
          <p:cNvPr id="12697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PMingLiU" pitchFamily="18" charset="-120"/>
              </a:defRPr>
            </a:lvl1pPr>
            <a:lvl2pPr marL="742950" indent="-285750">
              <a:spcBef>
                <a:spcPct val="30000"/>
              </a:spcBef>
              <a:defRPr kumimoji="1" sz="1200">
                <a:solidFill>
                  <a:schemeClr val="tx1"/>
                </a:solidFill>
                <a:latin typeface="Arial" panose="020B0604020202020204" pitchFamily="34" charset="0"/>
                <a:ea typeface="PMingLiU" pitchFamily="18" charset="-120"/>
              </a:defRPr>
            </a:lvl2pPr>
            <a:lvl3pPr marL="1143000" indent="-228600">
              <a:spcBef>
                <a:spcPct val="30000"/>
              </a:spcBef>
              <a:defRPr kumimoji="1" sz="1200">
                <a:solidFill>
                  <a:schemeClr val="tx1"/>
                </a:solidFill>
                <a:latin typeface="Arial" panose="020B0604020202020204" pitchFamily="34" charset="0"/>
                <a:ea typeface="PMingLiU" pitchFamily="18" charset="-120"/>
              </a:defRPr>
            </a:lvl3pPr>
            <a:lvl4pPr marL="1600200" indent="-228600">
              <a:spcBef>
                <a:spcPct val="30000"/>
              </a:spcBef>
              <a:defRPr kumimoji="1" sz="1200">
                <a:solidFill>
                  <a:schemeClr val="tx1"/>
                </a:solidFill>
                <a:latin typeface="Arial" panose="020B0604020202020204" pitchFamily="34" charset="0"/>
                <a:ea typeface="PMingLiU" pitchFamily="18" charset="-120"/>
              </a:defRPr>
            </a:lvl4pPr>
            <a:lvl5pPr marL="2057400" indent="-228600">
              <a:spcBef>
                <a:spcPct val="30000"/>
              </a:spcBef>
              <a:defRPr kumimoji="1" sz="1200">
                <a:solidFill>
                  <a:schemeClr val="tx1"/>
                </a:solidFill>
                <a:latin typeface="Arial" panose="020B0604020202020204" pitchFamily="34" charset="0"/>
                <a:ea typeface="PMingLiU"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9pPr>
          </a:lstStyle>
          <a:p>
            <a:pPr>
              <a:spcBef>
                <a:spcPct val="0"/>
              </a:spcBef>
            </a:pPr>
            <a:fld id="{D0D59A99-A7E9-4389-BEE0-96557AEEF571}" type="datetime3">
              <a:rPr lang="en-AU" altLang="zh-CN" sz="1300" smtClean="0">
                <a:solidFill>
                  <a:srgbClr val="000000"/>
                </a:solidFill>
              </a:rPr>
              <a:t>30 May, 2025</a:t>
            </a:fld>
            <a:endParaRPr lang="en-US" altLang="zh-CN" sz="1300">
              <a:solidFill>
                <a:srgbClr val="000000"/>
              </a:solidFill>
            </a:endParaRPr>
          </a:p>
        </p:txBody>
      </p:sp>
      <p:sp>
        <p:nvSpPr>
          <p:cNvPr id="12698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PMingLiU" pitchFamily="18" charset="-120"/>
              </a:defRPr>
            </a:lvl1pPr>
            <a:lvl2pPr marL="742950" indent="-285750">
              <a:spcBef>
                <a:spcPct val="30000"/>
              </a:spcBef>
              <a:defRPr kumimoji="1" sz="1200">
                <a:solidFill>
                  <a:schemeClr val="tx1"/>
                </a:solidFill>
                <a:latin typeface="Arial" panose="020B0604020202020204" pitchFamily="34" charset="0"/>
                <a:ea typeface="PMingLiU" pitchFamily="18" charset="-120"/>
              </a:defRPr>
            </a:lvl2pPr>
            <a:lvl3pPr marL="1143000" indent="-228600">
              <a:spcBef>
                <a:spcPct val="30000"/>
              </a:spcBef>
              <a:defRPr kumimoji="1" sz="1200">
                <a:solidFill>
                  <a:schemeClr val="tx1"/>
                </a:solidFill>
                <a:latin typeface="Arial" panose="020B0604020202020204" pitchFamily="34" charset="0"/>
                <a:ea typeface="PMingLiU" pitchFamily="18" charset="-120"/>
              </a:defRPr>
            </a:lvl3pPr>
            <a:lvl4pPr marL="1600200" indent="-228600">
              <a:spcBef>
                <a:spcPct val="30000"/>
              </a:spcBef>
              <a:defRPr kumimoji="1" sz="1200">
                <a:solidFill>
                  <a:schemeClr val="tx1"/>
                </a:solidFill>
                <a:latin typeface="Arial" panose="020B0604020202020204" pitchFamily="34" charset="0"/>
                <a:ea typeface="PMingLiU" pitchFamily="18" charset="-120"/>
              </a:defRPr>
            </a:lvl4pPr>
            <a:lvl5pPr marL="2057400" indent="-228600">
              <a:spcBef>
                <a:spcPct val="30000"/>
              </a:spcBef>
              <a:defRPr kumimoji="1" sz="1200">
                <a:solidFill>
                  <a:schemeClr val="tx1"/>
                </a:solidFill>
                <a:latin typeface="Arial" panose="020B0604020202020204" pitchFamily="34" charset="0"/>
                <a:ea typeface="PMingLiU"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9pPr>
          </a:lstStyle>
          <a:p>
            <a:pPr>
              <a:spcBef>
                <a:spcPct val="0"/>
              </a:spcBef>
            </a:pPr>
            <a:r>
              <a:rPr lang="en-US" altLang="zh-CN" sz="1300">
                <a:solidFill>
                  <a:srgbClr val="000000"/>
                </a:solidFill>
              </a:rPr>
              <a:t>Chapter 2 — Instructions: Language of the Computer</a:t>
            </a:r>
          </a:p>
        </p:txBody>
      </p:sp>
      <p:sp>
        <p:nvSpPr>
          <p:cNvPr id="1269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PMingLiU" pitchFamily="18" charset="-120"/>
              </a:defRPr>
            </a:lvl1pPr>
            <a:lvl2pPr marL="742950" indent="-285750">
              <a:spcBef>
                <a:spcPct val="30000"/>
              </a:spcBef>
              <a:defRPr kumimoji="1" sz="1200">
                <a:solidFill>
                  <a:schemeClr val="tx1"/>
                </a:solidFill>
                <a:latin typeface="Arial" panose="020B0604020202020204" pitchFamily="34" charset="0"/>
                <a:ea typeface="PMingLiU" pitchFamily="18" charset="-120"/>
              </a:defRPr>
            </a:lvl2pPr>
            <a:lvl3pPr marL="1143000" indent="-228600">
              <a:spcBef>
                <a:spcPct val="30000"/>
              </a:spcBef>
              <a:defRPr kumimoji="1" sz="1200">
                <a:solidFill>
                  <a:schemeClr val="tx1"/>
                </a:solidFill>
                <a:latin typeface="Arial" panose="020B0604020202020204" pitchFamily="34" charset="0"/>
                <a:ea typeface="PMingLiU" pitchFamily="18" charset="-120"/>
              </a:defRPr>
            </a:lvl3pPr>
            <a:lvl4pPr marL="1600200" indent="-228600">
              <a:spcBef>
                <a:spcPct val="30000"/>
              </a:spcBef>
              <a:defRPr kumimoji="1" sz="1200">
                <a:solidFill>
                  <a:schemeClr val="tx1"/>
                </a:solidFill>
                <a:latin typeface="Arial" panose="020B0604020202020204" pitchFamily="34" charset="0"/>
                <a:ea typeface="PMingLiU" pitchFamily="18" charset="-120"/>
              </a:defRPr>
            </a:lvl4pPr>
            <a:lvl5pPr marL="2057400" indent="-228600">
              <a:spcBef>
                <a:spcPct val="30000"/>
              </a:spcBef>
              <a:defRPr kumimoji="1" sz="1200">
                <a:solidFill>
                  <a:schemeClr val="tx1"/>
                </a:solidFill>
                <a:latin typeface="Arial" panose="020B0604020202020204" pitchFamily="34" charset="0"/>
                <a:ea typeface="PMingLiU"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9pPr>
          </a:lstStyle>
          <a:p>
            <a:pPr>
              <a:spcBef>
                <a:spcPct val="0"/>
              </a:spcBef>
            </a:pPr>
            <a:fld id="{7C0CDA7F-3997-434D-AA0D-D95A0547511D}" type="slidenum">
              <a:rPr lang="en-US" altLang="zh-CN" sz="1300" smtClean="0">
                <a:solidFill>
                  <a:srgbClr val="000000"/>
                </a:solidFill>
              </a:rPr>
              <a:pPr>
                <a:spcBef>
                  <a:spcPct val="0"/>
                </a:spcBef>
              </a:pPr>
              <a:t>103</a:t>
            </a:fld>
            <a:endParaRPr lang="en-US" altLang="zh-CN" sz="1300">
              <a:solidFill>
                <a:srgbClr val="000000"/>
              </a:solidFill>
            </a:endParaRPr>
          </a:p>
        </p:txBody>
      </p:sp>
      <p:sp>
        <p:nvSpPr>
          <p:cNvPr id="126982" name="Rectangle 2"/>
          <p:cNvSpPr>
            <a:spLocks noGrp="1" noRot="1" noChangeAspect="1" noChangeArrowheads="1" noTextEdit="1"/>
          </p:cNvSpPr>
          <p:nvPr>
            <p:ph type="sldImg"/>
          </p:nvPr>
        </p:nvSpPr>
        <p:spPr>
          <a:ln/>
        </p:spPr>
      </p:sp>
      <p:sp>
        <p:nvSpPr>
          <p:cNvPr id="1269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Arial" panose="020B0604020202020204" pitchFamily="34" charset="0"/>
            </a:endParaRPr>
          </a:p>
        </p:txBody>
      </p:sp>
    </p:spTree>
    <p:extLst>
      <p:ext uri="{BB962C8B-B14F-4D97-AF65-F5344CB8AC3E}">
        <p14:creationId xmlns:p14="http://schemas.microsoft.com/office/powerpoint/2010/main" val="361629360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PMingLiU" pitchFamily="18" charset="-120"/>
              </a:defRPr>
            </a:lvl1pPr>
            <a:lvl2pPr marL="742950" indent="-285750">
              <a:spcBef>
                <a:spcPct val="30000"/>
              </a:spcBef>
              <a:defRPr kumimoji="1" sz="1200">
                <a:solidFill>
                  <a:schemeClr val="tx1"/>
                </a:solidFill>
                <a:latin typeface="Arial" panose="020B0604020202020204" pitchFamily="34" charset="0"/>
                <a:ea typeface="PMingLiU" pitchFamily="18" charset="-120"/>
              </a:defRPr>
            </a:lvl2pPr>
            <a:lvl3pPr marL="1143000" indent="-228600">
              <a:spcBef>
                <a:spcPct val="30000"/>
              </a:spcBef>
              <a:defRPr kumimoji="1" sz="1200">
                <a:solidFill>
                  <a:schemeClr val="tx1"/>
                </a:solidFill>
                <a:latin typeface="Arial" panose="020B0604020202020204" pitchFamily="34" charset="0"/>
                <a:ea typeface="PMingLiU" pitchFamily="18" charset="-120"/>
              </a:defRPr>
            </a:lvl3pPr>
            <a:lvl4pPr marL="1600200" indent="-228600">
              <a:spcBef>
                <a:spcPct val="30000"/>
              </a:spcBef>
              <a:defRPr kumimoji="1" sz="1200">
                <a:solidFill>
                  <a:schemeClr val="tx1"/>
                </a:solidFill>
                <a:latin typeface="Arial" panose="020B0604020202020204" pitchFamily="34" charset="0"/>
                <a:ea typeface="PMingLiU" pitchFamily="18" charset="-120"/>
              </a:defRPr>
            </a:lvl4pPr>
            <a:lvl5pPr marL="2057400" indent="-228600">
              <a:spcBef>
                <a:spcPct val="30000"/>
              </a:spcBef>
              <a:defRPr kumimoji="1" sz="1200">
                <a:solidFill>
                  <a:schemeClr val="tx1"/>
                </a:solidFill>
                <a:latin typeface="Arial" panose="020B0604020202020204" pitchFamily="34" charset="0"/>
                <a:ea typeface="PMingLiU"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9pPr>
          </a:lstStyle>
          <a:p>
            <a:pPr>
              <a:spcBef>
                <a:spcPct val="0"/>
              </a:spcBef>
            </a:pPr>
            <a:fld id="{9A524DCC-290B-4872-AA83-5B762EFF703C}" type="slidenum">
              <a:rPr lang="en-US" altLang="zh-CN" sz="1300" smtClean="0">
                <a:solidFill>
                  <a:srgbClr val="000000"/>
                </a:solidFill>
              </a:rPr>
              <a:pPr>
                <a:spcBef>
                  <a:spcPct val="0"/>
                </a:spcBef>
              </a:pPr>
              <a:t>105</a:t>
            </a:fld>
            <a:endParaRPr lang="en-US" altLang="zh-CN" sz="1300">
              <a:solidFill>
                <a:srgbClr val="000000"/>
              </a:solidFill>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4509560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PMingLiU" pitchFamily="18" charset="-120"/>
              </a:defRPr>
            </a:lvl1pPr>
            <a:lvl2pPr marL="742950" indent="-285750">
              <a:spcBef>
                <a:spcPct val="30000"/>
              </a:spcBef>
              <a:defRPr kumimoji="1" sz="1200">
                <a:solidFill>
                  <a:schemeClr val="tx1"/>
                </a:solidFill>
                <a:latin typeface="Arial" panose="020B0604020202020204" pitchFamily="34" charset="0"/>
                <a:ea typeface="PMingLiU" pitchFamily="18" charset="-120"/>
              </a:defRPr>
            </a:lvl2pPr>
            <a:lvl3pPr marL="1143000" indent="-228600">
              <a:spcBef>
                <a:spcPct val="30000"/>
              </a:spcBef>
              <a:defRPr kumimoji="1" sz="1200">
                <a:solidFill>
                  <a:schemeClr val="tx1"/>
                </a:solidFill>
                <a:latin typeface="Arial" panose="020B0604020202020204" pitchFamily="34" charset="0"/>
                <a:ea typeface="PMingLiU" pitchFamily="18" charset="-120"/>
              </a:defRPr>
            </a:lvl3pPr>
            <a:lvl4pPr marL="1600200" indent="-228600">
              <a:spcBef>
                <a:spcPct val="30000"/>
              </a:spcBef>
              <a:defRPr kumimoji="1" sz="1200">
                <a:solidFill>
                  <a:schemeClr val="tx1"/>
                </a:solidFill>
                <a:latin typeface="Arial" panose="020B0604020202020204" pitchFamily="34" charset="0"/>
                <a:ea typeface="PMingLiU" pitchFamily="18" charset="-120"/>
              </a:defRPr>
            </a:lvl4pPr>
            <a:lvl5pPr marL="2057400" indent="-228600">
              <a:spcBef>
                <a:spcPct val="30000"/>
              </a:spcBef>
              <a:defRPr kumimoji="1" sz="1200">
                <a:solidFill>
                  <a:schemeClr val="tx1"/>
                </a:solidFill>
                <a:latin typeface="Arial" panose="020B0604020202020204" pitchFamily="34" charset="0"/>
                <a:ea typeface="PMingLiU"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PMingLiU" pitchFamily="18" charset="-120"/>
              </a:defRPr>
            </a:lvl9pPr>
          </a:lstStyle>
          <a:p>
            <a:pPr>
              <a:spcBef>
                <a:spcPct val="0"/>
              </a:spcBef>
            </a:pPr>
            <a:fld id="{DDD91FB6-C01D-4EDA-BA71-91A1710E30FD}" type="slidenum">
              <a:rPr lang="en-US" altLang="zh-CN" sz="1300" smtClean="0">
                <a:solidFill>
                  <a:srgbClr val="000000"/>
                </a:solidFill>
              </a:rPr>
              <a:pPr>
                <a:spcBef>
                  <a:spcPct val="0"/>
                </a:spcBef>
              </a:pPr>
              <a:t>106</a:t>
            </a:fld>
            <a:endParaRPr lang="en-US" altLang="zh-CN" sz="1300">
              <a:solidFill>
                <a:srgbClr val="000000"/>
              </a:solidFill>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7928785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The University of Adelaide, School of Computer Science</a:t>
            </a:r>
          </a:p>
        </p:txBody>
      </p:sp>
      <p:sp>
        <p:nvSpPr>
          <p:cNvPr id="109571"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fld id="{E2D282A5-61F0-4AAB-99D1-187F1FFBF314}" type="datetime3">
              <a:rPr lang="en-AU" altLang="zh-CN" smtClean="0">
                <a:latin typeface="Times New Roman" pitchFamily="18" charset="0"/>
              </a:rPr>
              <a:t>30 May, 2025</a:t>
            </a:fld>
            <a:endParaRPr lang="en-US" altLang="zh-CN">
              <a:latin typeface="Times New Roman" pitchFamily="18" charset="0"/>
            </a:endParaRPr>
          </a:p>
        </p:txBody>
      </p:sp>
      <p:sp>
        <p:nvSpPr>
          <p:cNvPr id="109572"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a:defRPr/>
            </a:pPr>
            <a:r>
              <a:rPr lang="en-US" altLang="zh-CN" dirty="0">
                <a:latin typeface="Times New Roman" pitchFamily="18" charset="0"/>
                <a:ea typeface="微软雅黑" panose="020B0503020204020204" pitchFamily="34" charset="-122"/>
              </a:rPr>
              <a:t>Chapter 2 — Instructions: Language of the Computer</a:t>
            </a:r>
          </a:p>
        </p:txBody>
      </p:sp>
      <p:sp>
        <p:nvSpPr>
          <p:cNvPr id="81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C179A88-1BBD-454A-902A-BA7022BF142B}" type="slidenum">
              <a:rPr lang="en-US" altLang="zh-CN" sz="1300"/>
              <a:pPr>
                <a:spcBef>
                  <a:spcPct val="0"/>
                </a:spcBef>
              </a:pPr>
              <a:t>107</a:t>
            </a:fld>
            <a:endParaRPr lang="en-US" altLang="zh-CN" sz="1300"/>
          </a:p>
        </p:txBody>
      </p:sp>
      <p:sp>
        <p:nvSpPr>
          <p:cNvPr id="8198" name="Rectangle 2"/>
          <p:cNvSpPr>
            <a:spLocks noGrp="1" noRot="1" noChangeAspect="1" noChangeArrowheads="1" noTextEdit="1"/>
          </p:cNvSpPr>
          <p:nvPr>
            <p:ph type="sldImg"/>
          </p:nvPr>
        </p:nvSpPr>
        <p:spPr>
          <a:ln/>
        </p:spPr>
      </p:sp>
      <p:sp>
        <p:nvSpPr>
          <p:cNvPr id="81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zh-CN" dirty="0">
              <a:ea typeface="微软雅黑" panose="020B0503020204020204" pitchFamily="34" charset="-122"/>
            </a:endParaRPr>
          </a:p>
        </p:txBody>
      </p:sp>
    </p:spTree>
    <p:extLst>
      <p:ext uri="{BB962C8B-B14F-4D97-AF65-F5344CB8AC3E}">
        <p14:creationId xmlns:p14="http://schemas.microsoft.com/office/powerpoint/2010/main" val="2009447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a:extLst>
              <a:ext uri="{FF2B5EF4-FFF2-40B4-BE49-F238E27FC236}">
                <a16:creationId xmlns:a16="http://schemas.microsoft.com/office/drawing/2014/main" id="{C63AF44B-E406-4586-A40C-0B955A235570}"/>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21187" name="Rectangle 3">
            <a:extLst>
              <a:ext uri="{FF2B5EF4-FFF2-40B4-BE49-F238E27FC236}">
                <a16:creationId xmlns:a16="http://schemas.microsoft.com/office/drawing/2014/main" id="{8D686538-95E8-490D-B7E0-42BDA7FF208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D1AB1BA-CFC8-4BEF-889E-2136C1449A89}" type="datetime3">
              <a:rPr lang="en-AU" altLang="en-US" sz="1300" smtClean="0">
                <a:latin typeface="Times New Roman" panose="02020603050405020304" pitchFamily="18" charset="0"/>
              </a:rPr>
              <a:t>30 May, 2025</a:t>
            </a:fld>
            <a:endParaRPr lang="en-AU" altLang="en-US" sz="1300">
              <a:latin typeface="Times New Roman" panose="02020603050405020304" pitchFamily="18" charset="0"/>
            </a:endParaRPr>
          </a:p>
        </p:txBody>
      </p:sp>
      <p:sp>
        <p:nvSpPr>
          <p:cNvPr id="221188" name="Rectangle 6">
            <a:extLst>
              <a:ext uri="{FF2B5EF4-FFF2-40B4-BE49-F238E27FC236}">
                <a16:creationId xmlns:a16="http://schemas.microsoft.com/office/drawing/2014/main" id="{6901BF70-3359-4E7C-8EBB-19C49133389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21189" name="Rectangle 7">
            <a:extLst>
              <a:ext uri="{FF2B5EF4-FFF2-40B4-BE49-F238E27FC236}">
                <a16:creationId xmlns:a16="http://schemas.microsoft.com/office/drawing/2014/main" id="{673E42D0-45A0-4382-939F-D928013854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8B9E325-758C-467F-A80C-8A99267CBB4B}" type="slidenum">
              <a:rPr lang="en-AU" altLang="en-US" sz="1300">
                <a:latin typeface="Times New Roman" panose="02020603050405020304" pitchFamily="18" charset="0"/>
              </a:rPr>
              <a:pPr/>
              <a:t>108</a:t>
            </a:fld>
            <a:endParaRPr lang="en-AU" altLang="en-US" sz="1300">
              <a:latin typeface="Times New Roman" panose="02020603050405020304" pitchFamily="18" charset="0"/>
            </a:endParaRPr>
          </a:p>
        </p:txBody>
      </p:sp>
      <p:sp>
        <p:nvSpPr>
          <p:cNvPr id="221190" name="Rectangle 2">
            <a:extLst>
              <a:ext uri="{FF2B5EF4-FFF2-40B4-BE49-F238E27FC236}">
                <a16:creationId xmlns:a16="http://schemas.microsoft.com/office/drawing/2014/main" id="{03F86630-8939-40C9-AD8B-6F60056C9381}"/>
              </a:ext>
            </a:extLst>
          </p:cNvPr>
          <p:cNvSpPr>
            <a:spLocks noGrp="1" noRot="1" noChangeAspect="1" noChangeArrowheads="1" noTextEdit="1"/>
          </p:cNvSpPr>
          <p:nvPr>
            <p:ph type="sldImg"/>
          </p:nvPr>
        </p:nvSpPr>
        <p:spPr>
          <a:ln/>
        </p:spPr>
      </p:sp>
      <p:sp>
        <p:nvSpPr>
          <p:cNvPr id="221191" name="Rectangle 3">
            <a:extLst>
              <a:ext uri="{FF2B5EF4-FFF2-40B4-BE49-F238E27FC236}">
                <a16:creationId xmlns:a16="http://schemas.microsoft.com/office/drawing/2014/main" id="{438D3299-4871-4687-A864-75C80445FE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1619250" y="1125538"/>
            <a:ext cx="28575" cy="573246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zh-CN" altLang="zh-CN" dirty="0">
              <a:ea typeface="微软雅黑" panose="020B0503020204020204" pitchFamily="34" charset="-122"/>
            </a:endParaRPr>
          </a:p>
        </p:txBody>
      </p:sp>
      <p:sp>
        <p:nvSpPr>
          <p:cNvPr id="5" name="Rectangle 5"/>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zh-CN" altLang="zh-CN" dirty="0">
              <a:ea typeface="微软雅黑" panose="020B0503020204020204" pitchFamily="34" charset="-122"/>
            </a:endParaRPr>
          </a:p>
        </p:txBody>
      </p:sp>
      <p:sp>
        <p:nvSpPr>
          <p:cNvPr id="6" name="Rectangle 6"/>
          <p:cNvSpPr>
            <a:spLocks noChangeArrowheads="1"/>
          </p:cNvSpPr>
          <p:nvPr/>
        </p:nvSpPr>
        <p:spPr bwMode="auto">
          <a:xfrm>
            <a:off x="1763713" y="2708275"/>
            <a:ext cx="7380287" cy="73025"/>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zh-CN" altLang="zh-CN" dirty="0">
              <a:ea typeface="微软雅黑" panose="020B0503020204020204" pitchFamily="34" charset="-122"/>
            </a:endParaRPr>
          </a:p>
        </p:txBody>
      </p:sp>
      <p:sp>
        <p:nvSpPr>
          <p:cNvPr id="7" name="Rectangle 7"/>
          <p:cNvSpPr>
            <a:spLocks noChangeArrowheads="1"/>
          </p:cNvSpPr>
          <p:nvPr/>
        </p:nvSpPr>
        <p:spPr bwMode="auto">
          <a:xfrm>
            <a:off x="0" y="0"/>
            <a:ext cx="9144000" cy="11255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zh-CN" altLang="zh-CN" dirty="0">
              <a:ea typeface="微软雅黑" panose="020B0503020204020204" pitchFamily="34" charset="-122"/>
            </a:endParaRPr>
          </a:p>
        </p:txBody>
      </p:sp>
      <p:sp>
        <p:nvSpPr>
          <p:cNvPr id="8" name="Rectangle 9"/>
          <p:cNvSpPr>
            <a:spLocks noChangeArrowheads="1"/>
          </p:cNvSpPr>
          <p:nvPr/>
        </p:nvSpPr>
        <p:spPr bwMode="auto">
          <a:xfrm>
            <a:off x="0" y="1125538"/>
            <a:ext cx="9144000" cy="1746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zh-CN" altLang="zh-CN" dirty="0">
              <a:ea typeface="微软雅黑" panose="020B0503020204020204" pitchFamily="34" charset="-122"/>
            </a:endParaRPr>
          </a:p>
        </p:txBody>
      </p:sp>
      <p:sp>
        <p:nvSpPr>
          <p:cNvPr id="9" name="Rectangle 10"/>
          <p:cNvSpPr>
            <a:spLocks noChangeArrowheads="1"/>
          </p:cNvSpPr>
          <p:nvPr/>
        </p:nvSpPr>
        <p:spPr bwMode="auto">
          <a:xfrm>
            <a:off x="1619250" y="549275"/>
            <a:ext cx="28575" cy="576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zh-CN" altLang="zh-CN" dirty="0">
              <a:ea typeface="微软雅黑" panose="020B0503020204020204" pitchFamily="34" charset="-122"/>
            </a:endParaRPr>
          </a:p>
        </p:txBody>
      </p:sp>
      <p:sp>
        <p:nvSpPr>
          <p:cNvPr id="240643" name="Rectangle 3"/>
          <p:cNvSpPr>
            <a:spLocks noGrp="1" noChangeArrowheads="1"/>
          </p:cNvSpPr>
          <p:nvPr>
            <p:ph type="ctrTitle"/>
          </p:nvPr>
        </p:nvSpPr>
        <p:spPr>
          <a:xfrm>
            <a:off x="2409825" y="1844675"/>
            <a:ext cx="5832475" cy="762000"/>
          </a:xfrm>
        </p:spPr>
        <p:txBody>
          <a:bodyPr anchor="t"/>
          <a:lstStyle>
            <a:lvl1pPr>
              <a:defRPr>
                <a:latin typeface="Arial Black" pitchFamily="34" charset="0"/>
              </a:defRPr>
            </a:lvl1pPr>
          </a:lstStyle>
          <a:p>
            <a:r>
              <a:rPr lang="en-AU" dirty="0"/>
              <a:t>Chapter …</a:t>
            </a:r>
          </a:p>
        </p:txBody>
      </p:sp>
      <p:sp>
        <p:nvSpPr>
          <p:cNvPr id="240644" name="Rectangle 4"/>
          <p:cNvSpPr>
            <a:spLocks noGrp="1" noChangeArrowheads="1"/>
          </p:cNvSpPr>
          <p:nvPr>
            <p:ph type="subTitle" idx="1"/>
          </p:nvPr>
        </p:nvSpPr>
        <p:spPr>
          <a:xfrm>
            <a:off x="2409825" y="2924175"/>
            <a:ext cx="5832475" cy="579438"/>
          </a:xfrm>
        </p:spPr>
        <p:txBody>
          <a:bodyPr>
            <a:spAutoFit/>
          </a:bodyPr>
          <a:lstStyle>
            <a:lvl1pPr marL="0" indent="0">
              <a:buFont typeface="Wingdings" pitchFamily="2" charset="2"/>
              <a:buNone/>
              <a:defRPr>
                <a:latin typeface="Arial Black" pitchFamily="34" charset="0"/>
              </a:defRPr>
            </a:lvl1pPr>
          </a:lstStyle>
          <a:p>
            <a:r>
              <a:rPr lang="en-AU"/>
              <a:t>Subtitle</a:t>
            </a:r>
          </a:p>
        </p:txBody>
      </p:sp>
    </p:spTree>
    <p:extLst>
      <p:ext uri="{BB962C8B-B14F-4D97-AF65-F5344CB8AC3E}">
        <p14:creationId xmlns:p14="http://schemas.microsoft.com/office/powerpoint/2010/main" val="221712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Chapter 2 — Instructions: Language of the Computer — 2</a:t>
            </a:r>
            <a:endParaRPr lang="en-AU" altLang="zh-CN"/>
          </a:p>
        </p:txBody>
      </p:sp>
    </p:spTree>
    <p:extLst>
      <p:ext uri="{BB962C8B-B14F-4D97-AF65-F5344CB8AC3E}">
        <p14:creationId xmlns:p14="http://schemas.microsoft.com/office/powerpoint/2010/main" val="3567384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163" y="146050"/>
            <a:ext cx="2066925" cy="60912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Chapter 2 — Instructions: Language of the Computer — 2</a:t>
            </a:r>
            <a:endParaRPr lang="en-AU" altLang="zh-CN"/>
          </a:p>
        </p:txBody>
      </p:sp>
    </p:spTree>
    <p:extLst>
      <p:ext uri="{BB962C8B-B14F-4D97-AF65-F5344CB8AC3E}">
        <p14:creationId xmlns:p14="http://schemas.microsoft.com/office/powerpoint/2010/main" val="3208813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7#标题和内容（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548879" y="447468"/>
            <a:ext cx="8046244" cy="1001920"/>
          </a:xfrm>
          <a:prstGeom prst="rect">
            <a:avLst/>
          </a:prstGeom>
        </p:spPr>
        <p:txBody>
          <a:bodyPr lIns="0" tIns="0" rIns="0" bIns="0" anchor="t">
            <a:normAutofit/>
          </a:bodyPr>
          <a:lstStyle>
            <a:lvl1pPr>
              <a:defRPr lang="zh-CN" altLang="en-US" baseline="0" dirty="0">
                <a:latin typeface="微软雅黑" panose="020B0503020204020204" pitchFamily="34" charset="-122"/>
                <a:ea typeface="方正兰亭黑简体" panose="02000000000000000000" pitchFamily="2" charset="-122"/>
              </a:defRPr>
            </a:lvl1pPr>
          </a:lstStyle>
          <a:p>
            <a:pPr marL="0" lvl="0" indent="0" defTabSz="890849">
              <a:lnSpc>
                <a:spcPts val="2573"/>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548878" y="1484312"/>
            <a:ext cx="8046245" cy="4443243"/>
          </a:xfrm>
          <a:prstGeom prst="rect">
            <a:avLst/>
          </a:prstGeom>
        </p:spPr>
        <p:txBody>
          <a:bodyPr/>
          <a:lstStyle>
            <a:lvl1pPr algn="just" fontAlgn="ctr">
              <a:buClrTx/>
              <a:defRPr baseline="0">
                <a:latin typeface="微软雅黑" panose="020B0503020204020204" pitchFamily="34" charset="-122"/>
                <a:ea typeface="方正兰亭黑简体" panose="02000000000000000000" pitchFamily="2" charset="-122"/>
                <a:cs typeface="微软雅黑" panose="020B0503020204020204" pitchFamily="34" charset="-122"/>
              </a:defRPr>
            </a:lvl1pPr>
          </a:lstStyle>
          <a:p>
            <a:r>
              <a:rPr lang="zh-CN" altLang="en-US" dirty="0"/>
              <a:t>单击此处输入文字</a:t>
            </a:r>
          </a:p>
        </p:txBody>
      </p:sp>
    </p:spTree>
    <p:extLst>
      <p:ext uri="{BB962C8B-B14F-4D97-AF65-F5344CB8AC3E}">
        <p14:creationId xmlns:p14="http://schemas.microsoft.com/office/powerpoint/2010/main" val="2142946045"/>
      </p:ext>
    </p:extLst>
  </p:cSld>
  <p:clrMapOvr>
    <a:masterClrMapping/>
  </p:clrMapOvr>
  <p:extLst>
    <p:ext uri="{DCECCB84-F9BA-43D5-87BE-67443E8EF086}">
      <p15:sldGuideLst xmlns:p15="http://schemas.microsoft.com/office/powerpoint/2012/main">
        <p15:guide id="1" orient="horz" pos="93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548879" y="447468"/>
            <a:ext cx="8046244" cy="485982"/>
          </a:xfrm>
          <a:prstGeom prst="rect">
            <a:avLst/>
          </a:prstGeom>
        </p:spPr>
        <p:txBody>
          <a:bodyPr lIns="0" tIns="0" rIns="0" bIns="0" anchor="t">
            <a:normAutofit/>
          </a:bodyPr>
          <a:lstStyle>
            <a:lvl1pPr>
              <a:defRPr lang="zh-CN" altLang="en-US" baseline="0" dirty="0">
                <a:latin typeface="微软雅黑" panose="020B0503020204020204" pitchFamily="34" charset="-122"/>
                <a:ea typeface="方正兰亭黑简体" panose="02000000000000000000" pitchFamily="2" charset="-122"/>
              </a:defRPr>
            </a:lvl1pPr>
          </a:lstStyle>
          <a:p>
            <a:pPr marL="0" lvl="0" indent="0" defTabSz="890849">
              <a:lnSpc>
                <a:spcPts val="2573"/>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548878" y="1047751"/>
            <a:ext cx="8046245" cy="4879805"/>
          </a:xfrm>
          <a:prstGeom prst="rect">
            <a:avLst/>
          </a:prstGeom>
        </p:spPr>
        <p:txBody>
          <a:bodyPr/>
          <a:lstStyle>
            <a:lvl1pPr algn="just" fontAlgn="ctr">
              <a:buClrTx/>
              <a:defRPr baseline="0">
                <a:latin typeface="微软雅黑" panose="020B0503020204020204" pitchFamily="34" charset="-122"/>
                <a:ea typeface="方正兰亭黑简体" panose="02000000000000000000" pitchFamily="2" charset="-122"/>
                <a:cs typeface="微软雅黑" panose="020B0503020204020204" pitchFamily="34" charset="-122"/>
              </a:defRPr>
            </a:lvl1pPr>
          </a:lstStyle>
          <a:p>
            <a:r>
              <a:rPr lang="zh-CN" altLang="en-US" dirty="0"/>
              <a:t>单击此处输入文字</a:t>
            </a:r>
          </a:p>
        </p:txBody>
      </p:sp>
    </p:spTree>
    <p:extLst>
      <p:ext uri="{BB962C8B-B14F-4D97-AF65-F5344CB8AC3E}">
        <p14:creationId xmlns:p14="http://schemas.microsoft.com/office/powerpoint/2010/main" val="1221588079"/>
      </p:ext>
    </p:extLst>
  </p:cSld>
  <p:clrMapOvr>
    <a:masterClrMapping/>
  </p:clrMapOvr>
  <p:extLst>
    <p:ext uri="{DCECCB84-F9BA-43D5-87BE-67443E8EF086}">
      <p15:sldGuideLst xmlns:p15="http://schemas.microsoft.com/office/powerpoint/2012/main">
        <p15:guide id="1" orient="horz" pos="595">
          <p15:clr>
            <a:srgbClr val="FBAE40"/>
          </p15:clr>
        </p15:guide>
        <p15:guide id="2" orient="horz" pos="66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548879" y="447468"/>
            <a:ext cx="8046244" cy="1001920"/>
          </a:xfrm>
          <a:prstGeom prst="rect">
            <a:avLst/>
          </a:prstGeom>
        </p:spPr>
        <p:txBody>
          <a:bodyPr lIns="0" tIns="0" rIns="0" bIns="0" anchor="t">
            <a:normAutofit/>
          </a:bodyPr>
          <a:lstStyle>
            <a:lvl1pPr>
              <a:defRPr lang="zh-CN" altLang="en-US" baseline="0" dirty="0"/>
            </a:lvl1pPr>
          </a:lstStyle>
          <a:p>
            <a:pPr marL="0" lvl="0" indent="0" defTabSz="890849">
              <a:lnSpc>
                <a:spcPts val="2573"/>
              </a:lnSpc>
              <a:spcBef>
                <a:spcPts val="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252307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548879" y="447469"/>
            <a:ext cx="8046244" cy="497095"/>
          </a:xfrm>
          <a:prstGeom prst="rect">
            <a:avLst/>
          </a:prstGeom>
        </p:spPr>
        <p:txBody>
          <a:bodyPr lIns="0" tIns="0" rIns="0" bIns="0" anchor="t">
            <a:normAutofit/>
          </a:bodyPr>
          <a:lstStyle>
            <a:lvl1pPr>
              <a:defRPr lang="zh-CN" altLang="en-US" baseline="0" dirty="0"/>
            </a:lvl1pPr>
          </a:lstStyle>
          <a:p>
            <a:pPr marL="0" lvl="0" indent="0" defTabSz="890849">
              <a:lnSpc>
                <a:spcPts val="2573"/>
              </a:lnSpc>
              <a:spcBef>
                <a:spcPts val="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1223250346"/>
      </p:ext>
    </p:extLst>
  </p:cSld>
  <p:clrMapOvr>
    <a:masterClrMapping/>
  </p:clrMapOvr>
  <p:extLst>
    <p:ext uri="{DCECCB84-F9BA-43D5-87BE-67443E8EF086}">
      <p15:sldGuideLst xmlns:p15="http://schemas.microsoft.com/office/powerpoint/2012/main">
        <p15:guide id="1" orient="horz" pos="59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6451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764381" y="1844676"/>
            <a:ext cx="7615238" cy="4068811"/>
          </a:xfrm>
          <a:prstGeom prst="rect">
            <a:avLst/>
          </a:prstGeom>
        </p:spPr>
        <p:txBody>
          <a:bodyPr/>
          <a:lstStyle>
            <a:lvl1pPr marL="342900" marR="0" indent="-342900" algn="just" defTabSz="601025" rtl="0" eaLnBrk="1" fontAlgn="ctr" latinLnBrk="0" hangingPunct="1">
              <a:lnSpc>
                <a:spcPct val="140000"/>
              </a:lnSpc>
              <a:spcBef>
                <a:spcPct val="30000"/>
              </a:spcBef>
              <a:spcAft>
                <a:spcPct val="0"/>
              </a:spcAft>
              <a:buClrTx/>
              <a:buSzPct val="100000"/>
              <a:buFont typeface="+mj-lt"/>
              <a:buAutoNum type="arabicPeriod"/>
              <a:tabLst/>
              <a:defRPr baseline="0">
                <a:latin typeface="微软雅黑" panose="020B0503020204020204" pitchFamily="34" charset="-122"/>
                <a:ea typeface="方正兰亭黑简体" panose="02000000000000000000" pitchFamily="2" charset="-122"/>
                <a:cs typeface="微软雅黑" panose="020B0503020204020204" pitchFamily="34" charset="-122"/>
              </a:defRPr>
            </a:lvl1pPr>
            <a:lvl2pPr fontAlgn="ctr">
              <a:buClrTx/>
              <a:buSzPct val="100000"/>
              <a:buFont typeface="Huawei Sans" panose="020C0503030203020204" pitchFamily="34" charset="0"/>
              <a:buChar char="▫"/>
              <a:defRPr baseline="0">
                <a:latin typeface="微软雅黑" panose="020B0503020204020204" pitchFamily="34" charset="-122"/>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90341" lvl="1" indent="-342763">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772439" y="1349255"/>
            <a:ext cx="664475"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a16="http://schemas.microsoft.com/office/drawing/2014/main" id="{568EC886-2612-1F43-AB51-21A76A078357}"/>
              </a:ext>
            </a:extLst>
          </p:cNvPr>
          <p:cNvSpPr txBox="1"/>
          <p:nvPr userDrawn="1"/>
        </p:nvSpPr>
        <p:spPr>
          <a:xfrm>
            <a:off x="689188" y="630373"/>
            <a:ext cx="883575" cy="512448"/>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marL="0" marR="0" lvl="0" indent="0" algn="l" defTabSz="750917" rtl="0" eaLnBrk="0" fontAlgn="ctr" latinLnBrk="0" hangingPunct="0">
              <a:lnSpc>
                <a:spcPct val="100000"/>
              </a:lnSpc>
              <a:spcBef>
                <a:spcPts val="0"/>
              </a:spcBef>
              <a:spcAft>
                <a:spcPts val="0"/>
              </a:spcAft>
              <a:buClrTx/>
              <a:buSzTx/>
              <a:buFontTx/>
              <a:buNone/>
              <a:tabLst/>
              <a:defRPr/>
            </a:pPr>
            <a:r>
              <a:rPr kumimoji="0" lang="zh-CN" altLang="en-US" sz="2730" b="0" i="0" u="none" strike="noStrike" kern="1200" cap="none" spc="0" normalizeH="0" baseline="0" noProof="0" dirty="0">
                <a:ln>
                  <a:noFill/>
                </a:ln>
                <a:solidFill>
                  <a:srgbClr val="404040"/>
                </a:solidFill>
                <a:effectLst/>
                <a:uLnTx/>
                <a:uFillTx/>
                <a:latin typeface="微软雅黑" panose="020B0503020204020204" pitchFamily="34" charset="-122"/>
                <a:ea typeface="方正兰亭黑简体" panose="02000000000000000000" pitchFamily="2" charset="-122"/>
              </a:rPr>
              <a:t>目录</a:t>
            </a:r>
          </a:p>
        </p:txBody>
      </p:sp>
    </p:spTree>
    <p:extLst>
      <p:ext uri="{BB962C8B-B14F-4D97-AF65-F5344CB8AC3E}">
        <p14:creationId xmlns:p14="http://schemas.microsoft.com/office/powerpoint/2010/main" val="4129762380"/>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7"/>
          <p:cNvSpPr>
            <a:spLocks noChangeArrowheads="1"/>
          </p:cNvSpPr>
          <p:nvPr/>
        </p:nvSpPr>
        <p:spPr bwMode="auto">
          <a:xfrm>
            <a:off x="0" y="0"/>
            <a:ext cx="9144000" cy="11255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dirty="0">
              <a:ea typeface="微软雅黑" panose="020B0503020204020204" pitchFamily="34" charset="-122"/>
            </a:endParaRPr>
          </a:p>
        </p:txBody>
      </p:sp>
      <p:sp>
        <p:nvSpPr>
          <p:cNvPr id="8" name="Rectangle 9"/>
          <p:cNvSpPr>
            <a:spLocks noChangeArrowheads="1"/>
          </p:cNvSpPr>
          <p:nvPr/>
        </p:nvSpPr>
        <p:spPr bwMode="auto">
          <a:xfrm>
            <a:off x="0" y="1125538"/>
            <a:ext cx="9144000" cy="1746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dirty="0">
              <a:ea typeface="微软雅黑" panose="020B0503020204020204" pitchFamily="34" charset="-122"/>
            </a:endParaRPr>
          </a:p>
        </p:txBody>
      </p:sp>
      <p:sp>
        <p:nvSpPr>
          <p:cNvPr id="295939" name="Rectangle 3"/>
          <p:cNvSpPr>
            <a:spLocks noGrp="1" noChangeArrowheads="1"/>
          </p:cNvSpPr>
          <p:nvPr>
            <p:ph type="ctrTitle"/>
          </p:nvPr>
        </p:nvSpPr>
        <p:spPr>
          <a:xfrm>
            <a:off x="2409825" y="1844675"/>
            <a:ext cx="5832475" cy="762000"/>
          </a:xfrm>
        </p:spPr>
        <p:txBody>
          <a:bodyPr anchor="t"/>
          <a:lstStyle>
            <a:lvl1pPr>
              <a:defRPr>
                <a:latin typeface="Arial Black" pitchFamily="34" charset="0"/>
              </a:defRPr>
            </a:lvl1pPr>
          </a:lstStyle>
          <a:p>
            <a:r>
              <a:rPr lang="en-AU"/>
              <a:t>Chapter …</a:t>
            </a:r>
          </a:p>
        </p:txBody>
      </p:sp>
      <p:sp>
        <p:nvSpPr>
          <p:cNvPr id="295940" name="Rectangle 4"/>
          <p:cNvSpPr>
            <a:spLocks noGrp="1" noChangeArrowheads="1"/>
          </p:cNvSpPr>
          <p:nvPr>
            <p:ph type="subTitle" idx="1"/>
          </p:nvPr>
        </p:nvSpPr>
        <p:spPr>
          <a:xfrm>
            <a:off x="2409825" y="2924175"/>
            <a:ext cx="5832475" cy="579438"/>
          </a:xfrm>
        </p:spPr>
        <p:txBody>
          <a:bodyPr>
            <a:spAutoFit/>
          </a:bodyPr>
          <a:lstStyle>
            <a:lvl1pPr marL="0" indent="0">
              <a:buFont typeface="Wingdings" pitchFamily="2" charset="2"/>
              <a:buNone/>
              <a:defRPr>
                <a:latin typeface="Arial Black" pitchFamily="34" charset="0"/>
              </a:defRPr>
            </a:lvl1pPr>
          </a:lstStyle>
          <a:p>
            <a:r>
              <a:rPr lang="en-AU"/>
              <a:t>Subtitle</a:t>
            </a:r>
          </a:p>
        </p:txBody>
      </p:sp>
    </p:spTree>
    <p:extLst>
      <p:ext uri="{BB962C8B-B14F-4D97-AF65-F5344CB8AC3E}">
        <p14:creationId xmlns:p14="http://schemas.microsoft.com/office/powerpoint/2010/main" val="42212424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1692275" y="6381750"/>
            <a:ext cx="7272338" cy="358775"/>
          </a:xfrm>
          <a:prstGeom prst="rect">
            <a:avLst/>
          </a:prstGeom>
          <a:ln/>
        </p:spPr>
        <p:txBody>
          <a:bodyPr/>
          <a:lstStyle>
            <a:lvl1pPr>
              <a:defRPr>
                <a:ea typeface="微软雅黑" panose="020B0503020204020204" pitchFamily="34" charset="-122"/>
              </a:defRPr>
            </a:lvl1pPr>
          </a:lstStyle>
          <a:p>
            <a:endParaRPr lang="en-AU" dirty="0"/>
          </a:p>
        </p:txBody>
      </p:sp>
    </p:spTree>
    <p:extLst>
      <p:ext uri="{BB962C8B-B14F-4D97-AF65-F5344CB8AC3E}">
        <p14:creationId xmlns:p14="http://schemas.microsoft.com/office/powerpoint/2010/main" val="2712597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Chapter 2 — Instructions: Language of the Computer — 2</a:t>
            </a:r>
            <a:endParaRPr lang="en-AU" altLang="zh-CN"/>
          </a:p>
        </p:txBody>
      </p:sp>
    </p:spTree>
    <p:extLst>
      <p:ext uri="{BB962C8B-B14F-4D97-AF65-F5344CB8AC3E}">
        <p14:creationId xmlns:p14="http://schemas.microsoft.com/office/powerpoint/2010/main" val="4214743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xfrm>
            <a:off x="1692275" y="6381750"/>
            <a:ext cx="7272338" cy="358775"/>
          </a:xfrm>
          <a:prstGeom prst="rect">
            <a:avLst/>
          </a:prstGeom>
          <a:ln/>
        </p:spPr>
        <p:txBody>
          <a:bodyPr/>
          <a:lstStyle>
            <a:lvl1pPr>
              <a:defRPr>
                <a:ea typeface="微软雅黑" panose="020B0503020204020204" pitchFamily="34" charset="-122"/>
              </a:defRPr>
            </a:lvl1pPr>
          </a:lstStyle>
          <a:p>
            <a:endParaRPr lang="en-AU" dirty="0"/>
          </a:p>
        </p:txBody>
      </p:sp>
    </p:spTree>
    <p:extLst>
      <p:ext uri="{BB962C8B-B14F-4D97-AF65-F5344CB8AC3E}">
        <p14:creationId xmlns:p14="http://schemas.microsoft.com/office/powerpoint/2010/main" val="163449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xfrm>
            <a:off x="1692275" y="6381750"/>
            <a:ext cx="7272338" cy="358775"/>
          </a:xfrm>
          <a:prstGeom prst="rect">
            <a:avLst/>
          </a:prstGeom>
          <a:ln/>
        </p:spPr>
        <p:txBody>
          <a:bodyPr/>
          <a:lstStyle>
            <a:lvl1pPr>
              <a:defRPr>
                <a:ea typeface="微软雅黑" panose="020B0503020204020204" pitchFamily="34" charset="-122"/>
              </a:defRPr>
            </a:lvl1pPr>
          </a:lstStyle>
          <a:p>
            <a:endParaRPr lang="en-AU" dirty="0"/>
          </a:p>
        </p:txBody>
      </p:sp>
    </p:spTree>
    <p:extLst>
      <p:ext uri="{BB962C8B-B14F-4D97-AF65-F5344CB8AC3E}">
        <p14:creationId xmlns:p14="http://schemas.microsoft.com/office/powerpoint/2010/main" val="13115902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xfrm>
            <a:off x="1692275" y="6381750"/>
            <a:ext cx="7272338" cy="358775"/>
          </a:xfrm>
          <a:prstGeom prst="rect">
            <a:avLst/>
          </a:prstGeom>
          <a:ln/>
        </p:spPr>
        <p:txBody>
          <a:bodyPr/>
          <a:lstStyle>
            <a:lvl1pPr>
              <a:defRPr>
                <a:ea typeface="微软雅黑" panose="020B0503020204020204" pitchFamily="34" charset="-122"/>
              </a:defRPr>
            </a:lvl1pPr>
          </a:lstStyle>
          <a:p>
            <a:endParaRPr lang="en-AU" dirty="0"/>
          </a:p>
        </p:txBody>
      </p:sp>
    </p:spTree>
    <p:extLst>
      <p:ext uri="{BB962C8B-B14F-4D97-AF65-F5344CB8AC3E}">
        <p14:creationId xmlns:p14="http://schemas.microsoft.com/office/powerpoint/2010/main" val="3876044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xfrm>
            <a:off x="1692275" y="6381750"/>
            <a:ext cx="7272338" cy="358775"/>
          </a:xfrm>
          <a:prstGeom prst="rect">
            <a:avLst/>
          </a:prstGeom>
          <a:ln/>
        </p:spPr>
        <p:txBody>
          <a:bodyPr/>
          <a:lstStyle>
            <a:lvl1pPr>
              <a:defRPr>
                <a:ea typeface="微软雅黑" panose="020B0503020204020204" pitchFamily="34" charset="-122"/>
              </a:defRPr>
            </a:lvl1pPr>
          </a:lstStyle>
          <a:p>
            <a:endParaRPr lang="en-AU" dirty="0"/>
          </a:p>
        </p:txBody>
      </p:sp>
    </p:spTree>
    <p:extLst>
      <p:ext uri="{BB962C8B-B14F-4D97-AF65-F5344CB8AC3E}">
        <p14:creationId xmlns:p14="http://schemas.microsoft.com/office/powerpoint/2010/main" val="9972884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xfrm>
            <a:off x="1692275" y="6381750"/>
            <a:ext cx="7272338" cy="358775"/>
          </a:xfrm>
          <a:prstGeom prst="rect">
            <a:avLst/>
          </a:prstGeom>
          <a:ln/>
        </p:spPr>
        <p:txBody>
          <a:bodyPr/>
          <a:lstStyle>
            <a:lvl1pPr>
              <a:defRPr>
                <a:ea typeface="微软雅黑" panose="020B0503020204020204" pitchFamily="34" charset="-122"/>
              </a:defRPr>
            </a:lvl1pPr>
          </a:lstStyle>
          <a:p>
            <a:endParaRPr lang="en-AU" dirty="0"/>
          </a:p>
        </p:txBody>
      </p:sp>
    </p:spTree>
    <p:extLst>
      <p:ext uri="{BB962C8B-B14F-4D97-AF65-F5344CB8AC3E}">
        <p14:creationId xmlns:p14="http://schemas.microsoft.com/office/powerpoint/2010/main" val="3592991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xfrm>
            <a:off x="1692275" y="6381750"/>
            <a:ext cx="7272338" cy="358775"/>
          </a:xfrm>
          <a:prstGeom prst="rect">
            <a:avLst/>
          </a:prstGeom>
          <a:ln/>
        </p:spPr>
        <p:txBody>
          <a:bodyPr/>
          <a:lstStyle>
            <a:lvl1pPr>
              <a:defRPr>
                <a:ea typeface="微软雅黑" panose="020B0503020204020204" pitchFamily="34" charset="-122"/>
              </a:defRPr>
            </a:lvl1pPr>
          </a:lstStyle>
          <a:p>
            <a:endParaRPr lang="en-AU" dirty="0"/>
          </a:p>
        </p:txBody>
      </p:sp>
    </p:spTree>
    <p:extLst>
      <p:ext uri="{BB962C8B-B14F-4D97-AF65-F5344CB8AC3E}">
        <p14:creationId xmlns:p14="http://schemas.microsoft.com/office/powerpoint/2010/main" val="35551178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xfrm>
            <a:off x="1692275" y="6381750"/>
            <a:ext cx="7272338" cy="358775"/>
          </a:xfrm>
          <a:prstGeom prst="rect">
            <a:avLst/>
          </a:prstGeom>
          <a:ln/>
        </p:spPr>
        <p:txBody>
          <a:bodyPr/>
          <a:lstStyle>
            <a:lvl1pPr>
              <a:defRPr>
                <a:ea typeface="微软雅黑" panose="020B0503020204020204" pitchFamily="34" charset="-122"/>
              </a:defRPr>
            </a:lvl1pPr>
          </a:lstStyle>
          <a:p>
            <a:endParaRPr lang="en-AU" dirty="0"/>
          </a:p>
        </p:txBody>
      </p:sp>
    </p:spTree>
    <p:extLst>
      <p:ext uri="{BB962C8B-B14F-4D97-AF65-F5344CB8AC3E}">
        <p14:creationId xmlns:p14="http://schemas.microsoft.com/office/powerpoint/2010/main" val="73443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1692275" y="6381750"/>
            <a:ext cx="7272338" cy="358775"/>
          </a:xfrm>
          <a:prstGeom prst="rect">
            <a:avLst/>
          </a:prstGeom>
          <a:ln/>
        </p:spPr>
        <p:txBody>
          <a:bodyPr/>
          <a:lstStyle>
            <a:lvl1pPr>
              <a:defRPr>
                <a:ea typeface="微软雅黑" panose="020B0503020204020204" pitchFamily="34" charset="-122"/>
              </a:defRPr>
            </a:lvl1pPr>
          </a:lstStyle>
          <a:p>
            <a:endParaRPr lang="en-AU" dirty="0"/>
          </a:p>
        </p:txBody>
      </p:sp>
    </p:spTree>
    <p:extLst>
      <p:ext uri="{BB962C8B-B14F-4D97-AF65-F5344CB8AC3E}">
        <p14:creationId xmlns:p14="http://schemas.microsoft.com/office/powerpoint/2010/main" val="24863121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163" y="146050"/>
            <a:ext cx="2066925" cy="60912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1692275" y="6381750"/>
            <a:ext cx="7272338" cy="358775"/>
          </a:xfrm>
          <a:prstGeom prst="rect">
            <a:avLst/>
          </a:prstGeom>
          <a:ln/>
        </p:spPr>
        <p:txBody>
          <a:bodyPr/>
          <a:lstStyle>
            <a:lvl1pPr>
              <a:defRPr>
                <a:ea typeface="微软雅黑" panose="020B0503020204020204" pitchFamily="34" charset="-122"/>
              </a:defRPr>
            </a:lvl1pPr>
          </a:lstStyle>
          <a:p>
            <a:endParaRPr lang="en-AU" dirty="0"/>
          </a:p>
        </p:txBody>
      </p:sp>
    </p:spTree>
    <p:extLst>
      <p:ext uri="{BB962C8B-B14F-4D97-AF65-F5344CB8AC3E}">
        <p14:creationId xmlns:p14="http://schemas.microsoft.com/office/powerpoint/2010/main" val="3691497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4213" y="146050"/>
            <a:ext cx="8259762" cy="762000"/>
          </a:xfrm>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895850" y="1125538"/>
            <a:ext cx="4059238"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xfrm>
            <a:off x="1692275" y="6381750"/>
            <a:ext cx="7272338" cy="358775"/>
          </a:xfrm>
          <a:prstGeom prst="rect">
            <a:avLst/>
          </a:prstGeom>
          <a:ln/>
        </p:spPr>
        <p:txBody>
          <a:bodyPr/>
          <a:lstStyle>
            <a:lvl1pPr>
              <a:defRPr>
                <a:ea typeface="微软雅黑" panose="020B0503020204020204" pitchFamily="34" charset="-122"/>
              </a:defRPr>
            </a:lvl1pPr>
          </a:lstStyle>
          <a:p>
            <a:endParaRPr lang="en-AU" dirty="0"/>
          </a:p>
        </p:txBody>
      </p:sp>
    </p:spTree>
    <p:extLst>
      <p:ext uri="{BB962C8B-B14F-4D97-AF65-F5344CB8AC3E}">
        <p14:creationId xmlns:p14="http://schemas.microsoft.com/office/powerpoint/2010/main" val="2191950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Chapter 2 — Instructions: Language of the Computer — 2</a:t>
            </a:r>
            <a:endParaRPr lang="en-AU" altLang="zh-CN"/>
          </a:p>
        </p:txBody>
      </p:sp>
    </p:spTree>
    <p:extLst>
      <p:ext uri="{BB962C8B-B14F-4D97-AF65-F5344CB8AC3E}">
        <p14:creationId xmlns:p14="http://schemas.microsoft.com/office/powerpoint/2010/main" val="39202120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146050"/>
            <a:ext cx="8259762" cy="762000"/>
          </a:xfrm>
        </p:spPr>
        <p:txBody>
          <a:bodyPr/>
          <a:lstStyle/>
          <a:p>
            <a:r>
              <a:rPr lang="en-US"/>
              <a:t>Click to edit Master title style</a:t>
            </a:r>
          </a:p>
        </p:txBody>
      </p:sp>
      <p:sp>
        <p:nvSpPr>
          <p:cNvPr id="3" name="Text Placeholder 2"/>
          <p:cNvSpPr>
            <a:spLocks noGrp="1"/>
          </p:cNvSpPr>
          <p:nvPr>
            <p:ph type="body" sz="half" idx="1"/>
          </p:nvPr>
        </p:nvSpPr>
        <p:spPr>
          <a:xfrm>
            <a:off x="684213" y="1125538"/>
            <a:ext cx="4059237"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xfrm>
            <a:off x="1692275" y="6381750"/>
            <a:ext cx="7272338" cy="358775"/>
          </a:xfrm>
          <a:prstGeom prst="rect">
            <a:avLst/>
          </a:prstGeom>
          <a:ln/>
        </p:spPr>
        <p:txBody>
          <a:bodyPr/>
          <a:lstStyle>
            <a:lvl1pPr>
              <a:defRPr>
                <a:ea typeface="微软雅黑" panose="020B0503020204020204" pitchFamily="34" charset="-122"/>
              </a:defRPr>
            </a:lvl1pPr>
          </a:lstStyle>
          <a:p>
            <a:endParaRPr lang="en-AU" dirty="0"/>
          </a:p>
        </p:txBody>
      </p:sp>
    </p:spTree>
    <p:extLst>
      <p:ext uri="{BB962C8B-B14F-4D97-AF65-F5344CB8AC3E}">
        <p14:creationId xmlns:p14="http://schemas.microsoft.com/office/powerpoint/2010/main" val="9198760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146050"/>
            <a:ext cx="8259762" cy="762000"/>
          </a:xfrm>
        </p:spPr>
        <p:txBody>
          <a:bodyPr/>
          <a:lstStyle/>
          <a:p>
            <a:r>
              <a:rPr lang="en-US"/>
              <a:t>Click to edit Master title style</a:t>
            </a:r>
          </a:p>
        </p:txBody>
      </p:sp>
      <p:sp>
        <p:nvSpPr>
          <p:cNvPr id="3" name="Text Placeholder 2"/>
          <p:cNvSpPr>
            <a:spLocks noGrp="1"/>
          </p:cNvSpPr>
          <p:nvPr>
            <p:ph type="body" sz="half" idx="1"/>
          </p:nvPr>
        </p:nvSpPr>
        <p:spPr>
          <a:xfrm>
            <a:off x="684213" y="1125538"/>
            <a:ext cx="8270875" cy="2479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4213" y="3757613"/>
            <a:ext cx="8270875" cy="2479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xfrm>
            <a:off x="1692275" y="6381750"/>
            <a:ext cx="7272338" cy="358775"/>
          </a:xfrm>
          <a:prstGeom prst="rect">
            <a:avLst/>
          </a:prstGeom>
          <a:ln/>
        </p:spPr>
        <p:txBody>
          <a:bodyPr/>
          <a:lstStyle>
            <a:lvl1pPr>
              <a:defRPr>
                <a:ea typeface="微软雅黑" panose="020B0503020204020204" pitchFamily="34" charset="-122"/>
              </a:defRPr>
            </a:lvl1pPr>
          </a:lstStyle>
          <a:p>
            <a:endParaRPr lang="en-AU" dirty="0"/>
          </a:p>
        </p:txBody>
      </p:sp>
    </p:spTree>
    <p:extLst>
      <p:ext uri="{BB962C8B-B14F-4D97-AF65-F5344CB8AC3E}">
        <p14:creationId xmlns:p14="http://schemas.microsoft.com/office/powerpoint/2010/main" val="2113343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0268A1-239F-4BAE-A970-2CA8B7C91DE2}"/>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6850783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eaLnBrk="1" hangingPunct="1">
                  <a:defRPr/>
                </a:pPr>
                <a:endParaRPr kumimoji="1" lang="zh-CN" altLang="en-US" sz="2400">
                  <a:solidFill>
                    <a:srgbClr val="000000"/>
                  </a:solidFill>
                  <a:latin typeface="Tahoma"/>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eaLnBrk="1" hangingPunct="1">
                  <a:defRPr/>
                </a:pPr>
                <a:endParaRPr kumimoji="1" lang="zh-CN" altLang="en-US" sz="2400">
                  <a:solidFill>
                    <a:srgbClr val="000000"/>
                  </a:solidFill>
                  <a:latin typeface="Tahoma"/>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eaLnBrk="1" hangingPunct="1">
                  <a:defRPr/>
                </a:pPr>
                <a:endParaRPr kumimoji="1" lang="zh-CN" altLang="en-US" sz="2400">
                  <a:solidFill>
                    <a:srgbClr val="000000"/>
                  </a:solidFill>
                  <a:latin typeface="Tahoma"/>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eaLnBrk="1" hangingPunct="1">
                  <a:defRPr/>
                </a:pPr>
                <a:endParaRPr kumimoji="1" lang="zh-CN" altLang="en-US" sz="2400">
                  <a:solidFill>
                    <a:srgbClr val="000000"/>
                  </a:solidFill>
                  <a:latin typeface="Tahoma"/>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eaLnBrk="1" hangingPunct="1">
                <a:defRPr/>
              </a:pPr>
              <a:endParaRPr kumimoji="1" lang="zh-CN" altLang="en-US" sz="2400">
                <a:solidFill>
                  <a:srgbClr val="000000"/>
                </a:solidFill>
                <a:latin typeface="Tahoma"/>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eaLnBrk="1" hangingPunct="1">
                <a:defRPr/>
              </a:pPr>
              <a:endParaRPr kumimoji="1" lang="zh-CN" altLang="en-US" sz="2400">
                <a:solidFill>
                  <a:srgbClr val="000000"/>
                </a:solidFill>
                <a:latin typeface="Tahoma"/>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eaLnBrk="1" hangingPunct="1">
                <a:defRPr/>
              </a:pPr>
              <a:endParaRPr kumimoji="1" lang="zh-CN" altLang="en-US" sz="2400">
                <a:solidFill>
                  <a:srgbClr val="000000"/>
                </a:solidFill>
                <a:latin typeface="Tahoma"/>
              </a:endParaRPr>
            </a:p>
          </p:txBody>
        </p:sp>
      </p:grpSp>
      <p:sp>
        <p:nvSpPr>
          <p:cNvPr id="327692"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327693"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smtClean="0">
                <a:solidFill>
                  <a:schemeClr val="bg2"/>
                </a:solidFill>
              </a:defRPr>
            </a:lvl1pPr>
          </a:lstStyle>
          <a:p>
            <a:pPr>
              <a:defRPr/>
            </a:pPr>
            <a:endParaRPr lang="zh-CN" altLang="en-US">
              <a:solidFill>
                <a:srgbClr val="1C1C1C"/>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smtClean="0">
                <a:solidFill>
                  <a:schemeClr val="bg2"/>
                </a:solidFill>
              </a:defRPr>
            </a:lvl1pPr>
          </a:lstStyle>
          <a:p>
            <a:pPr>
              <a:defRPr/>
            </a:pPr>
            <a:endParaRPr lang="zh-CN" altLang="en-US">
              <a:solidFill>
                <a:srgbClr val="1C1C1C"/>
              </a:solidFill>
            </a:endParaRPr>
          </a:p>
        </p:txBody>
      </p:sp>
      <p:sp>
        <p:nvSpPr>
          <p:cNvPr id="16" name="Rectangle 16"/>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41D05BA3-947F-49BB-893D-3C2B02E2EEB5}" type="slidenum">
              <a:rPr lang="zh-CN" altLang="en-US">
                <a:solidFill>
                  <a:srgbClr val="1C1C1C"/>
                </a:solidFill>
              </a:rPr>
              <a:pPr>
                <a:defRPr/>
              </a:pPr>
              <a:t>‹#›</a:t>
            </a:fld>
            <a:endParaRPr lang="zh-CN" altLang="en-US">
              <a:solidFill>
                <a:srgbClr val="1C1C1C"/>
              </a:solidFill>
            </a:endParaRPr>
          </a:p>
        </p:txBody>
      </p:sp>
    </p:spTree>
    <p:extLst>
      <p:ext uri="{BB962C8B-B14F-4D97-AF65-F5344CB8AC3E}">
        <p14:creationId xmlns:p14="http://schemas.microsoft.com/office/powerpoint/2010/main" val="32330738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zh-CN" altLang="en-US">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D2D1D121-9412-4B34-8247-A2BAFF1CEC5D}" type="slidenum">
              <a:rPr lang="zh-CN" altLang="en-US">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21486227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endParaRPr lang="zh-CN" altLang="en-US">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F1C6D01D-540F-4E1B-8731-DAED882C2CE6}" type="slidenum">
              <a:rPr lang="zh-CN" altLang="en-US">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6402117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1981200"/>
            <a:ext cx="4191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4191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endParaRPr lang="zh-CN" altLang="en-US">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247980D9-1096-432D-B877-F96BA21EF8A6}" type="slidenum">
              <a:rPr lang="zh-CN" altLang="en-US">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34989272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a:ln/>
        </p:spPr>
        <p:txBody>
          <a:bodyPr/>
          <a:lstStyle>
            <a:lvl1pPr>
              <a:defRPr/>
            </a:lvl1pPr>
          </a:lstStyle>
          <a:p>
            <a:pPr>
              <a:defRPr/>
            </a:pPr>
            <a:endParaRPr lang="zh-CN" altLang="en-US">
              <a:solidFill>
                <a:srgbClr val="000000"/>
              </a:solidFill>
            </a:endParaRPr>
          </a:p>
        </p:txBody>
      </p:sp>
      <p:sp>
        <p:nvSpPr>
          <p:cNvPr id="8" name="Rectangle 7"/>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9" name="Rectangle 8"/>
          <p:cNvSpPr>
            <a:spLocks noGrp="1" noChangeArrowheads="1"/>
          </p:cNvSpPr>
          <p:nvPr>
            <p:ph type="sldNum" sz="quarter" idx="12"/>
          </p:nvPr>
        </p:nvSpPr>
        <p:spPr>
          <a:ln/>
        </p:spPr>
        <p:txBody>
          <a:bodyPr/>
          <a:lstStyle>
            <a:lvl1pPr>
              <a:defRPr/>
            </a:lvl1pPr>
          </a:lstStyle>
          <a:p>
            <a:pPr>
              <a:defRPr/>
            </a:pPr>
            <a:fld id="{E9A09DB3-7346-4FD9-B32E-45E6E463FD1D}" type="slidenum">
              <a:rPr lang="zh-CN" altLang="en-US">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15693130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a:ln/>
        </p:spPr>
        <p:txBody>
          <a:bodyPr/>
          <a:lstStyle>
            <a:lvl1pPr>
              <a:defRPr/>
            </a:lvl1pPr>
          </a:lstStyle>
          <a:p>
            <a:pPr>
              <a:defRPr/>
            </a:pPr>
            <a:endParaRPr lang="zh-CN" altLang="en-US">
              <a:solidFill>
                <a:srgbClr val="000000"/>
              </a:solidFill>
            </a:endParaRPr>
          </a:p>
        </p:txBody>
      </p:sp>
      <p:sp>
        <p:nvSpPr>
          <p:cNvPr id="4" name="Rectangle 7"/>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5" name="Rectangle 8"/>
          <p:cNvSpPr>
            <a:spLocks noGrp="1" noChangeArrowheads="1"/>
          </p:cNvSpPr>
          <p:nvPr>
            <p:ph type="sldNum" sz="quarter" idx="12"/>
          </p:nvPr>
        </p:nvSpPr>
        <p:spPr>
          <a:ln/>
        </p:spPr>
        <p:txBody>
          <a:bodyPr/>
          <a:lstStyle>
            <a:lvl1pPr>
              <a:defRPr/>
            </a:lvl1pPr>
          </a:lstStyle>
          <a:p>
            <a:pPr>
              <a:defRPr/>
            </a:pPr>
            <a:fld id="{D91A94FE-718E-4AC2-A287-1EF8ABD5A48C}" type="slidenum">
              <a:rPr lang="zh-CN" altLang="en-US">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42666681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zh-CN" altLang="en-US">
              <a:solidFill>
                <a:srgbClr val="000000"/>
              </a:solidFill>
            </a:endParaRPr>
          </a:p>
        </p:txBody>
      </p:sp>
      <p:sp>
        <p:nvSpPr>
          <p:cNvPr id="3" name="Rectangle 7"/>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4" name="Rectangle 8"/>
          <p:cNvSpPr>
            <a:spLocks noGrp="1" noChangeArrowheads="1"/>
          </p:cNvSpPr>
          <p:nvPr>
            <p:ph type="sldNum" sz="quarter" idx="12"/>
          </p:nvPr>
        </p:nvSpPr>
        <p:spPr>
          <a:ln/>
        </p:spPr>
        <p:txBody>
          <a:bodyPr/>
          <a:lstStyle>
            <a:lvl1pPr>
              <a:defRPr/>
            </a:lvl1pPr>
          </a:lstStyle>
          <a:p>
            <a:pPr>
              <a:defRPr/>
            </a:pPr>
            <a:fld id="{44CA06FF-0AED-4754-9EA1-ADA25B9A4A7A}" type="slidenum">
              <a:rPr lang="zh-CN" altLang="en-US">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269598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t>Chapter 2 — Instructions: Language of the Computer — 2</a:t>
            </a:r>
            <a:endParaRPr lang="en-AU" altLang="zh-CN"/>
          </a:p>
        </p:txBody>
      </p:sp>
    </p:spTree>
    <p:extLst>
      <p:ext uri="{BB962C8B-B14F-4D97-AF65-F5344CB8AC3E}">
        <p14:creationId xmlns:p14="http://schemas.microsoft.com/office/powerpoint/2010/main" val="22187499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zh-CN" altLang="en-US">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6E9B9C1F-CB63-4C6E-B1FA-F416BB17B518}" type="slidenum">
              <a:rPr lang="zh-CN" altLang="en-US">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39526911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zh-CN" altLang="en-US">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D2FE4ECF-8770-4BFA-B1E4-2AE578A22266}" type="slidenum">
              <a:rPr lang="zh-CN" altLang="en-US">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17534969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zh-CN" altLang="en-US">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B73CCE96-EED6-4182-8C55-4146F7FCEB7F}" type="slidenum">
              <a:rPr lang="zh-CN" altLang="en-US">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14089960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5600" y="609600"/>
            <a:ext cx="21336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800" y="609600"/>
            <a:ext cx="62484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zh-CN" altLang="en-US">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9B84717F-C5DB-466E-9052-B1F0A3559A3F}" type="slidenum">
              <a:rPr lang="zh-CN" altLang="en-US">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23500724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38"/>
          <p:cNvSpPr>
            <a:spLocks noChangeArrowheads="1"/>
          </p:cNvSpPr>
          <p:nvPr userDrawn="1"/>
        </p:nvSpPr>
        <p:spPr bwMode="auto">
          <a:xfrm>
            <a:off x="0" y="0"/>
            <a:ext cx="9144000" cy="11255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8" name="Rectangle 46"/>
          <p:cNvSpPr>
            <a:spLocks noChangeArrowheads="1"/>
          </p:cNvSpPr>
          <p:nvPr/>
        </p:nvSpPr>
        <p:spPr bwMode="auto">
          <a:xfrm>
            <a:off x="0" y="1125538"/>
            <a:ext cx="9144000" cy="1746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Tree>
    <p:extLst>
      <p:ext uri="{BB962C8B-B14F-4D97-AF65-F5344CB8AC3E}">
        <p14:creationId xmlns:p14="http://schemas.microsoft.com/office/powerpoint/2010/main" val="18647265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ftr" sz="quarter" idx="10"/>
          </p:nvPr>
        </p:nvSpPr>
        <p:spPr>
          <a:ln/>
        </p:spPr>
        <p:txBody>
          <a:bodyPr/>
          <a:lstStyle>
            <a:lvl1pPr>
              <a:defRPr/>
            </a:lvl1pPr>
          </a:lstStyle>
          <a:p>
            <a:r>
              <a:rPr lang="en-US" altLang="zh-CN"/>
              <a:t>Chapter 4 — The Processor — 69</a:t>
            </a:r>
            <a:endParaRPr lang="en-AU" altLang="zh-CN"/>
          </a:p>
        </p:txBody>
      </p:sp>
    </p:spTree>
    <p:extLst>
      <p:ext uri="{BB962C8B-B14F-4D97-AF65-F5344CB8AC3E}">
        <p14:creationId xmlns:p14="http://schemas.microsoft.com/office/powerpoint/2010/main" val="3449969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ftr" sz="quarter" idx="10"/>
          </p:nvPr>
        </p:nvSpPr>
        <p:spPr>
          <a:ln/>
        </p:spPr>
        <p:txBody>
          <a:bodyPr/>
          <a:lstStyle>
            <a:lvl1pPr>
              <a:defRPr/>
            </a:lvl1pPr>
          </a:lstStyle>
          <a:p>
            <a:r>
              <a:rPr lang="en-US" altLang="zh-CN"/>
              <a:t>Chapter 4 — The Processor — 69</a:t>
            </a:r>
            <a:endParaRPr lang="en-AU" altLang="zh-CN"/>
          </a:p>
        </p:txBody>
      </p:sp>
    </p:spTree>
    <p:extLst>
      <p:ext uri="{BB962C8B-B14F-4D97-AF65-F5344CB8AC3E}">
        <p14:creationId xmlns:p14="http://schemas.microsoft.com/office/powerpoint/2010/main" val="16747108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ftr" sz="quarter" idx="10"/>
          </p:nvPr>
        </p:nvSpPr>
        <p:spPr>
          <a:ln/>
        </p:spPr>
        <p:txBody>
          <a:bodyPr/>
          <a:lstStyle>
            <a:lvl1pPr>
              <a:defRPr/>
            </a:lvl1pPr>
          </a:lstStyle>
          <a:p>
            <a:r>
              <a:rPr lang="en-US" altLang="zh-CN"/>
              <a:t>Chapter 4 — The Processor — 69</a:t>
            </a:r>
            <a:endParaRPr lang="en-AU" altLang="zh-CN"/>
          </a:p>
        </p:txBody>
      </p:sp>
    </p:spTree>
    <p:extLst>
      <p:ext uri="{BB962C8B-B14F-4D97-AF65-F5344CB8AC3E}">
        <p14:creationId xmlns:p14="http://schemas.microsoft.com/office/powerpoint/2010/main" val="19293969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ftr" sz="quarter" idx="10"/>
          </p:nvPr>
        </p:nvSpPr>
        <p:spPr>
          <a:ln/>
        </p:spPr>
        <p:txBody>
          <a:bodyPr/>
          <a:lstStyle>
            <a:lvl1pPr>
              <a:defRPr/>
            </a:lvl1pPr>
          </a:lstStyle>
          <a:p>
            <a:r>
              <a:rPr lang="en-US" altLang="zh-CN"/>
              <a:t>Chapter 4 — The Processor — 69</a:t>
            </a:r>
            <a:endParaRPr lang="en-AU" altLang="zh-CN"/>
          </a:p>
        </p:txBody>
      </p:sp>
    </p:spTree>
    <p:extLst>
      <p:ext uri="{BB962C8B-B14F-4D97-AF65-F5344CB8AC3E}">
        <p14:creationId xmlns:p14="http://schemas.microsoft.com/office/powerpoint/2010/main" val="38075514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ftr" sz="quarter" idx="10"/>
          </p:nvPr>
        </p:nvSpPr>
        <p:spPr>
          <a:ln/>
        </p:spPr>
        <p:txBody>
          <a:bodyPr/>
          <a:lstStyle>
            <a:lvl1pPr>
              <a:defRPr/>
            </a:lvl1pPr>
          </a:lstStyle>
          <a:p>
            <a:r>
              <a:rPr lang="en-US" altLang="zh-CN"/>
              <a:t>Chapter 4 — The Processor — 69</a:t>
            </a:r>
            <a:endParaRPr lang="en-AU" altLang="zh-CN"/>
          </a:p>
        </p:txBody>
      </p:sp>
    </p:spTree>
    <p:extLst>
      <p:ext uri="{BB962C8B-B14F-4D97-AF65-F5344CB8AC3E}">
        <p14:creationId xmlns:p14="http://schemas.microsoft.com/office/powerpoint/2010/main" val="96700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US" altLang="zh-CN"/>
              <a:t>Chapter 2 — Instructions: Language of the Computer — 2</a:t>
            </a:r>
            <a:endParaRPr lang="en-AU" altLang="zh-CN"/>
          </a:p>
        </p:txBody>
      </p:sp>
    </p:spTree>
    <p:extLst>
      <p:ext uri="{BB962C8B-B14F-4D97-AF65-F5344CB8AC3E}">
        <p14:creationId xmlns:p14="http://schemas.microsoft.com/office/powerpoint/2010/main" val="11620611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ftr" sz="quarter" idx="10"/>
          </p:nvPr>
        </p:nvSpPr>
        <p:spPr>
          <a:ln/>
        </p:spPr>
        <p:txBody>
          <a:bodyPr/>
          <a:lstStyle>
            <a:lvl1pPr>
              <a:defRPr/>
            </a:lvl1pPr>
          </a:lstStyle>
          <a:p>
            <a:r>
              <a:rPr lang="en-US" altLang="zh-CN"/>
              <a:t>Chapter 4 — The Processor — 69</a:t>
            </a:r>
            <a:endParaRPr lang="en-AU" altLang="zh-CN"/>
          </a:p>
        </p:txBody>
      </p:sp>
    </p:spTree>
    <p:extLst>
      <p:ext uri="{BB962C8B-B14F-4D97-AF65-F5344CB8AC3E}">
        <p14:creationId xmlns:p14="http://schemas.microsoft.com/office/powerpoint/2010/main" val="33520502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ftr" sz="quarter" idx="10"/>
          </p:nvPr>
        </p:nvSpPr>
        <p:spPr>
          <a:ln/>
        </p:spPr>
        <p:txBody>
          <a:bodyPr/>
          <a:lstStyle>
            <a:lvl1pPr>
              <a:defRPr/>
            </a:lvl1pPr>
          </a:lstStyle>
          <a:p>
            <a:r>
              <a:rPr lang="en-US" altLang="zh-CN"/>
              <a:t>Chapter 4 — The Processor — 69</a:t>
            </a:r>
            <a:endParaRPr lang="en-AU" altLang="zh-CN"/>
          </a:p>
        </p:txBody>
      </p:sp>
    </p:spTree>
    <p:extLst>
      <p:ext uri="{BB962C8B-B14F-4D97-AF65-F5344CB8AC3E}">
        <p14:creationId xmlns:p14="http://schemas.microsoft.com/office/powerpoint/2010/main" val="34374144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ftr" sz="quarter" idx="10"/>
          </p:nvPr>
        </p:nvSpPr>
        <p:spPr>
          <a:ln/>
        </p:spPr>
        <p:txBody>
          <a:bodyPr/>
          <a:lstStyle>
            <a:lvl1pPr>
              <a:defRPr/>
            </a:lvl1pPr>
          </a:lstStyle>
          <a:p>
            <a:r>
              <a:rPr lang="en-US" altLang="zh-CN"/>
              <a:t>Chapter 4 — The Processor — 69</a:t>
            </a:r>
            <a:endParaRPr lang="en-AU" altLang="zh-CN"/>
          </a:p>
        </p:txBody>
      </p:sp>
    </p:spTree>
    <p:extLst>
      <p:ext uri="{BB962C8B-B14F-4D97-AF65-F5344CB8AC3E}">
        <p14:creationId xmlns:p14="http://schemas.microsoft.com/office/powerpoint/2010/main" val="26362249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ftr" sz="quarter" idx="10"/>
          </p:nvPr>
        </p:nvSpPr>
        <p:spPr>
          <a:ln/>
        </p:spPr>
        <p:txBody>
          <a:bodyPr/>
          <a:lstStyle>
            <a:lvl1pPr>
              <a:defRPr/>
            </a:lvl1pPr>
          </a:lstStyle>
          <a:p>
            <a:r>
              <a:rPr lang="en-US" altLang="zh-CN"/>
              <a:t>Chapter 4 — The Processor — 69</a:t>
            </a:r>
            <a:endParaRPr lang="en-AU" altLang="zh-CN"/>
          </a:p>
        </p:txBody>
      </p:sp>
    </p:spTree>
    <p:extLst>
      <p:ext uri="{BB962C8B-B14F-4D97-AF65-F5344CB8AC3E}">
        <p14:creationId xmlns:p14="http://schemas.microsoft.com/office/powerpoint/2010/main" val="29233165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163" y="146050"/>
            <a:ext cx="2066925" cy="60912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ftr" sz="quarter" idx="10"/>
          </p:nvPr>
        </p:nvSpPr>
        <p:spPr>
          <a:ln/>
        </p:spPr>
        <p:txBody>
          <a:bodyPr/>
          <a:lstStyle>
            <a:lvl1pPr>
              <a:defRPr/>
            </a:lvl1pPr>
          </a:lstStyle>
          <a:p>
            <a:r>
              <a:rPr lang="en-US" altLang="zh-CN"/>
              <a:t>Chapter 4 — The Processor — 69</a:t>
            </a:r>
            <a:endParaRPr lang="en-AU" altLang="zh-CN"/>
          </a:p>
        </p:txBody>
      </p:sp>
    </p:spTree>
    <p:extLst>
      <p:ext uri="{BB962C8B-B14F-4D97-AF65-F5344CB8AC3E}">
        <p14:creationId xmlns:p14="http://schemas.microsoft.com/office/powerpoint/2010/main" val="13638492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7" name="Rectangle 7"/>
          <p:cNvSpPr>
            <a:spLocks noChangeArrowheads="1"/>
          </p:cNvSpPr>
          <p:nvPr/>
        </p:nvSpPr>
        <p:spPr bwMode="auto">
          <a:xfrm>
            <a:off x="0" y="0"/>
            <a:ext cx="9144000" cy="11255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dirty="0">
              <a:ea typeface="微软雅黑" panose="020B0503020204020204" pitchFamily="34" charset="-122"/>
            </a:endParaRPr>
          </a:p>
        </p:txBody>
      </p:sp>
      <p:sp>
        <p:nvSpPr>
          <p:cNvPr id="8" name="Rectangle 9"/>
          <p:cNvSpPr>
            <a:spLocks noChangeArrowheads="1"/>
          </p:cNvSpPr>
          <p:nvPr/>
        </p:nvSpPr>
        <p:spPr bwMode="auto">
          <a:xfrm>
            <a:off x="0" y="1125538"/>
            <a:ext cx="9144000" cy="1746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dirty="0">
              <a:ea typeface="微软雅黑" panose="020B0503020204020204" pitchFamily="34" charset="-122"/>
            </a:endParaRPr>
          </a:p>
        </p:txBody>
      </p:sp>
      <p:sp>
        <p:nvSpPr>
          <p:cNvPr id="295939" name="Rectangle 3"/>
          <p:cNvSpPr>
            <a:spLocks noGrp="1" noChangeArrowheads="1"/>
          </p:cNvSpPr>
          <p:nvPr>
            <p:ph type="ctrTitle"/>
          </p:nvPr>
        </p:nvSpPr>
        <p:spPr>
          <a:xfrm>
            <a:off x="2409825" y="1844675"/>
            <a:ext cx="5832475" cy="762000"/>
          </a:xfrm>
        </p:spPr>
        <p:txBody>
          <a:bodyPr anchor="t"/>
          <a:lstStyle>
            <a:lvl1pPr>
              <a:defRPr>
                <a:latin typeface="Arial Black" pitchFamily="34" charset="0"/>
              </a:defRPr>
            </a:lvl1pPr>
          </a:lstStyle>
          <a:p>
            <a:r>
              <a:rPr lang="en-AU"/>
              <a:t>Chapter …</a:t>
            </a:r>
          </a:p>
        </p:txBody>
      </p:sp>
      <p:sp>
        <p:nvSpPr>
          <p:cNvPr id="295940" name="Rectangle 4"/>
          <p:cNvSpPr>
            <a:spLocks noGrp="1" noChangeArrowheads="1"/>
          </p:cNvSpPr>
          <p:nvPr>
            <p:ph type="subTitle" idx="1"/>
          </p:nvPr>
        </p:nvSpPr>
        <p:spPr>
          <a:xfrm>
            <a:off x="2409825" y="2924175"/>
            <a:ext cx="5832475" cy="579438"/>
          </a:xfrm>
        </p:spPr>
        <p:txBody>
          <a:bodyPr>
            <a:spAutoFit/>
          </a:bodyPr>
          <a:lstStyle>
            <a:lvl1pPr marL="0" indent="0">
              <a:buFont typeface="Wingdings" pitchFamily="2" charset="2"/>
              <a:buNone/>
              <a:defRPr>
                <a:latin typeface="Arial Black" pitchFamily="34" charset="0"/>
              </a:defRPr>
            </a:lvl1pPr>
          </a:lstStyle>
          <a:p>
            <a:r>
              <a:rPr lang="en-AU"/>
              <a:t>Subtitle</a:t>
            </a:r>
          </a:p>
        </p:txBody>
      </p:sp>
    </p:spTree>
    <p:extLst>
      <p:ext uri="{BB962C8B-B14F-4D97-AF65-F5344CB8AC3E}">
        <p14:creationId xmlns:p14="http://schemas.microsoft.com/office/powerpoint/2010/main" val="41630424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36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US" altLang="zh-CN"/>
              <a:t>Chapter 2 — Instructions: Language of the Computer — 2</a:t>
            </a:r>
            <a:endParaRPr lang="en-AU" altLang="zh-CN"/>
          </a:p>
        </p:txBody>
      </p:sp>
    </p:spTree>
    <p:extLst>
      <p:ext uri="{BB962C8B-B14F-4D97-AF65-F5344CB8AC3E}">
        <p14:creationId xmlns:p14="http://schemas.microsoft.com/office/powerpoint/2010/main" val="512774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tLang="zh-CN"/>
              <a:t>Chapter 2 — Instructions: Language of the Computer — 2</a:t>
            </a:r>
            <a:endParaRPr lang="en-AU" altLang="zh-CN"/>
          </a:p>
        </p:txBody>
      </p:sp>
    </p:spTree>
    <p:extLst>
      <p:ext uri="{BB962C8B-B14F-4D97-AF65-F5344CB8AC3E}">
        <p14:creationId xmlns:p14="http://schemas.microsoft.com/office/powerpoint/2010/main" val="411632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t>Chapter 2 — Instructions: Language of the Computer — 2</a:t>
            </a:r>
            <a:endParaRPr lang="en-AU" altLang="zh-CN"/>
          </a:p>
        </p:txBody>
      </p:sp>
    </p:spTree>
    <p:extLst>
      <p:ext uri="{BB962C8B-B14F-4D97-AF65-F5344CB8AC3E}">
        <p14:creationId xmlns:p14="http://schemas.microsoft.com/office/powerpoint/2010/main" val="2111408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t>Chapter 2 — Instructions: Language of the Computer — 2</a:t>
            </a:r>
            <a:endParaRPr lang="en-AU" altLang="zh-CN"/>
          </a:p>
        </p:txBody>
      </p:sp>
    </p:spTree>
    <p:extLst>
      <p:ext uri="{BB962C8B-B14F-4D97-AF65-F5344CB8AC3E}">
        <p14:creationId xmlns:p14="http://schemas.microsoft.com/office/powerpoint/2010/main" val="1257496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theme" Target="../theme/theme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5.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title"/>
          </p:nvPr>
        </p:nvSpPr>
        <p:spPr bwMode="auto">
          <a:xfrm>
            <a:off x="684213" y="146050"/>
            <a:ext cx="82597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p>
            <a:pPr lvl="0"/>
            <a:r>
              <a:rPr lang="en-AU" altLang="zh-CN" dirty="0"/>
              <a:t>Click to edit Master title style</a:t>
            </a:r>
          </a:p>
        </p:txBody>
      </p:sp>
      <p:sp>
        <p:nvSpPr>
          <p:cNvPr id="1028" name="Rectangle 4"/>
          <p:cNvSpPr>
            <a:spLocks noGrp="1" noChangeArrowheads="1"/>
          </p:cNvSpPr>
          <p:nvPr>
            <p:ph type="body" idx="1"/>
          </p:nvPr>
        </p:nvSpPr>
        <p:spPr bwMode="auto">
          <a:xfrm>
            <a:off x="684213" y="1125538"/>
            <a:ext cx="82708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ltLang="zh-CN" dirty="0"/>
              <a:t>Click to edit Master text styles</a:t>
            </a:r>
          </a:p>
          <a:p>
            <a:pPr lvl="1"/>
            <a:r>
              <a:rPr lang="en-AU" altLang="zh-CN" dirty="0"/>
              <a:t>Second level</a:t>
            </a:r>
          </a:p>
          <a:p>
            <a:pPr lvl="2"/>
            <a:r>
              <a:rPr lang="en-AU" altLang="zh-CN" dirty="0"/>
              <a:t>Third level</a:t>
            </a:r>
          </a:p>
          <a:p>
            <a:pPr lvl="3"/>
            <a:r>
              <a:rPr lang="en-AU" altLang="zh-CN" dirty="0"/>
              <a:t>Fourth level</a:t>
            </a:r>
          </a:p>
          <a:p>
            <a:pPr lvl="4"/>
            <a:r>
              <a:rPr lang="en-AU" altLang="zh-CN" dirty="0"/>
              <a:t>Fifth level</a:t>
            </a:r>
          </a:p>
        </p:txBody>
      </p:sp>
      <p:sp>
        <p:nvSpPr>
          <p:cNvPr id="239621" name="Rectangle 5"/>
          <p:cNvSpPr>
            <a:spLocks noGrp="1" noChangeArrowheads="1"/>
          </p:cNvSpPr>
          <p:nvPr>
            <p:ph type="ftr" sz="quarter" idx="3"/>
          </p:nvPr>
        </p:nvSpPr>
        <p:spPr bwMode="auto">
          <a:xfrm>
            <a:off x="1692275" y="6381750"/>
            <a:ext cx="7272338" cy="358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1" smtClean="0">
                <a:ea typeface="微软雅黑" panose="020B0503020204020204" pitchFamily="34" charset="-122"/>
              </a:defRPr>
            </a:lvl1pPr>
          </a:lstStyle>
          <a:p>
            <a:pPr>
              <a:defRPr/>
            </a:pPr>
            <a:r>
              <a:rPr lang="en-US" altLang="zh-CN" dirty="0"/>
              <a:t>Chapter 2 — Instructions: Language of the Computer — 2</a:t>
            </a:r>
            <a:endParaRPr lang="en-AU" altLang="zh-CN" dirty="0"/>
          </a:p>
        </p:txBody>
      </p:sp>
      <p:sp>
        <p:nvSpPr>
          <p:cNvPr id="1030" name="Rectangle 7"/>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zh-CN" altLang="zh-CN" dirty="0">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4000"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Lst>
  <p:hf sldNum="0" hdr="0" ft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charset="0"/>
        </a:defRPr>
      </a:lvl2pPr>
      <a:lvl3pPr algn="l" rtl="0" eaLnBrk="0" fontAlgn="base" hangingPunct="0">
        <a:spcBef>
          <a:spcPct val="0"/>
        </a:spcBef>
        <a:spcAft>
          <a:spcPct val="0"/>
        </a:spcAft>
        <a:defRPr sz="4400" b="1">
          <a:solidFill>
            <a:schemeClr val="tx2"/>
          </a:solidFill>
          <a:latin typeface="Arial" charset="0"/>
        </a:defRPr>
      </a:lvl3pPr>
      <a:lvl4pPr algn="l" rtl="0" eaLnBrk="0" fontAlgn="base" hangingPunct="0">
        <a:spcBef>
          <a:spcPct val="0"/>
        </a:spcBef>
        <a:spcAft>
          <a:spcPct val="0"/>
        </a:spcAft>
        <a:defRPr sz="4400" b="1">
          <a:solidFill>
            <a:schemeClr val="tx2"/>
          </a:solidFill>
          <a:latin typeface="Arial" charset="0"/>
        </a:defRPr>
      </a:lvl4pPr>
      <a:lvl5pPr algn="l" rtl="0" eaLnBrk="0" fontAlgn="base" hangingPunct="0">
        <a:spcBef>
          <a:spcPct val="0"/>
        </a:spcBef>
        <a:spcAft>
          <a:spcPct val="0"/>
        </a:spcAft>
        <a:defRPr sz="4400" b="1">
          <a:solidFill>
            <a:schemeClr val="tx2"/>
          </a:solidFill>
          <a:latin typeface="Arial" charset="0"/>
        </a:defRPr>
      </a:lvl5pPr>
      <a:lvl6pPr marL="457200" algn="l" rtl="0" fontAlgn="base">
        <a:spcBef>
          <a:spcPct val="0"/>
        </a:spcBef>
        <a:spcAft>
          <a:spcPct val="0"/>
        </a:spcAft>
        <a:defRPr sz="4400" b="1">
          <a:solidFill>
            <a:schemeClr val="tx2"/>
          </a:solidFill>
          <a:latin typeface="Arial" charset="0"/>
        </a:defRPr>
      </a:lvl6pPr>
      <a:lvl7pPr marL="914400" algn="l" rtl="0" fontAlgn="base">
        <a:spcBef>
          <a:spcPct val="0"/>
        </a:spcBef>
        <a:spcAft>
          <a:spcPct val="0"/>
        </a:spcAft>
        <a:defRPr sz="4400" b="1">
          <a:solidFill>
            <a:schemeClr val="tx2"/>
          </a:solidFill>
          <a:latin typeface="Arial" charset="0"/>
        </a:defRPr>
      </a:lvl7pPr>
      <a:lvl8pPr marL="1371600" algn="l" rtl="0" fontAlgn="base">
        <a:spcBef>
          <a:spcPct val="0"/>
        </a:spcBef>
        <a:spcAft>
          <a:spcPct val="0"/>
        </a:spcAft>
        <a:defRPr sz="4400" b="1">
          <a:solidFill>
            <a:schemeClr val="tx2"/>
          </a:solidFill>
          <a:latin typeface="Arial" charset="0"/>
        </a:defRPr>
      </a:lvl8pPr>
      <a:lvl9pPr marL="1828800" algn="l" rtl="0" fontAlgn="base">
        <a:spcBef>
          <a:spcPct val="0"/>
        </a:spcBef>
        <a:spcAft>
          <a:spcPct val="0"/>
        </a:spcAft>
        <a:defRPr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550598" y="457500"/>
            <a:ext cx="8044524" cy="980113"/>
          </a:xfrm>
          <a:prstGeom prst="rect">
            <a:avLst/>
          </a:prstGeom>
        </p:spPr>
        <p:txBody>
          <a:bodyPr lIns="0" tIns="0" rIns="0" bIns="0" anchor="t">
            <a:normAutofit/>
          </a:bodyPr>
          <a:lstStyle/>
          <a:p>
            <a:pPr marL="0" lvl="0" indent="0" defTabSz="890849">
              <a:lnSpc>
                <a:spcPts val="2573"/>
              </a:lnSpc>
              <a:spcBef>
                <a:spcPts val="0"/>
              </a:spcBef>
              <a:buFont typeface="Arial" panose="020B0604020202020204" pitchFamily="34" charset="0"/>
            </a:pPr>
            <a:r>
              <a:rPr lang="zh-CN" altLang="en-US" dirty="0"/>
              <a:t>单击此处编辑母版标题样式</a:t>
            </a:r>
          </a:p>
        </p:txBody>
      </p:sp>
      <p:sp>
        <p:nvSpPr>
          <p:cNvPr id="28" name="Rectangle 57"/>
          <p:cNvSpPr>
            <a:spLocks noGrp="1" noChangeArrowheads="1"/>
          </p:cNvSpPr>
          <p:nvPr>
            <p:ph type="body" idx="1"/>
          </p:nvPr>
        </p:nvSpPr>
        <p:spPr bwMode="auto">
          <a:xfrm>
            <a:off x="548879" y="1484313"/>
            <a:ext cx="8046244" cy="444376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256593252"/>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Lst>
  <p:hf sldNum="0" hdr="0" ftr="0" dt="0"/>
  <p:txStyles>
    <p:titleStyle>
      <a:lvl1pPr algn="l" defTabSz="685526" rtl="0" eaLnBrk="1" fontAlgn="base" latinLnBrk="0" hangingPunct="1">
        <a:lnSpc>
          <a:spcPct val="90000"/>
        </a:lnSpc>
        <a:spcBef>
          <a:spcPct val="0"/>
        </a:spcBef>
        <a:buNone/>
        <a:defRPr lang="zh-CN" altLang="en-US" sz="2400" kern="1200" baseline="0" dirty="0">
          <a:solidFill>
            <a:schemeClr val="tx1"/>
          </a:solidFill>
          <a:latin typeface="微软雅黑" panose="020B0503020204020204" pitchFamily="34" charset="-122"/>
          <a:ea typeface="方正兰亭黑简体" panose="02000000000000000000" pitchFamily="2" charset="-122"/>
          <a:cs typeface="+mn-cs"/>
        </a:defRPr>
      </a:lvl1pPr>
    </p:titleStyle>
    <p:bodyStyle>
      <a:lvl1pPr marL="226709" indent="-226709" algn="l" defTabSz="685526" rtl="0" eaLnBrk="1" fontAlgn="ctr" latinLnBrk="0" hangingPunct="1">
        <a:lnSpc>
          <a:spcPct val="140000"/>
        </a:lnSpc>
        <a:spcBef>
          <a:spcPts val="594"/>
        </a:spcBef>
        <a:buSzPct val="50000"/>
        <a:buFont typeface="Wingdings" panose="05000000000000000000" pitchFamily="2" charset="2"/>
        <a:buChar char="l"/>
        <a:defRPr sz="1649" kern="1200" baseline="0">
          <a:solidFill>
            <a:schemeClr val="tx1"/>
          </a:solidFill>
          <a:latin typeface="微软雅黑" panose="020B0503020204020204" pitchFamily="34" charset="-122"/>
          <a:ea typeface="方正兰亭黑简体" panose="02000000000000000000" pitchFamily="2" charset="-122"/>
          <a:cs typeface="+mn-cs"/>
        </a:defRPr>
      </a:lvl1pPr>
      <a:lvl2pPr marL="491204" indent="-188924" algn="l" defTabSz="685526" rtl="0" eaLnBrk="1" fontAlgn="ctr" latinLnBrk="0" hangingPunct="1">
        <a:lnSpc>
          <a:spcPct val="140000"/>
        </a:lnSpc>
        <a:spcBef>
          <a:spcPts val="540"/>
        </a:spcBef>
        <a:buClrTx/>
        <a:buSzPct val="50000"/>
        <a:buFont typeface="Wingdings" panose="05000000000000000000" pitchFamily="2" charset="2"/>
        <a:buChar char="p"/>
        <a:defRPr sz="1499" kern="1200" baseline="0">
          <a:solidFill>
            <a:schemeClr val="tx1"/>
          </a:solidFill>
          <a:latin typeface="微软雅黑" panose="020B0503020204020204" pitchFamily="34" charset="-122"/>
          <a:ea typeface="方正兰亭黑简体" panose="02000000000000000000" pitchFamily="2" charset="-122"/>
          <a:cs typeface="+mn-cs"/>
        </a:defRPr>
      </a:lvl2pPr>
      <a:lvl3pPr marL="752999" indent="-151139" algn="l" defTabSz="685526" rtl="0" eaLnBrk="1" fontAlgn="ctr" latinLnBrk="0" hangingPunct="1">
        <a:lnSpc>
          <a:spcPct val="140000"/>
        </a:lnSpc>
        <a:spcBef>
          <a:spcPts val="486"/>
        </a:spcBef>
        <a:buClrTx/>
        <a:buSzPct val="50000"/>
        <a:buFont typeface="Wingdings" panose="05000000000000000000" pitchFamily="2" charset="2"/>
        <a:buChar char="n"/>
        <a:defRPr sz="1349" kern="1200" baseline="0">
          <a:solidFill>
            <a:schemeClr val="tx1"/>
          </a:solidFill>
          <a:latin typeface="微软雅黑" panose="020B0503020204020204" pitchFamily="34" charset="-122"/>
          <a:ea typeface="方正兰亭黑简体" panose="02000000000000000000" pitchFamily="2" charset="-122"/>
          <a:cs typeface="+mn-cs"/>
        </a:defRPr>
      </a:lvl3pPr>
      <a:lvl4pPr marL="1049880" indent="-148441" algn="l" defTabSz="685526" rtl="0" eaLnBrk="1" fontAlgn="ctr" latinLnBrk="0" hangingPunct="1">
        <a:lnSpc>
          <a:spcPct val="140000"/>
        </a:lnSpc>
        <a:spcBef>
          <a:spcPts val="432"/>
        </a:spcBef>
        <a:buFont typeface="Huawei Sans" panose="020C0503030203020204" pitchFamily="34" charset="0"/>
        <a:buChar char="−"/>
        <a:defRPr sz="1199" kern="1200" baseline="0">
          <a:solidFill>
            <a:schemeClr val="tx1"/>
          </a:solidFill>
          <a:latin typeface="微软雅黑" panose="020B0503020204020204" pitchFamily="34" charset="-122"/>
          <a:ea typeface="方正兰亭黑简体" panose="02000000000000000000" pitchFamily="2" charset="-122"/>
          <a:cs typeface="+mn-cs"/>
        </a:defRPr>
      </a:lvl4pPr>
      <a:lvl5pPr marL="1352159" indent="-151139" algn="l" defTabSz="685526" rtl="0" eaLnBrk="1" fontAlgn="ctr" latinLnBrk="0" hangingPunct="1">
        <a:lnSpc>
          <a:spcPct val="140000"/>
        </a:lnSpc>
        <a:spcBef>
          <a:spcPts val="432"/>
        </a:spcBef>
        <a:buFont typeface="Huawei Sans" panose="020C0503030203020204" pitchFamily="34" charset="0"/>
        <a:buChar char="~"/>
        <a:defRPr sz="1049" kern="1200" baseline="0">
          <a:solidFill>
            <a:schemeClr val="tx1"/>
          </a:solidFill>
          <a:latin typeface="微软雅黑" panose="020B0503020204020204" pitchFamily="34" charset="-122"/>
          <a:ea typeface="方正兰亭黑简体" panose="02000000000000000000" pitchFamily="2" charset="-122"/>
          <a:cs typeface="+mn-cs"/>
        </a:defRPr>
      </a:lvl5pPr>
      <a:lvl6pPr marL="1885196" indent="-171382"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7958" indent="-171382"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70721" indent="-171382"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3485" indent="-171382"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zh-CN"/>
      </a:defPPr>
      <a:lvl1pPr marL="0" algn="l" defTabSz="685526" rtl="0" eaLnBrk="1" latinLnBrk="0" hangingPunct="1">
        <a:defRPr sz="1349" kern="1200">
          <a:solidFill>
            <a:schemeClr val="tx1"/>
          </a:solidFill>
          <a:latin typeface="+mn-lt"/>
          <a:ea typeface="+mn-ea"/>
          <a:cs typeface="+mn-cs"/>
        </a:defRPr>
      </a:lvl1pPr>
      <a:lvl2pPr marL="342763" algn="l" defTabSz="685526" rtl="0" eaLnBrk="1" latinLnBrk="0" hangingPunct="1">
        <a:defRPr sz="1349" kern="1200">
          <a:solidFill>
            <a:schemeClr val="tx1"/>
          </a:solidFill>
          <a:latin typeface="+mn-lt"/>
          <a:ea typeface="+mn-ea"/>
          <a:cs typeface="+mn-cs"/>
        </a:defRPr>
      </a:lvl2pPr>
      <a:lvl3pPr marL="685526" algn="l" defTabSz="685526" rtl="0" eaLnBrk="1" latinLnBrk="0" hangingPunct="1">
        <a:defRPr sz="1349" kern="1200">
          <a:solidFill>
            <a:schemeClr val="tx1"/>
          </a:solidFill>
          <a:latin typeface="+mn-lt"/>
          <a:ea typeface="+mn-ea"/>
          <a:cs typeface="+mn-cs"/>
        </a:defRPr>
      </a:lvl3pPr>
      <a:lvl4pPr marL="1028288" algn="l" defTabSz="685526" rtl="0" eaLnBrk="1" latinLnBrk="0" hangingPunct="1">
        <a:defRPr sz="1349" kern="1200">
          <a:solidFill>
            <a:schemeClr val="tx1"/>
          </a:solidFill>
          <a:latin typeface="+mn-lt"/>
          <a:ea typeface="+mn-ea"/>
          <a:cs typeface="+mn-cs"/>
        </a:defRPr>
      </a:lvl4pPr>
      <a:lvl5pPr marL="1371051" algn="l" defTabSz="685526" rtl="0" eaLnBrk="1" latinLnBrk="0" hangingPunct="1">
        <a:defRPr sz="1349" kern="1200">
          <a:solidFill>
            <a:schemeClr val="tx1"/>
          </a:solidFill>
          <a:latin typeface="+mn-lt"/>
          <a:ea typeface="+mn-ea"/>
          <a:cs typeface="+mn-cs"/>
        </a:defRPr>
      </a:lvl5pPr>
      <a:lvl6pPr marL="1713815" algn="l" defTabSz="685526" rtl="0" eaLnBrk="1" latinLnBrk="0" hangingPunct="1">
        <a:defRPr sz="1349" kern="1200">
          <a:solidFill>
            <a:schemeClr val="tx1"/>
          </a:solidFill>
          <a:latin typeface="+mn-lt"/>
          <a:ea typeface="+mn-ea"/>
          <a:cs typeface="+mn-cs"/>
        </a:defRPr>
      </a:lvl6pPr>
      <a:lvl7pPr marL="2056577" algn="l" defTabSz="685526" rtl="0" eaLnBrk="1" latinLnBrk="0" hangingPunct="1">
        <a:defRPr sz="1349" kern="1200">
          <a:solidFill>
            <a:schemeClr val="tx1"/>
          </a:solidFill>
          <a:latin typeface="+mn-lt"/>
          <a:ea typeface="+mn-ea"/>
          <a:cs typeface="+mn-cs"/>
        </a:defRPr>
      </a:lvl7pPr>
      <a:lvl8pPr marL="2399340" algn="l" defTabSz="685526" rtl="0" eaLnBrk="1" latinLnBrk="0" hangingPunct="1">
        <a:defRPr sz="1349" kern="1200">
          <a:solidFill>
            <a:schemeClr val="tx1"/>
          </a:solidFill>
          <a:latin typeface="+mn-lt"/>
          <a:ea typeface="+mn-ea"/>
          <a:cs typeface="+mn-cs"/>
        </a:defRPr>
      </a:lvl8pPr>
      <a:lvl9pPr marL="2742103" algn="l" defTabSz="685526" rtl="0" eaLnBrk="1" latinLnBrk="0" hangingPunct="1">
        <a:defRPr sz="1349"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19">
          <p15:clr>
            <a:srgbClr val="F26B43"/>
          </p15:clr>
        </p15:guide>
        <p15:guide id="3" orient="horz" pos="278">
          <p15:clr>
            <a:srgbClr val="F26B43"/>
          </p15:clr>
        </p15:guide>
        <p15:guide id="4" orient="horz" pos="3906">
          <p15:clr>
            <a:srgbClr val="F26B43"/>
          </p15:clr>
        </p15:guide>
        <p15:guide id="6" pos="3840">
          <p15:clr>
            <a:srgbClr val="F26B43"/>
          </p15:clr>
        </p15:guide>
        <p15:guide id="7" pos="461">
          <p15:clr>
            <a:srgbClr val="F26B43"/>
          </p15:clr>
        </p15:guide>
        <p15:guide id="8"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title"/>
          </p:nvPr>
        </p:nvSpPr>
        <p:spPr bwMode="auto">
          <a:xfrm>
            <a:off x="684213" y="146050"/>
            <a:ext cx="82597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p>
            <a:pPr lvl="0"/>
            <a:r>
              <a:rPr lang="en-AU" dirty="0"/>
              <a:t>Click to edit Master title style</a:t>
            </a:r>
          </a:p>
        </p:txBody>
      </p:sp>
      <p:sp>
        <p:nvSpPr>
          <p:cNvPr id="1028" name="Rectangle 4"/>
          <p:cNvSpPr>
            <a:spLocks noGrp="1" noChangeArrowheads="1"/>
          </p:cNvSpPr>
          <p:nvPr>
            <p:ph type="body" idx="1"/>
          </p:nvPr>
        </p:nvSpPr>
        <p:spPr bwMode="auto">
          <a:xfrm>
            <a:off x="684213" y="1125538"/>
            <a:ext cx="82708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p>
        </p:txBody>
      </p:sp>
      <p:sp>
        <p:nvSpPr>
          <p:cNvPr id="1030" name="Rectangle 7"/>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dirty="0">
              <a:ea typeface="微软雅黑" panose="020B0503020204020204" pitchFamily="34" charset="-122"/>
            </a:endParaRPr>
          </a:p>
        </p:txBody>
      </p:sp>
    </p:spTree>
    <p:extLst>
      <p:ext uri="{BB962C8B-B14F-4D97-AF65-F5344CB8AC3E}">
        <p14:creationId xmlns:p14="http://schemas.microsoft.com/office/powerpoint/2010/main" val="107089302"/>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49" r:id="rId15"/>
  </p:sldLayoutIdLst>
  <p:hf hdr="0" ft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charset="0"/>
        </a:defRPr>
      </a:lvl2pPr>
      <a:lvl3pPr algn="l" rtl="0" eaLnBrk="0" fontAlgn="base" hangingPunct="0">
        <a:spcBef>
          <a:spcPct val="0"/>
        </a:spcBef>
        <a:spcAft>
          <a:spcPct val="0"/>
        </a:spcAft>
        <a:defRPr sz="4400" b="1">
          <a:solidFill>
            <a:schemeClr val="tx2"/>
          </a:solidFill>
          <a:latin typeface="Arial" charset="0"/>
        </a:defRPr>
      </a:lvl3pPr>
      <a:lvl4pPr algn="l" rtl="0" eaLnBrk="0" fontAlgn="base" hangingPunct="0">
        <a:spcBef>
          <a:spcPct val="0"/>
        </a:spcBef>
        <a:spcAft>
          <a:spcPct val="0"/>
        </a:spcAft>
        <a:defRPr sz="4400" b="1">
          <a:solidFill>
            <a:schemeClr val="tx2"/>
          </a:solidFill>
          <a:latin typeface="Arial" charset="0"/>
        </a:defRPr>
      </a:lvl4pPr>
      <a:lvl5pPr algn="l" rtl="0" eaLnBrk="0" fontAlgn="base" hangingPunct="0">
        <a:spcBef>
          <a:spcPct val="0"/>
        </a:spcBef>
        <a:spcAft>
          <a:spcPct val="0"/>
        </a:spcAft>
        <a:defRPr sz="4400" b="1">
          <a:solidFill>
            <a:schemeClr val="tx2"/>
          </a:solidFill>
          <a:latin typeface="Arial" charset="0"/>
        </a:defRPr>
      </a:lvl5pPr>
      <a:lvl6pPr marL="457200" algn="l" rtl="0" fontAlgn="base">
        <a:spcBef>
          <a:spcPct val="0"/>
        </a:spcBef>
        <a:spcAft>
          <a:spcPct val="0"/>
        </a:spcAft>
        <a:defRPr sz="4400" b="1">
          <a:solidFill>
            <a:schemeClr val="tx2"/>
          </a:solidFill>
          <a:latin typeface="Arial" charset="0"/>
        </a:defRPr>
      </a:lvl6pPr>
      <a:lvl7pPr marL="914400" algn="l" rtl="0" fontAlgn="base">
        <a:spcBef>
          <a:spcPct val="0"/>
        </a:spcBef>
        <a:spcAft>
          <a:spcPct val="0"/>
        </a:spcAft>
        <a:defRPr sz="4400" b="1">
          <a:solidFill>
            <a:schemeClr val="tx2"/>
          </a:solidFill>
          <a:latin typeface="Arial" charset="0"/>
        </a:defRPr>
      </a:lvl7pPr>
      <a:lvl8pPr marL="1371600" algn="l" rtl="0" fontAlgn="base">
        <a:spcBef>
          <a:spcPct val="0"/>
        </a:spcBef>
        <a:spcAft>
          <a:spcPct val="0"/>
        </a:spcAft>
        <a:defRPr sz="4400" b="1">
          <a:solidFill>
            <a:schemeClr val="tx2"/>
          </a:solidFill>
          <a:latin typeface="Arial" charset="0"/>
        </a:defRPr>
      </a:lvl8pPr>
      <a:lvl9pPr marL="1828800" algn="l" rtl="0" fontAlgn="base">
        <a:spcBef>
          <a:spcPct val="0"/>
        </a:spcBef>
        <a:spcAft>
          <a:spcPct val="0"/>
        </a:spcAft>
        <a:defRPr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6658" name="Rectangle 2"/>
          <p:cNvSpPr>
            <a:spLocks noChangeArrowheads="1"/>
          </p:cNvSpPr>
          <p:nvPr/>
        </p:nvSpPr>
        <p:spPr bwMode="auto">
          <a:xfrm>
            <a:off x="152400" y="152400"/>
            <a:ext cx="8839200" cy="6553200"/>
          </a:xfrm>
          <a:prstGeom prst="rect">
            <a:avLst/>
          </a:prstGeom>
          <a:gradFill rotWithShape="0">
            <a:gsLst>
              <a:gs pos="0">
                <a:srgbClr val="A603AB"/>
              </a:gs>
              <a:gs pos="21001">
                <a:srgbClr val="0819FB"/>
              </a:gs>
              <a:gs pos="35001">
                <a:srgbClr val="1A8D48"/>
              </a:gs>
              <a:gs pos="52000">
                <a:srgbClr val="FFFF00"/>
              </a:gs>
              <a:gs pos="73000">
                <a:srgbClr val="EE3F17"/>
              </a:gs>
              <a:gs pos="88000">
                <a:srgbClr val="E81766"/>
              </a:gs>
              <a:gs pos="100000">
                <a:srgbClr val="A603AB"/>
              </a:gs>
            </a:gsLst>
            <a:lin ang="2700000" scaled="1"/>
          </a:gradFill>
          <a:ln w="9525">
            <a:solidFill>
              <a:schemeClr val="tx1"/>
            </a:solidFill>
            <a:miter lim="800000"/>
            <a:headEnd/>
            <a:tailEnd/>
          </a:ln>
          <a:effectLst/>
        </p:spPr>
        <p:txBody>
          <a:bodyPr wrap="none" anchor="ctr"/>
          <a:lstStyle/>
          <a:p>
            <a:pPr eaLnBrk="1" hangingPunct="1">
              <a:defRPr/>
            </a:pPr>
            <a:endParaRPr kumimoji="1" lang="zh-CN" altLang="en-US" sz="2400">
              <a:solidFill>
                <a:srgbClr val="000000"/>
              </a:solidFill>
              <a:latin typeface="Tahoma"/>
            </a:endParaRPr>
          </a:p>
        </p:txBody>
      </p:sp>
      <p:sp>
        <p:nvSpPr>
          <p:cNvPr id="326659" name="Rectangle 3"/>
          <p:cNvSpPr>
            <a:spLocks noChangeArrowheads="1"/>
          </p:cNvSpPr>
          <p:nvPr/>
        </p:nvSpPr>
        <p:spPr bwMode="auto">
          <a:xfrm>
            <a:off x="228600" y="228600"/>
            <a:ext cx="8686800" cy="6400800"/>
          </a:xfrm>
          <a:prstGeom prst="rect">
            <a:avLst/>
          </a:prstGeom>
          <a:solidFill>
            <a:schemeClr val="bg1"/>
          </a:solidFill>
          <a:ln w="9525">
            <a:solidFill>
              <a:schemeClr val="tx1"/>
            </a:solidFill>
            <a:miter lim="800000"/>
            <a:headEnd/>
            <a:tailEnd/>
          </a:ln>
          <a:effectLst/>
        </p:spPr>
        <p:txBody>
          <a:bodyPr wrap="none" anchor="ctr"/>
          <a:lstStyle/>
          <a:p>
            <a:pPr eaLnBrk="1" hangingPunct="1">
              <a:defRPr/>
            </a:pPr>
            <a:endParaRPr kumimoji="1" lang="zh-CN" altLang="en-US" sz="2400">
              <a:solidFill>
                <a:srgbClr val="000000"/>
              </a:solidFill>
              <a:latin typeface="Tahoma"/>
            </a:endParaRPr>
          </a:p>
        </p:txBody>
      </p:sp>
      <p:sp>
        <p:nvSpPr>
          <p:cNvPr id="3076" name="Rectangle 4"/>
          <p:cNvSpPr>
            <a:spLocks noGrp="1" noChangeArrowheads="1"/>
          </p:cNvSpPr>
          <p:nvPr>
            <p:ph type="title"/>
          </p:nvPr>
        </p:nvSpPr>
        <p:spPr bwMode="auto">
          <a:xfrm>
            <a:off x="381000" y="609600"/>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3077" name="Rectangle 5"/>
          <p:cNvSpPr>
            <a:spLocks noGrp="1" noChangeArrowheads="1"/>
          </p:cNvSpPr>
          <p:nvPr>
            <p:ph type="body" idx="1"/>
          </p:nvPr>
        </p:nvSpPr>
        <p:spPr bwMode="auto">
          <a:xfrm>
            <a:off x="304800" y="1981200"/>
            <a:ext cx="8534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26662" name="Rectangle 6"/>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smtClean="0">
                <a:ea typeface="宋体" pitchFamily="2" charset="-122"/>
              </a:defRPr>
            </a:lvl1pPr>
          </a:lstStyle>
          <a:p>
            <a:pPr eaLnBrk="1" hangingPunct="1">
              <a:defRPr/>
            </a:pPr>
            <a:endParaRPr lang="zh-CN" altLang="en-US">
              <a:solidFill>
                <a:srgbClr val="000000"/>
              </a:solidFill>
              <a:latin typeface="Tahoma"/>
            </a:endParaRPr>
          </a:p>
        </p:txBody>
      </p:sp>
      <p:sp>
        <p:nvSpPr>
          <p:cNvPr id="326663" name="Rectangle 7"/>
          <p:cNvSpPr>
            <a:spLocks noGrp="1" noChangeArrowheads="1"/>
          </p:cNvSpPr>
          <p:nvPr>
            <p:ph type="ftr" sz="quarter" idx="3"/>
          </p:nvPr>
        </p:nvSpPr>
        <p:spPr bwMode="auto">
          <a:xfrm>
            <a:off x="3276600" y="61722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smtClean="0">
                <a:ea typeface="宋体" pitchFamily="2" charset="-122"/>
              </a:defRPr>
            </a:lvl1pPr>
          </a:lstStyle>
          <a:p>
            <a:pPr eaLnBrk="1" hangingPunct="1">
              <a:defRPr/>
            </a:pPr>
            <a:endParaRPr lang="zh-CN" altLang="en-US">
              <a:solidFill>
                <a:srgbClr val="000000"/>
              </a:solidFill>
              <a:latin typeface="Tahoma"/>
            </a:endParaRPr>
          </a:p>
        </p:txBody>
      </p:sp>
      <p:sp>
        <p:nvSpPr>
          <p:cNvPr id="326664" name="Rectangle 8"/>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smtClean="0">
                <a:ea typeface="宋体" pitchFamily="2" charset="-122"/>
              </a:defRPr>
            </a:lvl1pPr>
          </a:lstStyle>
          <a:p>
            <a:pPr eaLnBrk="1" hangingPunct="1">
              <a:defRPr/>
            </a:pPr>
            <a:fld id="{EB55F62E-4289-448D-BD85-B11271A8D7A1}" type="slidenum">
              <a:rPr lang="zh-CN" altLang="en-US">
                <a:solidFill>
                  <a:srgbClr val="000000"/>
                </a:solidFill>
                <a:latin typeface="Tahoma"/>
              </a:rPr>
              <a:pPr eaLnBrk="1" hangingPunct="1">
                <a:defRPr/>
              </a:pPr>
              <a:t>‹#›</a:t>
            </a:fld>
            <a:endParaRPr lang="zh-CN" altLang="en-US">
              <a:solidFill>
                <a:srgbClr val="000000"/>
              </a:solidFill>
              <a:latin typeface="Tahoma"/>
            </a:endParaRPr>
          </a:p>
        </p:txBody>
      </p:sp>
    </p:spTree>
    <p:extLst>
      <p:ext uri="{BB962C8B-B14F-4D97-AF65-F5344CB8AC3E}">
        <p14:creationId xmlns:p14="http://schemas.microsoft.com/office/powerpoint/2010/main" val="3853294055"/>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Lst>
  <p:hf sldNum="0" hdr="0" ftr="0" dt="0"/>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9"/>
          <p:cNvSpPr>
            <a:spLocks noGrp="1" noChangeArrowheads="1"/>
          </p:cNvSpPr>
          <p:nvPr>
            <p:ph type="title"/>
          </p:nvPr>
        </p:nvSpPr>
        <p:spPr bwMode="auto">
          <a:xfrm>
            <a:off x="684213" y="146050"/>
            <a:ext cx="82597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p>
            <a:pPr lvl="0"/>
            <a:r>
              <a:rPr lang="en-AU" altLang="zh-CN"/>
              <a:t>Click to edit Master title style</a:t>
            </a:r>
          </a:p>
        </p:txBody>
      </p:sp>
      <p:sp>
        <p:nvSpPr>
          <p:cNvPr id="1028" name="Rectangle 10"/>
          <p:cNvSpPr>
            <a:spLocks noGrp="1" noChangeArrowheads="1"/>
          </p:cNvSpPr>
          <p:nvPr>
            <p:ph type="body" idx="1"/>
          </p:nvPr>
        </p:nvSpPr>
        <p:spPr bwMode="auto">
          <a:xfrm>
            <a:off x="684213" y="1125538"/>
            <a:ext cx="82708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ltLang="zh-CN"/>
              <a:t>Click to edit Master text styles</a:t>
            </a:r>
          </a:p>
          <a:p>
            <a:pPr lvl="1"/>
            <a:r>
              <a:rPr lang="en-AU" altLang="zh-CN"/>
              <a:t>Second level</a:t>
            </a:r>
          </a:p>
          <a:p>
            <a:pPr lvl="2"/>
            <a:r>
              <a:rPr lang="en-AU" altLang="zh-CN"/>
              <a:t>Third level</a:t>
            </a:r>
          </a:p>
          <a:p>
            <a:pPr lvl="3"/>
            <a:r>
              <a:rPr lang="en-AU" altLang="zh-CN"/>
              <a:t>Fourth level</a:t>
            </a:r>
          </a:p>
          <a:p>
            <a:pPr lvl="4"/>
            <a:r>
              <a:rPr lang="en-AU" altLang="zh-CN"/>
              <a:t>Fifth level</a:t>
            </a:r>
          </a:p>
        </p:txBody>
      </p:sp>
      <p:sp>
        <p:nvSpPr>
          <p:cNvPr id="40979" name="Rectangle 19"/>
          <p:cNvSpPr>
            <a:spLocks noGrp="1" noChangeArrowheads="1"/>
          </p:cNvSpPr>
          <p:nvPr>
            <p:ph type="ftr" sz="quarter" idx="3"/>
          </p:nvPr>
        </p:nvSpPr>
        <p:spPr bwMode="auto">
          <a:xfrm>
            <a:off x="1692275" y="6381750"/>
            <a:ext cx="7272338" cy="358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1">
                <a:ea typeface="宋体" pitchFamily="2" charset="-122"/>
              </a:defRPr>
            </a:lvl1pPr>
          </a:lstStyle>
          <a:p>
            <a:r>
              <a:rPr lang="en-US" altLang="zh-CN"/>
              <a:t>Chapter 4 — The Processor — 69</a:t>
            </a:r>
            <a:endParaRPr lang="en-AU" altLang="zh-CN"/>
          </a:p>
        </p:txBody>
      </p:sp>
      <p:sp>
        <p:nvSpPr>
          <p:cNvPr id="1030" name="Rectangle 25"/>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Tree>
    <p:extLst>
      <p:ext uri="{BB962C8B-B14F-4D97-AF65-F5344CB8AC3E}">
        <p14:creationId xmlns:p14="http://schemas.microsoft.com/office/powerpoint/2010/main" val="736073059"/>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Lst>
  <p:hf sldNum="0" hdr="0" ft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charset="0"/>
        </a:defRPr>
      </a:lvl2pPr>
      <a:lvl3pPr algn="l" rtl="0" eaLnBrk="0" fontAlgn="base" hangingPunct="0">
        <a:spcBef>
          <a:spcPct val="0"/>
        </a:spcBef>
        <a:spcAft>
          <a:spcPct val="0"/>
        </a:spcAft>
        <a:defRPr sz="4400" b="1">
          <a:solidFill>
            <a:schemeClr val="tx2"/>
          </a:solidFill>
          <a:latin typeface="Arial" charset="0"/>
        </a:defRPr>
      </a:lvl3pPr>
      <a:lvl4pPr algn="l" rtl="0" eaLnBrk="0" fontAlgn="base" hangingPunct="0">
        <a:spcBef>
          <a:spcPct val="0"/>
        </a:spcBef>
        <a:spcAft>
          <a:spcPct val="0"/>
        </a:spcAft>
        <a:defRPr sz="4400" b="1">
          <a:solidFill>
            <a:schemeClr val="tx2"/>
          </a:solidFill>
          <a:latin typeface="Arial" charset="0"/>
        </a:defRPr>
      </a:lvl4pPr>
      <a:lvl5pPr algn="l" rtl="0" eaLnBrk="0" fontAlgn="base" hangingPunct="0">
        <a:spcBef>
          <a:spcPct val="0"/>
        </a:spcBef>
        <a:spcAft>
          <a:spcPct val="0"/>
        </a:spcAft>
        <a:defRPr sz="4400" b="1">
          <a:solidFill>
            <a:schemeClr val="tx2"/>
          </a:solidFill>
          <a:latin typeface="Arial" charset="0"/>
        </a:defRPr>
      </a:lvl5pPr>
      <a:lvl6pPr marL="457200" algn="l" rtl="0" fontAlgn="base">
        <a:spcBef>
          <a:spcPct val="0"/>
        </a:spcBef>
        <a:spcAft>
          <a:spcPct val="0"/>
        </a:spcAft>
        <a:defRPr sz="4400" b="1">
          <a:solidFill>
            <a:schemeClr val="tx2"/>
          </a:solidFill>
          <a:latin typeface="Arial" charset="0"/>
        </a:defRPr>
      </a:lvl6pPr>
      <a:lvl7pPr marL="914400" algn="l" rtl="0" fontAlgn="base">
        <a:spcBef>
          <a:spcPct val="0"/>
        </a:spcBef>
        <a:spcAft>
          <a:spcPct val="0"/>
        </a:spcAft>
        <a:defRPr sz="4400" b="1">
          <a:solidFill>
            <a:schemeClr val="tx2"/>
          </a:solidFill>
          <a:latin typeface="Arial" charset="0"/>
        </a:defRPr>
      </a:lvl7pPr>
      <a:lvl8pPr marL="1371600" algn="l" rtl="0" fontAlgn="base">
        <a:spcBef>
          <a:spcPct val="0"/>
        </a:spcBef>
        <a:spcAft>
          <a:spcPct val="0"/>
        </a:spcAft>
        <a:defRPr sz="4400" b="1">
          <a:solidFill>
            <a:schemeClr val="tx2"/>
          </a:solidFill>
          <a:latin typeface="Arial" charset="0"/>
        </a:defRPr>
      </a:lvl8pPr>
      <a:lvl9pPr marL="1828800" algn="l" rtl="0" fontAlgn="base">
        <a:spcBef>
          <a:spcPct val="0"/>
        </a:spcBef>
        <a:spcAft>
          <a:spcPct val="0"/>
        </a:spcAft>
        <a:defRPr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F978B6A-FD13-344E-83ED-CAEBA9A16E71}"/>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04645CF-AE9D-C408-6208-28BF4B8A3DD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44F1BDE-A8DB-D9D9-3EC5-4977143CE7A0}"/>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493252-3EF0-4FAA-936A-11D04F52EF33}" type="datetimeFigureOut">
              <a:rPr lang="zh-CN" altLang="en-US" smtClean="0"/>
              <a:t>2025/5/30</a:t>
            </a:fld>
            <a:endParaRPr lang="zh-CN" altLang="en-US"/>
          </a:p>
        </p:txBody>
      </p:sp>
      <p:sp>
        <p:nvSpPr>
          <p:cNvPr id="5" name="页脚占位符 4">
            <a:extLst>
              <a:ext uri="{FF2B5EF4-FFF2-40B4-BE49-F238E27FC236}">
                <a16:creationId xmlns:a16="http://schemas.microsoft.com/office/drawing/2014/main" id="{4E8590CD-6E50-8B8E-EE9D-FEE0A46691D4}"/>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8B7E49A0-60D8-BE45-667E-0940EFEFE2CF}"/>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A878615-5B70-4B68-B17F-68A919FBB1F7}" type="slidenum">
              <a:rPr lang="zh-CN" altLang="en-US" smtClean="0"/>
              <a:t>‹#›</a:t>
            </a:fld>
            <a:endParaRPr lang="zh-CN" altLang="en-US"/>
          </a:p>
        </p:txBody>
      </p:sp>
    </p:spTree>
    <p:extLst>
      <p:ext uri="{BB962C8B-B14F-4D97-AF65-F5344CB8AC3E}">
        <p14:creationId xmlns:p14="http://schemas.microsoft.com/office/powerpoint/2010/main" val="2758434800"/>
      </p:ext>
    </p:extLst>
  </p:cSld>
  <p:clrMap bg1="lt1" tx1="dk1" bg2="lt2" tx2="dk2" accent1="accent1" accent2="accent2" accent3="accent3" accent4="accent4" accent5="accent5" accent6="accent6" hlink="hlink" folHlink="folHlink"/>
  <p:sldLayoutIdLst>
    <p:sldLayoutId id="21474840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2.xml"/><Relationship Id="rId1" Type="http://schemas.openxmlformats.org/officeDocument/2006/relationships/slideLayout" Target="../slideLayouts/slideLayout50.xml"/><Relationship Id="rId4" Type="http://schemas.openxmlformats.org/officeDocument/2006/relationships/image" Target="../media/image47.png"/></Relationships>
</file>

<file path=ppt/slides/_rels/slide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3.xml"/><Relationship Id="rId1" Type="http://schemas.openxmlformats.org/officeDocument/2006/relationships/slideLayout" Target="../slideLayouts/slideLayout50.xml"/></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4.xml"/><Relationship Id="rId1" Type="http://schemas.openxmlformats.org/officeDocument/2006/relationships/slideLayout" Target="../slideLayouts/slideLayout50.xml"/></Relationships>
</file>

<file path=ppt/slides/_rels/slide10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50.xml"/></Relationships>
</file>

<file path=ppt/slides/_rels/slide104.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50.xml"/><Relationship Id="rId1" Type="http://schemas.openxmlformats.org/officeDocument/2006/relationships/vmlDrawing" Target="../drawings/vmlDrawing8.vml"/><Relationship Id="rId6" Type="http://schemas.openxmlformats.org/officeDocument/2006/relationships/image" Target="../media/image52.emf"/><Relationship Id="rId5" Type="http://schemas.openxmlformats.org/officeDocument/2006/relationships/oleObject" Target="../embeddings/oleObject9.bin"/><Relationship Id="rId4" Type="http://schemas.openxmlformats.org/officeDocument/2006/relationships/image" Target="../media/image51.emf"/></Relationships>
</file>

<file path=ppt/slides/_rels/slide10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6.xml"/><Relationship Id="rId1" Type="http://schemas.openxmlformats.org/officeDocument/2006/relationships/slideLayout" Target="../slideLayouts/slideLayout50.xml"/></Relationships>
</file>

<file path=ppt/slides/_rels/slide10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7.xml"/><Relationship Id="rId1" Type="http://schemas.openxmlformats.org/officeDocument/2006/relationships/slideLayout" Target="../slideLayouts/slideLayout5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5.xml"/></Relationships>
</file>

<file path=ppt/slides/_rels/slide1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5.xml"/><Relationship Id="rId1" Type="http://schemas.openxmlformats.org/officeDocument/2006/relationships/slideLayout" Target="../slideLayouts/slideLayout49.xml"/></Relationships>
</file>

<file path=ppt/slides/_rels/slide1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6.xml"/><Relationship Id="rId1" Type="http://schemas.openxmlformats.org/officeDocument/2006/relationships/slideLayout" Target="../slideLayouts/slideLayout55.xml"/></Relationships>
</file>

<file path=ppt/slides/_rels/slide1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7.xml"/><Relationship Id="rId1" Type="http://schemas.openxmlformats.org/officeDocument/2006/relationships/slideLayout" Target="../slideLayouts/slideLayout55.xml"/></Relationships>
</file>

<file path=ppt/slides/_rels/slide1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8.xml"/><Relationship Id="rId1" Type="http://schemas.openxmlformats.org/officeDocument/2006/relationships/slideLayout" Target="../slideLayouts/slideLayout5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wmf"/><Relationship Id="rId4"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9.xml"/><Relationship Id="rId1" Type="http://schemas.openxmlformats.org/officeDocument/2006/relationships/vmlDrawing" Target="../drawings/vmlDrawing5.vml"/><Relationship Id="rId4" Type="http://schemas.openxmlformats.org/officeDocument/2006/relationships/image" Target="../media/image23.w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image" Target="../media/image3.wmf"/><Relationship Id="rId4" Type="http://schemas.openxmlformats.org/officeDocument/2006/relationships/oleObject" Target="../embeddings/oleObject3.bin"/></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25.emf"/><Relationship Id="rId4" Type="http://schemas.openxmlformats.org/officeDocument/2006/relationships/oleObject" Target="../embeddings/oleObject6.bin"/></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5.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45.xml"/><Relationship Id="rId4" Type="http://schemas.openxmlformats.org/officeDocument/2006/relationships/image" Target="../media/image2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6.xml"/><Relationship Id="rId1" Type="http://schemas.openxmlformats.org/officeDocument/2006/relationships/vmlDrawing" Target="../drawings/vmlDrawing7.vml"/><Relationship Id="rId5" Type="http://schemas.openxmlformats.org/officeDocument/2006/relationships/image" Target="../media/image28.wmf"/><Relationship Id="rId4" Type="http://schemas.openxmlformats.org/officeDocument/2006/relationships/oleObject" Target="../embeddings/oleObject7.bin"/></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45.xml"/><Relationship Id="rId4" Type="http://schemas.openxmlformats.org/officeDocument/2006/relationships/image" Target="../media/image2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5.xml"/></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49.xml"/><Relationship Id="rId4" Type="http://schemas.openxmlformats.org/officeDocument/2006/relationships/image" Target="../media/image27.png"/></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5.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5.xml"/><Relationship Id="rId1" Type="http://schemas.openxmlformats.org/officeDocument/2006/relationships/slideLayout" Target="../slideLayouts/slideLayout49.xml"/><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4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5.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45.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45.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1.xml"/><Relationship Id="rId1" Type="http://schemas.openxmlformats.org/officeDocument/2006/relationships/slideLayout" Target="../slideLayouts/slideLayout45.xml"/></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2.xml"/><Relationship Id="rId1" Type="http://schemas.openxmlformats.org/officeDocument/2006/relationships/slideLayout" Target="../slideLayouts/slideLayout4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5.xml"/></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5.xml"/><Relationship Id="rId1" Type="http://schemas.openxmlformats.org/officeDocument/2006/relationships/slideLayout" Target="../slideLayouts/slideLayout4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5.xml"/></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8.xml"/><Relationship Id="rId1" Type="http://schemas.openxmlformats.org/officeDocument/2006/relationships/slideLayout" Target="../slideLayouts/slideLayout49.xml"/></Relationships>
</file>

<file path=ppt/slides/_rels/slide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9.xml"/><Relationship Id="rId1" Type="http://schemas.openxmlformats.org/officeDocument/2006/relationships/slideLayout" Target="../slideLayouts/slideLayout4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5.xml"/></Relationships>
</file>

<file path=ppt/slides/_rels/slide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1.xml"/><Relationship Id="rId1" Type="http://schemas.openxmlformats.org/officeDocument/2006/relationships/slideLayout" Target="../slideLayouts/slideLayout4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oleObject" Target="../embeddings/oleObject4.bin"/></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4.xml"/><Relationship Id="rId1" Type="http://schemas.openxmlformats.org/officeDocument/2006/relationships/slideLayout" Target="../slideLayouts/slideLayout4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5.xml"/></Relationships>
</file>

<file path=ppt/slides/_rels/slide9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6.xml"/><Relationship Id="rId1" Type="http://schemas.openxmlformats.org/officeDocument/2006/relationships/slideLayout" Target="../slideLayouts/slideLayout49.xml"/></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7.xml"/><Relationship Id="rId1" Type="http://schemas.openxmlformats.org/officeDocument/2006/relationships/slideLayout" Target="../slideLayouts/slideLayout4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Grp="1" noChangeArrowheads="1"/>
          </p:cNvSpPr>
          <p:nvPr>
            <p:ph type="ctrTitle"/>
          </p:nvPr>
        </p:nvSpPr>
        <p:spPr>
          <a:xfrm>
            <a:off x="611560" y="2852936"/>
            <a:ext cx="7920880" cy="1002710"/>
          </a:xfrm>
        </p:spPr>
        <p:txBody>
          <a:bodyPr/>
          <a:lstStyle/>
          <a:p>
            <a:pPr algn="ctr" eaLnBrk="1" hangingPunct="1">
              <a:lnSpc>
                <a:spcPct val="150000"/>
              </a:lnSpc>
            </a:pPr>
            <a:r>
              <a:rPr lang="zh-CN" altLang="en-US" dirty="0">
                <a:ea typeface="微软雅黑" panose="020B0503020204020204" pitchFamily="34" charset="-122"/>
              </a:rPr>
              <a:t>复习上</a:t>
            </a:r>
            <a:endParaRPr lang="en-US" altLang="zh-CN" dirty="0">
              <a:ea typeface="微软雅黑" panose="020B0503020204020204" pitchFamily="34" charset="-122"/>
            </a:endParaRPr>
          </a:p>
        </p:txBody>
      </p:sp>
      <p:sp>
        <p:nvSpPr>
          <p:cNvPr id="4" name="Rectangle 4"/>
          <p:cNvSpPr txBox="1">
            <a:spLocks noChangeArrowheads="1"/>
          </p:cNvSpPr>
          <p:nvPr/>
        </p:nvSpPr>
        <p:spPr bwMode="auto">
          <a:xfrm>
            <a:off x="0" y="197534"/>
            <a:ext cx="9144000" cy="615553"/>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400" b="0" i="0" u="none" strike="noStrike" kern="0" cap="none" spc="-150" normalizeH="0" baseline="0" noProof="0" dirty="0">
                <a:ln>
                  <a:noFill/>
                </a:ln>
                <a:solidFill>
                  <a:srgbClr val="FFC000"/>
                </a:solidFill>
                <a:effectLst/>
                <a:uLnTx/>
                <a:uFillTx/>
                <a:latin typeface="Arial Black" pitchFamily="34" charset="0"/>
                <a:ea typeface="微软雅黑" panose="020B0503020204020204" pitchFamily="34" charset="-122"/>
                <a:cs typeface="+mn-cs"/>
              </a:rPr>
              <a:t>Computer Organization and Architecture</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684213" y="169863"/>
            <a:ext cx="8259762" cy="738187"/>
          </a:xfrm>
        </p:spPr>
        <p:txBody>
          <a:bodyPr/>
          <a:lstStyle/>
          <a:p>
            <a:r>
              <a:rPr lang="en-US" altLang="zh-CN" sz="4200" dirty="0">
                <a:ea typeface="宋体" pitchFamily="2" charset="-122"/>
              </a:rPr>
              <a:t>Why Multiple Cores on a Chip?</a:t>
            </a:r>
          </a:p>
        </p:txBody>
      </p:sp>
      <p:grpSp>
        <p:nvGrpSpPr>
          <p:cNvPr id="2" name="Group 3"/>
          <p:cNvGrpSpPr>
            <a:grpSpLocks/>
          </p:cNvGrpSpPr>
          <p:nvPr/>
        </p:nvGrpSpPr>
        <p:grpSpPr bwMode="auto">
          <a:xfrm>
            <a:off x="717550" y="3965575"/>
            <a:ext cx="2635250" cy="2514600"/>
            <a:chOff x="452" y="2544"/>
            <a:chExt cx="1660" cy="1584"/>
          </a:xfrm>
        </p:grpSpPr>
        <p:sp>
          <p:nvSpPr>
            <p:cNvPr id="43" name="Rectangle 4"/>
            <p:cNvSpPr>
              <a:spLocks noChangeArrowheads="1"/>
            </p:cNvSpPr>
            <p:nvPr/>
          </p:nvSpPr>
          <p:spPr bwMode="auto">
            <a:xfrm>
              <a:off x="452" y="2544"/>
              <a:ext cx="1660" cy="1584"/>
            </a:xfrm>
            <a:prstGeom prst="rect">
              <a:avLst/>
            </a:prstGeom>
            <a:solidFill>
              <a:srgbClr val="009999"/>
            </a:solidFill>
            <a:ln w="28575">
              <a:noFill/>
              <a:miter lim="800000"/>
              <a:headEnd type="none" w="sm" len="sm"/>
              <a:tailEnd type="none" w="sm" len="sm"/>
            </a:ln>
            <a:effectLst>
              <a:prstShdw prst="shdw17" dist="17961" dir="2700000">
                <a:srgbClr val="005C5C"/>
              </a:prstShdw>
            </a:effectLst>
          </p:spPr>
          <p:txBody>
            <a:bodyPr wrap="none" anchor="ctr"/>
            <a:lstStyle/>
            <a:p>
              <a:pPr eaLnBrk="1" hangingPunct="1"/>
              <a:endParaRPr lang="zh-CN" altLang="zh-CN">
                <a:solidFill>
                  <a:srgbClr val="000000"/>
                </a:solidFill>
              </a:endParaRPr>
            </a:p>
          </p:txBody>
        </p:sp>
        <p:sp>
          <p:nvSpPr>
            <p:cNvPr id="44" name="Rectangle 5"/>
            <p:cNvSpPr>
              <a:spLocks noChangeArrowheads="1"/>
            </p:cNvSpPr>
            <p:nvPr/>
          </p:nvSpPr>
          <p:spPr bwMode="auto">
            <a:xfrm>
              <a:off x="509" y="2603"/>
              <a:ext cx="630" cy="586"/>
            </a:xfrm>
            <a:prstGeom prst="rect">
              <a:avLst/>
            </a:prstGeom>
            <a:solidFill>
              <a:srgbClr val="33CC33"/>
            </a:solidFill>
            <a:ln w="12700">
              <a:noFill/>
              <a:miter lim="800000"/>
              <a:headEnd type="none" w="sm" len="sm"/>
              <a:tailEnd type="none" w="sm" len="sm"/>
            </a:ln>
            <a:effectLst>
              <a:prstShdw prst="shdw17" dist="17961" dir="2700000">
                <a:srgbClr val="1F7A1F"/>
              </a:prstShdw>
            </a:effectLst>
          </p:spPr>
          <p:txBody>
            <a:bodyPr wrap="none" anchor="ctr"/>
            <a:lstStyle/>
            <a:p>
              <a:pPr algn="ctr" eaLnBrk="1" fontAlgn="auto" hangingPunct="1">
                <a:spcBef>
                  <a:spcPts val="0"/>
                </a:spcBef>
                <a:spcAft>
                  <a:spcPts val="0"/>
                </a:spcAft>
                <a:defRPr/>
              </a:pPr>
              <a:r>
                <a:rPr lang="en-US" b="1" kern="0">
                  <a:solidFill>
                    <a:srgbClr val="FFFFFF"/>
                  </a:solidFill>
                </a:rPr>
                <a:t>C1</a:t>
              </a:r>
            </a:p>
          </p:txBody>
        </p:sp>
        <p:sp>
          <p:nvSpPr>
            <p:cNvPr id="45" name="Rectangle 6"/>
            <p:cNvSpPr>
              <a:spLocks noChangeArrowheads="1"/>
            </p:cNvSpPr>
            <p:nvPr/>
          </p:nvSpPr>
          <p:spPr bwMode="auto">
            <a:xfrm>
              <a:off x="1425" y="2603"/>
              <a:ext cx="630" cy="586"/>
            </a:xfrm>
            <a:prstGeom prst="rect">
              <a:avLst/>
            </a:prstGeom>
            <a:solidFill>
              <a:srgbClr val="33CC33"/>
            </a:solidFill>
            <a:ln w="12700">
              <a:noFill/>
              <a:miter lim="800000"/>
              <a:headEnd type="none" w="sm" len="sm"/>
              <a:tailEnd type="none" w="sm" len="sm"/>
            </a:ln>
            <a:effectLst>
              <a:prstShdw prst="shdw17" dist="17961" dir="2700000">
                <a:srgbClr val="1F7A1F"/>
              </a:prstShdw>
            </a:effectLst>
          </p:spPr>
          <p:txBody>
            <a:bodyPr wrap="none" anchor="ctr"/>
            <a:lstStyle/>
            <a:p>
              <a:pPr algn="ctr" eaLnBrk="1" fontAlgn="auto" hangingPunct="1">
                <a:spcBef>
                  <a:spcPts val="0"/>
                </a:spcBef>
                <a:spcAft>
                  <a:spcPts val="0"/>
                </a:spcAft>
                <a:defRPr/>
              </a:pPr>
              <a:r>
                <a:rPr lang="en-US" b="1" kern="0">
                  <a:solidFill>
                    <a:srgbClr val="FFFFFF"/>
                  </a:solidFill>
                </a:rPr>
                <a:t>C2</a:t>
              </a:r>
            </a:p>
          </p:txBody>
        </p:sp>
        <p:sp>
          <p:nvSpPr>
            <p:cNvPr id="46" name="Rectangle 7"/>
            <p:cNvSpPr>
              <a:spLocks noChangeArrowheads="1"/>
            </p:cNvSpPr>
            <p:nvPr/>
          </p:nvSpPr>
          <p:spPr bwMode="auto">
            <a:xfrm>
              <a:off x="509" y="3483"/>
              <a:ext cx="630" cy="586"/>
            </a:xfrm>
            <a:prstGeom prst="rect">
              <a:avLst/>
            </a:prstGeom>
            <a:solidFill>
              <a:srgbClr val="33CC33"/>
            </a:solidFill>
            <a:ln w="12700">
              <a:noFill/>
              <a:miter lim="800000"/>
              <a:headEnd type="none" w="sm" len="sm"/>
              <a:tailEnd type="none" w="sm" len="sm"/>
            </a:ln>
            <a:effectLst>
              <a:prstShdw prst="shdw17" dist="17961" dir="2700000">
                <a:srgbClr val="1F7A1F"/>
              </a:prstShdw>
            </a:effectLst>
          </p:spPr>
          <p:txBody>
            <a:bodyPr wrap="none" anchor="ctr"/>
            <a:lstStyle/>
            <a:p>
              <a:pPr algn="ctr" eaLnBrk="1" fontAlgn="auto" hangingPunct="1">
                <a:spcBef>
                  <a:spcPts val="0"/>
                </a:spcBef>
                <a:spcAft>
                  <a:spcPts val="0"/>
                </a:spcAft>
                <a:defRPr/>
              </a:pPr>
              <a:r>
                <a:rPr lang="en-US" b="1" kern="0">
                  <a:solidFill>
                    <a:srgbClr val="FFFFFF"/>
                  </a:solidFill>
                </a:rPr>
                <a:t>C3</a:t>
              </a:r>
            </a:p>
          </p:txBody>
        </p:sp>
        <p:sp>
          <p:nvSpPr>
            <p:cNvPr id="47" name="Rectangle 8"/>
            <p:cNvSpPr>
              <a:spLocks noChangeArrowheads="1"/>
            </p:cNvSpPr>
            <p:nvPr/>
          </p:nvSpPr>
          <p:spPr bwMode="auto">
            <a:xfrm>
              <a:off x="1425" y="3483"/>
              <a:ext cx="630" cy="586"/>
            </a:xfrm>
            <a:prstGeom prst="rect">
              <a:avLst/>
            </a:prstGeom>
            <a:solidFill>
              <a:srgbClr val="33CC33"/>
            </a:solidFill>
            <a:ln w="12700">
              <a:noFill/>
              <a:miter lim="800000"/>
              <a:headEnd type="none" w="sm" len="sm"/>
              <a:tailEnd type="none" w="sm" len="sm"/>
            </a:ln>
            <a:effectLst>
              <a:prstShdw prst="shdw17" dist="17961" dir="2700000">
                <a:srgbClr val="1F7A1F"/>
              </a:prstShdw>
            </a:effectLst>
          </p:spPr>
          <p:txBody>
            <a:bodyPr wrap="none" anchor="ctr"/>
            <a:lstStyle/>
            <a:p>
              <a:pPr algn="ctr" eaLnBrk="1" fontAlgn="auto" hangingPunct="1">
                <a:spcBef>
                  <a:spcPts val="0"/>
                </a:spcBef>
                <a:spcAft>
                  <a:spcPts val="0"/>
                </a:spcAft>
                <a:defRPr/>
              </a:pPr>
              <a:r>
                <a:rPr lang="en-US" b="1" kern="0">
                  <a:solidFill>
                    <a:srgbClr val="FFFFFF"/>
                  </a:solidFill>
                </a:rPr>
                <a:t>C4</a:t>
              </a:r>
            </a:p>
          </p:txBody>
        </p:sp>
        <p:sp>
          <p:nvSpPr>
            <p:cNvPr id="48" name="Freeform 9"/>
            <p:cNvSpPr>
              <a:spLocks/>
            </p:cNvSpPr>
            <p:nvPr/>
          </p:nvSpPr>
          <p:spPr bwMode="auto">
            <a:xfrm>
              <a:off x="509" y="2603"/>
              <a:ext cx="1546" cy="1466"/>
            </a:xfrm>
            <a:custGeom>
              <a:avLst/>
              <a:gdLst>
                <a:gd name="T0" fmla="*/ 0 w 1296"/>
                <a:gd name="T1" fmla="*/ 13002 h 1200"/>
                <a:gd name="T2" fmla="*/ 9691 w 1296"/>
                <a:gd name="T3" fmla="*/ 13002 h 1200"/>
                <a:gd name="T4" fmla="*/ 9691 w 1296"/>
                <a:gd name="T5" fmla="*/ 0 h 1200"/>
                <a:gd name="T6" fmla="*/ 12114 w 1296"/>
                <a:gd name="T7" fmla="*/ 0 h 1200"/>
                <a:gd name="T8" fmla="*/ 12114 w 1296"/>
                <a:gd name="T9" fmla="*/ 13002 h 1200"/>
                <a:gd name="T10" fmla="*/ 21790 w 1296"/>
                <a:gd name="T11" fmla="*/ 13002 h 1200"/>
                <a:gd name="T12" fmla="*/ 21790 w 1296"/>
                <a:gd name="T13" fmla="*/ 16543 h 1200"/>
                <a:gd name="T14" fmla="*/ 12114 w 1296"/>
                <a:gd name="T15" fmla="*/ 16543 h 1200"/>
                <a:gd name="T16" fmla="*/ 12114 w 1296"/>
                <a:gd name="T17" fmla="*/ 29540 h 1200"/>
                <a:gd name="T18" fmla="*/ 9691 w 1296"/>
                <a:gd name="T19" fmla="*/ 29540 h 1200"/>
                <a:gd name="T20" fmla="*/ 9691 w 1296"/>
                <a:gd name="T21" fmla="*/ 16543 h 1200"/>
                <a:gd name="T22" fmla="*/ 0 w 1296"/>
                <a:gd name="T23" fmla="*/ 16543 h 1200"/>
                <a:gd name="T24" fmla="*/ 0 w 1296"/>
                <a:gd name="T25" fmla="*/ 13002 h 12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96"/>
                <a:gd name="T40" fmla="*/ 0 h 1200"/>
                <a:gd name="T41" fmla="*/ 1296 w 1296"/>
                <a:gd name="T42" fmla="*/ 1200 h 12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96" h="1200">
                  <a:moveTo>
                    <a:pt x="0" y="528"/>
                  </a:moveTo>
                  <a:lnTo>
                    <a:pt x="576" y="528"/>
                  </a:lnTo>
                  <a:lnTo>
                    <a:pt x="576" y="0"/>
                  </a:lnTo>
                  <a:lnTo>
                    <a:pt x="720" y="0"/>
                  </a:lnTo>
                  <a:lnTo>
                    <a:pt x="720" y="528"/>
                  </a:lnTo>
                  <a:lnTo>
                    <a:pt x="1296" y="528"/>
                  </a:lnTo>
                  <a:lnTo>
                    <a:pt x="1296" y="672"/>
                  </a:lnTo>
                  <a:lnTo>
                    <a:pt x="720" y="672"/>
                  </a:lnTo>
                  <a:lnTo>
                    <a:pt x="720" y="1200"/>
                  </a:lnTo>
                  <a:lnTo>
                    <a:pt x="576" y="1200"/>
                  </a:lnTo>
                  <a:lnTo>
                    <a:pt x="576" y="672"/>
                  </a:lnTo>
                  <a:lnTo>
                    <a:pt x="0" y="672"/>
                  </a:lnTo>
                  <a:lnTo>
                    <a:pt x="0" y="528"/>
                  </a:lnTo>
                  <a:close/>
                </a:path>
              </a:pathLst>
            </a:custGeom>
            <a:solidFill>
              <a:srgbClr val="FFFF00"/>
            </a:solidFill>
            <a:ln w="12700">
              <a:noFill/>
              <a:round/>
              <a:headEnd type="none" w="sm" len="sm"/>
              <a:tailEnd type="none" w="sm" len="sm"/>
            </a:ln>
            <a:effectLst>
              <a:prstShdw prst="shdw17" dist="17961" dir="2700000">
                <a:srgbClr val="999900"/>
              </a:prstShdw>
            </a:effectLst>
          </p:spPr>
          <p:txBody>
            <a:bodyPr/>
            <a:lstStyle/>
            <a:p>
              <a:pPr eaLnBrk="1" fontAlgn="auto" hangingPunct="1">
                <a:spcBef>
                  <a:spcPts val="0"/>
                </a:spcBef>
                <a:spcAft>
                  <a:spcPts val="0"/>
                </a:spcAft>
                <a:defRPr/>
              </a:pPr>
              <a:endParaRPr lang="en-US" kern="0">
                <a:solidFill>
                  <a:sysClr val="windowText" lastClr="000000"/>
                </a:solidFill>
              </a:endParaRPr>
            </a:p>
          </p:txBody>
        </p:sp>
        <p:sp>
          <p:nvSpPr>
            <p:cNvPr id="49" name="Text Box 10"/>
            <p:cNvSpPr txBox="1">
              <a:spLocks noChangeArrowheads="1"/>
            </p:cNvSpPr>
            <p:nvPr/>
          </p:nvSpPr>
          <p:spPr bwMode="auto">
            <a:xfrm>
              <a:off x="1028" y="3225"/>
              <a:ext cx="532" cy="231"/>
            </a:xfrm>
            <a:prstGeom prst="rect">
              <a:avLst/>
            </a:prstGeom>
            <a:noFill/>
            <a:ln w="12700">
              <a:noFill/>
              <a:miter lim="800000"/>
              <a:headEnd type="none" w="sm" len="sm"/>
              <a:tailEnd type="none" w="sm" len="sm"/>
            </a:ln>
          </p:spPr>
          <p:txBody>
            <a:bodyPr wrap="none">
              <a:spAutoFit/>
            </a:bodyPr>
            <a:lstStyle/>
            <a:p>
              <a:pPr eaLnBrk="1" fontAlgn="auto" hangingPunct="1">
                <a:spcBef>
                  <a:spcPts val="0"/>
                </a:spcBef>
                <a:spcAft>
                  <a:spcPts val="0"/>
                </a:spcAft>
                <a:defRPr/>
              </a:pPr>
              <a:r>
                <a:rPr lang="en-US" kern="0">
                  <a:solidFill>
                    <a:srgbClr val="E93719"/>
                  </a:solidFill>
                </a:rPr>
                <a:t>Cache</a:t>
              </a:r>
            </a:p>
          </p:txBody>
        </p:sp>
      </p:grpSp>
      <p:grpSp>
        <p:nvGrpSpPr>
          <p:cNvPr id="3" name="Group 11"/>
          <p:cNvGrpSpPr>
            <a:grpSpLocks/>
          </p:cNvGrpSpPr>
          <p:nvPr/>
        </p:nvGrpSpPr>
        <p:grpSpPr bwMode="auto">
          <a:xfrm>
            <a:off x="717550" y="1069975"/>
            <a:ext cx="2635250" cy="2514600"/>
            <a:chOff x="164" y="720"/>
            <a:chExt cx="1660" cy="1584"/>
          </a:xfrm>
        </p:grpSpPr>
        <p:sp>
          <p:nvSpPr>
            <p:cNvPr id="51" name="Rectangle 12"/>
            <p:cNvSpPr>
              <a:spLocks noChangeArrowheads="1"/>
            </p:cNvSpPr>
            <p:nvPr/>
          </p:nvSpPr>
          <p:spPr bwMode="auto">
            <a:xfrm>
              <a:off x="164" y="720"/>
              <a:ext cx="1660" cy="1584"/>
            </a:xfrm>
            <a:prstGeom prst="rect">
              <a:avLst/>
            </a:prstGeom>
            <a:solidFill>
              <a:srgbClr val="009999"/>
            </a:solidFill>
            <a:ln w="28575">
              <a:noFill/>
              <a:miter lim="800000"/>
              <a:headEnd type="none" w="sm" len="sm"/>
              <a:tailEnd type="none" w="sm" len="sm"/>
            </a:ln>
            <a:effectLst>
              <a:prstShdw prst="shdw17" dist="17961" dir="2700000">
                <a:srgbClr val="005C5C"/>
              </a:prstShdw>
            </a:effectLst>
          </p:spPr>
          <p:txBody>
            <a:bodyPr wrap="none" anchor="ctr"/>
            <a:lstStyle/>
            <a:p>
              <a:pPr eaLnBrk="1" hangingPunct="1"/>
              <a:endParaRPr lang="zh-CN" altLang="zh-CN">
                <a:solidFill>
                  <a:srgbClr val="000000"/>
                </a:solidFill>
              </a:endParaRPr>
            </a:p>
          </p:txBody>
        </p:sp>
        <p:sp>
          <p:nvSpPr>
            <p:cNvPr id="52" name="Rectangle 13"/>
            <p:cNvSpPr>
              <a:spLocks noChangeArrowheads="1"/>
            </p:cNvSpPr>
            <p:nvPr/>
          </p:nvSpPr>
          <p:spPr bwMode="auto">
            <a:xfrm>
              <a:off x="221" y="1008"/>
              <a:ext cx="1363" cy="1237"/>
            </a:xfrm>
            <a:prstGeom prst="rect">
              <a:avLst/>
            </a:prstGeom>
            <a:solidFill>
              <a:srgbClr val="33CC33"/>
            </a:solidFill>
            <a:ln w="12700">
              <a:noFill/>
              <a:miter lim="800000"/>
              <a:headEnd type="none" w="sm" len="sm"/>
              <a:tailEnd type="none" w="sm" len="sm"/>
            </a:ln>
            <a:effectLst>
              <a:prstShdw prst="shdw17" dist="17961" dir="2700000">
                <a:srgbClr val="1F7A1F"/>
              </a:prstShdw>
            </a:effectLst>
          </p:spPr>
          <p:txBody>
            <a:bodyPr wrap="none" anchor="ctr"/>
            <a:lstStyle/>
            <a:p>
              <a:pPr algn="ctr" eaLnBrk="1" fontAlgn="auto" hangingPunct="1">
                <a:spcBef>
                  <a:spcPts val="0"/>
                </a:spcBef>
                <a:spcAft>
                  <a:spcPts val="0"/>
                </a:spcAft>
                <a:defRPr/>
              </a:pPr>
              <a:r>
                <a:rPr lang="en-US" b="1" kern="0">
                  <a:solidFill>
                    <a:srgbClr val="FFFFFF"/>
                  </a:solidFill>
                </a:rPr>
                <a:t>Large Core</a:t>
              </a:r>
            </a:p>
          </p:txBody>
        </p:sp>
        <p:sp>
          <p:nvSpPr>
            <p:cNvPr id="53" name="Freeform 14"/>
            <p:cNvSpPr>
              <a:spLocks/>
            </p:cNvSpPr>
            <p:nvPr/>
          </p:nvSpPr>
          <p:spPr bwMode="auto">
            <a:xfrm>
              <a:off x="192" y="768"/>
              <a:ext cx="1584" cy="1488"/>
            </a:xfrm>
            <a:custGeom>
              <a:avLst/>
              <a:gdLst>
                <a:gd name="T0" fmla="*/ 48 w 1584"/>
                <a:gd name="T1" fmla="*/ 0 h 1488"/>
                <a:gd name="T2" fmla="*/ 1584 w 1584"/>
                <a:gd name="T3" fmla="*/ 0 h 1488"/>
                <a:gd name="T4" fmla="*/ 1584 w 1584"/>
                <a:gd name="T5" fmla="*/ 1488 h 1488"/>
                <a:gd name="T6" fmla="*/ 1440 w 1584"/>
                <a:gd name="T7" fmla="*/ 1488 h 1488"/>
                <a:gd name="T8" fmla="*/ 1440 w 1584"/>
                <a:gd name="T9" fmla="*/ 192 h 1488"/>
                <a:gd name="T10" fmla="*/ 0 w 1584"/>
                <a:gd name="T11" fmla="*/ 192 h 1488"/>
                <a:gd name="T12" fmla="*/ 0 w 1584"/>
                <a:gd name="T13" fmla="*/ 0 h 1488"/>
                <a:gd name="T14" fmla="*/ 96 w 1584"/>
                <a:gd name="T15" fmla="*/ 0 h 1488"/>
                <a:gd name="T16" fmla="*/ 0 60000 65536"/>
                <a:gd name="T17" fmla="*/ 0 60000 65536"/>
                <a:gd name="T18" fmla="*/ 0 60000 65536"/>
                <a:gd name="T19" fmla="*/ 0 60000 65536"/>
                <a:gd name="T20" fmla="*/ 0 60000 65536"/>
                <a:gd name="T21" fmla="*/ 0 60000 65536"/>
                <a:gd name="T22" fmla="*/ 0 60000 65536"/>
                <a:gd name="T23" fmla="*/ 0 60000 65536"/>
                <a:gd name="T24" fmla="*/ 0 w 1584"/>
                <a:gd name="T25" fmla="*/ 0 h 1488"/>
                <a:gd name="T26" fmla="*/ 1584 w 1584"/>
                <a:gd name="T27" fmla="*/ 1488 h 1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84" h="1488">
                  <a:moveTo>
                    <a:pt x="48" y="0"/>
                  </a:moveTo>
                  <a:lnTo>
                    <a:pt x="1584" y="0"/>
                  </a:lnTo>
                  <a:lnTo>
                    <a:pt x="1584" y="1488"/>
                  </a:lnTo>
                  <a:lnTo>
                    <a:pt x="1440" y="1488"/>
                  </a:lnTo>
                  <a:lnTo>
                    <a:pt x="1440" y="192"/>
                  </a:lnTo>
                  <a:lnTo>
                    <a:pt x="0" y="192"/>
                  </a:lnTo>
                  <a:lnTo>
                    <a:pt x="0" y="0"/>
                  </a:lnTo>
                  <a:lnTo>
                    <a:pt x="96" y="0"/>
                  </a:lnTo>
                </a:path>
              </a:pathLst>
            </a:custGeom>
            <a:solidFill>
              <a:srgbClr val="000000"/>
            </a:solidFill>
            <a:ln w="12700">
              <a:solidFill>
                <a:srgbClr val="000000"/>
              </a:solidFill>
              <a:round/>
              <a:headEnd type="none" w="sm" len="sm"/>
              <a:tailEnd type="none" w="sm" len="sm"/>
            </a:ln>
          </p:spPr>
          <p:txBody>
            <a:bodyPr wrap="none" anchor="ctr"/>
            <a:lstStyle/>
            <a:p>
              <a:pPr eaLnBrk="1" fontAlgn="auto" hangingPunct="1">
                <a:spcBef>
                  <a:spcPts val="0"/>
                </a:spcBef>
                <a:spcAft>
                  <a:spcPts val="0"/>
                </a:spcAft>
                <a:defRPr/>
              </a:pPr>
              <a:endParaRPr lang="en-US" kern="0">
                <a:solidFill>
                  <a:sysClr val="windowText" lastClr="000000"/>
                </a:solidFill>
              </a:endParaRPr>
            </a:p>
          </p:txBody>
        </p:sp>
        <p:sp>
          <p:nvSpPr>
            <p:cNvPr id="54" name="Text Box 15"/>
            <p:cNvSpPr txBox="1">
              <a:spLocks noChangeArrowheads="1"/>
            </p:cNvSpPr>
            <p:nvPr/>
          </p:nvSpPr>
          <p:spPr bwMode="auto">
            <a:xfrm>
              <a:off x="720" y="720"/>
              <a:ext cx="597" cy="250"/>
            </a:xfrm>
            <a:prstGeom prst="rect">
              <a:avLst/>
            </a:prstGeom>
            <a:noFill/>
            <a:ln w="12700">
              <a:noFill/>
              <a:miter lim="800000"/>
              <a:headEnd type="none" w="sm" len="sm"/>
              <a:tailEnd type="none" w="sm" len="sm"/>
            </a:ln>
          </p:spPr>
          <p:txBody>
            <a:bodyPr wrap="none">
              <a:spAutoFit/>
            </a:bodyPr>
            <a:lstStyle/>
            <a:p>
              <a:pPr algn="ctr" fontAlgn="auto">
                <a:spcBef>
                  <a:spcPts val="0"/>
                </a:spcBef>
                <a:spcAft>
                  <a:spcPts val="0"/>
                </a:spcAft>
                <a:defRPr/>
              </a:pPr>
              <a:r>
                <a:rPr lang="en-US" sz="2000" b="1" kern="0">
                  <a:solidFill>
                    <a:srgbClr val="FF0000"/>
                  </a:solidFill>
                </a:rPr>
                <a:t>Cache</a:t>
              </a:r>
            </a:p>
          </p:txBody>
        </p:sp>
      </p:grpSp>
      <p:sp>
        <p:nvSpPr>
          <p:cNvPr id="55" name="Rectangle 54"/>
          <p:cNvSpPr>
            <a:spLocks noChangeArrowheads="1"/>
          </p:cNvSpPr>
          <p:nvPr/>
        </p:nvSpPr>
        <p:spPr bwMode="auto">
          <a:xfrm>
            <a:off x="3657600" y="3051175"/>
            <a:ext cx="381000" cy="533400"/>
          </a:xfrm>
          <a:prstGeom prst="rect">
            <a:avLst/>
          </a:prstGeom>
          <a:solidFill>
            <a:srgbClr val="FF00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1</a:t>
            </a:r>
          </a:p>
        </p:txBody>
      </p:sp>
      <p:sp>
        <p:nvSpPr>
          <p:cNvPr id="56" name="Rectangle 55"/>
          <p:cNvSpPr>
            <a:spLocks noChangeArrowheads="1"/>
          </p:cNvSpPr>
          <p:nvPr/>
        </p:nvSpPr>
        <p:spPr bwMode="auto">
          <a:xfrm>
            <a:off x="3657600" y="2517775"/>
            <a:ext cx="381000" cy="533400"/>
          </a:xfrm>
          <a:prstGeom prst="rect">
            <a:avLst/>
          </a:prstGeom>
          <a:solidFill>
            <a:srgbClr val="FF00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2</a:t>
            </a:r>
          </a:p>
        </p:txBody>
      </p:sp>
      <p:sp>
        <p:nvSpPr>
          <p:cNvPr id="57" name="Rectangle 56"/>
          <p:cNvSpPr>
            <a:spLocks noChangeArrowheads="1"/>
          </p:cNvSpPr>
          <p:nvPr/>
        </p:nvSpPr>
        <p:spPr bwMode="auto">
          <a:xfrm>
            <a:off x="3657600" y="1984375"/>
            <a:ext cx="381000" cy="533400"/>
          </a:xfrm>
          <a:prstGeom prst="rect">
            <a:avLst/>
          </a:prstGeom>
          <a:solidFill>
            <a:srgbClr val="FF00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3</a:t>
            </a:r>
          </a:p>
        </p:txBody>
      </p:sp>
      <p:sp>
        <p:nvSpPr>
          <p:cNvPr id="58" name="Rectangle 57"/>
          <p:cNvSpPr>
            <a:spLocks noChangeArrowheads="1"/>
          </p:cNvSpPr>
          <p:nvPr/>
        </p:nvSpPr>
        <p:spPr bwMode="auto">
          <a:xfrm>
            <a:off x="3657600" y="1450975"/>
            <a:ext cx="381000" cy="533400"/>
          </a:xfrm>
          <a:prstGeom prst="rect">
            <a:avLst/>
          </a:prstGeom>
          <a:solidFill>
            <a:srgbClr val="FF00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4</a:t>
            </a:r>
          </a:p>
        </p:txBody>
      </p:sp>
      <p:sp>
        <p:nvSpPr>
          <p:cNvPr id="59" name="Rectangle 58"/>
          <p:cNvSpPr>
            <a:spLocks noChangeArrowheads="1"/>
          </p:cNvSpPr>
          <p:nvPr/>
        </p:nvSpPr>
        <p:spPr bwMode="auto">
          <a:xfrm>
            <a:off x="4191000" y="3051175"/>
            <a:ext cx="381000" cy="533400"/>
          </a:xfrm>
          <a:prstGeom prst="rect">
            <a:avLst/>
          </a:prstGeom>
          <a:solidFill>
            <a:srgbClr val="6699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1</a:t>
            </a:r>
          </a:p>
        </p:txBody>
      </p:sp>
      <p:sp>
        <p:nvSpPr>
          <p:cNvPr id="60" name="Rectangle 59"/>
          <p:cNvSpPr>
            <a:spLocks noChangeArrowheads="1"/>
          </p:cNvSpPr>
          <p:nvPr/>
        </p:nvSpPr>
        <p:spPr bwMode="auto">
          <a:xfrm>
            <a:off x="4191000" y="2517775"/>
            <a:ext cx="381000" cy="533400"/>
          </a:xfrm>
          <a:prstGeom prst="rect">
            <a:avLst/>
          </a:prstGeom>
          <a:solidFill>
            <a:srgbClr val="6699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2</a:t>
            </a:r>
          </a:p>
        </p:txBody>
      </p:sp>
      <p:grpSp>
        <p:nvGrpSpPr>
          <p:cNvPr id="4" name="Group 22"/>
          <p:cNvGrpSpPr>
            <a:grpSpLocks/>
          </p:cNvGrpSpPr>
          <p:nvPr/>
        </p:nvGrpSpPr>
        <p:grpSpPr bwMode="auto">
          <a:xfrm>
            <a:off x="5410200" y="2212975"/>
            <a:ext cx="1447800" cy="1371600"/>
            <a:chOff x="3168" y="1440"/>
            <a:chExt cx="912" cy="864"/>
          </a:xfrm>
        </p:grpSpPr>
        <p:sp>
          <p:nvSpPr>
            <p:cNvPr id="62" name="Rectangle 23"/>
            <p:cNvSpPr>
              <a:spLocks noChangeArrowheads="1"/>
            </p:cNvSpPr>
            <p:nvPr/>
          </p:nvSpPr>
          <p:spPr bwMode="auto">
            <a:xfrm>
              <a:off x="3168" y="1440"/>
              <a:ext cx="912" cy="864"/>
            </a:xfrm>
            <a:prstGeom prst="rect">
              <a:avLst/>
            </a:prstGeom>
            <a:solidFill>
              <a:srgbClr val="009999"/>
            </a:solidFill>
            <a:ln w="28575">
              <a:noFill/>
              <a:miter lim="800000"/>
              <a:headEnd type="none" w="sm" len="sm"/>
              <a:tailEnd type="none" w="sm" len="sm"/>
            </a:ln>
            <a:effectLst>
              <a:prstShdw prst="shdw17" dist="17961" dir="2700000">
                <a:srgbClr val="005C5C"/>
              </a:prstShdw>
            </a:effectLst>
          </p:spPr>
          <p:txBody>
            <a:bodyPr wrap="none" anchor="ctr"/>
            <a:lstStyle/>
            <a:p>
              <a:pPr eaLnBrk="1" hangingPunct="1"/>
              <a:endParaRPr lang="zh-CN" altLang="zh-CN">
                <a:solidFill>
                  <a:srgbClr val="000000"/>
                </a:solidFill>
              </a:endParaRPr>
            </a:p>
          </p:txBody>
        </p:sp>
        <p:sp>
          <p:nvSpPr>
            <p:cNvPr id="63" name="Rectangle 24"/>
            <p:cNvSpPr>
              <a:spLocks noChangeArrowheads="1"/>
            </p:cNvSpPr>
            <p:nvPr/>
          </p:nvSpPr>
          <p:spPr bwMode="auto">
            <a:xfrm>
              <a:off x="3225" y="1659"/>
              <a:ext cx="630" cy="586"/>
            </a:xfrm>
            <a:prstGeom prst="rect">
              <a:avLst/>
            </a:prstGeom>
            <a:solidFill>
              <a:srgbClr val="33CC33"/>
            </a:solidFill>
            <a:ln w="12700">
              <a:noFill/>
              <a:miter lim="800000"/>
              <a:headEnd type="none" w="sm" len="sm"/>
              <a:tailEnd type="none" w="sm" len="sm"/>
            </a:ln>
            <a:effectLst>
              <a:prstShdw prst="shdw17" dist="17961" dir="2700000">
                <a:srgbClr val="1F7A1F"/>
              </a:prstShdw>
            </a:effectLst>
          </p:spPr>
          <p:txBody>
            <a:bodyPr wrap="none" anchor="ctr"/>
            <a:lstStyle/>
            <a:p>
              <a:pPr algn="ctr" eaLnBrk="1" fontAlgn="auto" hangingPunct="1">
                <a:spcBef>
                  <a:spcPts val="0"/>
                </a:spcBef>
                <a:spcAft>
                  <a:spcPts val="0"/>
                </a:spcAft>
                <a:defRPr/>
              </a:pPr>
              <a:r>
                <a:rPr lang="en-US" b="1" kern="0">
                  <a:solidFill>
                    <a:srgbClr val="FFFFFF"/>
                  </a:solidFill>
                </a:rPr>
                <a:t>Small</a:t>
              </a:r>
            </a:p>
            <a:p>
              <a:pPr algn="ctr" eaLnBrk="1" fontAlgn="auto" hangingPunct="1">
                <a:spcBef>
                  <a:spcPts val="0"/>
                </a:spcBef>
                <a:spcAft>
                  <a:spcPts val="0"/>
                </a:spcAft>
                <a:defRPr/>
              </a:pPr>
              <a:r>
                <a:rPr lang="en-US" b="1" kern="0">
                  <a:solidFill>
                    <a:srgbClr val="FFFFFF"/>
                  </a:solidFill>
                </a:rPr>
                <a:t>Core</a:t>
              </a:r>
            </a:p>
          </p:txBody>
        </p:sp>
        <p:sp>
          <p:nvSpPr>
            <p:cNvPr id="64" name="Freeform 25"/>
            <p:cNvSpPr>
              <a:spLocks/>
            </p:cNvSpPr>
            <p:nvPr/>
          </p:nvSpPr>
          <p:spPr bwMode="auto">
            <a:xfrm>
              <a:off x="3216" y="1479"/>
              <a:ext cx="816" cy="768"/>
            </a:xfrm>
            <a:custGeom>
              <a:avLst/>
              <a:gdLst>
                <a:gd name="T0" fmla="*/ 0 w 816"/>
                <a:gd name="T1" fmla="*/ 144 h 768"/>
                <a:gd name="T2" fmla="*/ 672 w 816"/>
                <a:gd name="T3" fmla="*/ 144 h 768"/>
                <a:gd name="T4" fmla="*/ 672 w 816"/>
                <a:gd name="T5" fmla="*/ 768 h 768"/>
                <a:gd name="T6" fmla="*/ 816 w 816"/>
                <a:gd name="T7" fmla="*/ 768 h 768"/>
                <a:gd name="T8" fmla="*/ 816 w 816"/>
                <a:gd name="T9" fmla="*/ 0 h 768"/>
                <a:gd name="T10" fmla="*/ 0 w 816"/>
                <a:gd name="T11" fmla="*/ 0 h 768"/>
                <a:gd name="T12" fmla="*/ 0 w 816"/>
                <a:gd name="T13" fmla="*/ 144 h 768"/>
                <a:gd name="T14" fmla="*/ 0 60000 65536"/>
                <a:gd name="T15" fmla="*/ 0 60000 65536"/>
                <a:gd name="T16" fmla="*/ 0 60000 65536"/>
                <a:gd name="T17" fmla="*/ 0 60000 65536"/>
                <a:gd name="T18" fmla="*/ 0 60000 65536"/>
                <a:gd name="T19" fmla="*/ 0 60000 65536"/>
                <a:gd name="T20" fmla="*/ 0 60000 65536"/>
                <a:gd name="T21" fmla="*/ 0 w 816"/>
                <a:gd name="T22" fmla="*/ 0 h 768"/>
                <a:gd name="T23" fmla="*/ 816 w 816"/>
                <a:gd name="T24" fmla="*/ 768 h 7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6" h="768">
                  <a:moveTo>
                    <a:pt x="0" y="144"/>
                  </a:moveTo>
                  <a:lnTo>
                    <a:pt x="672" y="144"/>
                  </a:lnTo>
                  <a:lnTo>
                    <a:pt x="672" y="768"/>
                  </a:lnTo>
                  <a:lnTo>
                    <a:pt x="816" y="768"/>
                  </a:lnTo>
                  <a:lnTo>
                    <a:pt x="816" y="0"/>
                  </a:lnTo>
                  <a:lnTo>
                    <a:pt x="0" y="0"/>
                  </a:lnTo>
                  <a:lnTo>
                    <a:pt x="0" y="144"/>
                  </a:lnTo>
                  <a:close/>
                </a:path>
              </a:pathLst>
            </a:custGeom>
            <a:solidFill>
              <a:srgbClr val="000000"/>
            </a:solidFill>
            <a:ln w="12700">
              <a:solidFill>
                <a:srgbClr val="000000"/>
              </a:solidFill>
              <a:round/>
              <a:headEnd type="none" w="sm" len="sm"/>
              <a:tailEnd type="none" w="sm" len="sm"/>
            </a:ln>
          </p:spPr>
          <p:txBody>
            <a:bodyPr wrap="none" anchor="ctr"/>
            <a:lstStyle/>
            <a:p>
              <a:pPr eaLnBrk="1" fontAlgn="auto" hangingPunct="1">
                <a:spcBef>
                  <a:spcPts val="0"/>
                </a:spcBef>
                <a:spcAft>
                  <a:spcPts val="0"/>
                </a:spcAft>
                <a:defRPr/>
              </a:pPr>
              <a:endParaRPr lang="en-US" kern="0">
                <a:solidFill>
                  <a:sysClr val="windowText" lastClr="000000"/>
                </a:solidFill>
              </a:endParaRPr>
            </a:p>
          </p:txBody>
        </p:sp>
      </p:grpSp>
      <p:sp>
        <p:nvSpPr>
          <p:cNvPr id="65" name="Rectangle 64"/>
          <p:cNvSpPr>
            <a:spLocks noChangeArrowheads="1"/>
          </p:cNvSpPr>
          <p:nvPr/>
        </p:nvSpPr>
        <p:spPr bwMode="auto">
          <a:xfrm>
            <a:off x="7239000" y="3051175"/>
            <a:ext cx="381000" cy="533400"/>
          </a:xfrm>
          <a:prstGeom prst="rect">
            <a:avLst/>
          </a:prstGeom>
          <a:solidFill>
            <a:srgbClr val="FF00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1</a:t>
            </a:r>
          </a:p>
        </p:txBody>
      </p:sp>
      <p:sp>
        <p:nvSpPr>
          <p:cNvPr id="66" name="Rectangle 65"/>
          <p:cNvSpPr>
            <a:spLocks noChangeArrowheads="1"/>
          </p:cNvSpPr>
          <p:nvPr/>
        </p:nvSpPr>
        <p:spPr bwMode="auto">
          <a:xfrm>
            <a:off x="7772400" y="3051175"/>
            <a:ext cx="381000" cy="533400"/>
          </a:xfrm>
          <a:prstGeom prst="rect">
            <a:avLst/>
          </a:prstGeom>
          <a:solidFill>
            <a:srgbClr val="6699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1</a:t>
            </a:r>
          </a:p>
        </p:txBody>
      </p:sp>
      <p:sp>
        <p:nvSpPr>
          <p:cNvPr id="67" name="Rectangle 66"/>
          <p:cNvSpPr>
            <a:spLocks noChangeArrowheads="1"/>
          </p:cNvSpPr>
          <p:nvPr/>
        </p:nvSpPr>
        <p:spPr bwMode="auto">
          <a:xfrm>
            <a:off x="3657600" y="5870575"/>
            <a:ext cx="381000" cy="533400"/>
          </a:xfrm>
          <a:prstGeom prst="rect">
            <a:avLst/>
          </a:prstGeom>
          <a:solidFill>
            <a:srgbClr val="FF00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1</a:t>
            </a:r>
          </a:p>
        </p:txBody>
      </p:sp>
      <p:sp>
        <p:nvSpPr>
          <p:cNvPr id="68" name="Rectangle 67"/>
          <p:cNvSpPr>
            <a:spLocks noChangeArrowheads="1"/>
          </p:cNvSpPr>
          <p:nvPr/>
        </p:nvSpPr>
        <p:spPr bwMode="auto">
          <a:xfrm>
            <a:off x="3657600" y="5337175"/>
            <a:ext cx="381000" cy="533400"/>
          </a:xfrm>
          <a:prstGeom prst="rect">
            <a:avLst/>
          </a:prstGeom>
          <a:solidFill>
            <a:srgbClr val="FF00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2</a:t>
            </a:r>
          </a:p>
        </p:txBody>
      </p:sp>
      <p:sp>
        <p:nvSpPr>
          <p:cNvPr id="69" name="Rectangle 68"/>
          <p:cNvSpPr>
            <a:spLocks noChangeArrowheads="1"/>
          </p:cNvSpPr>
          <p:nvPr/>
        </p:nvSpPr>
        <p:spPr bwMode="auto">
          <a:xfrm>
            <a:off x="3657600" y="4803775"/>
            <a:ext cx="381000" cy="533400"/>
          </a:xfrm>
          <a:prstGeom prst="rect">
            <a:avLst/>
          </a:prstGeom>
          <a:solidFill>
            <a:srgbClr val="FF00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3</a:t>
            </a:r>
          </a:p>
        </p:txBody>
      </p:sp>
      <p:sp>
        <p:nvSpPr>
          <p:cNvPr id="70" name="Rectangle 69"/>
          <p:cNvSpPr>
            <a:spLocks noChangeArrowheads="1"/>
          </p:cNvSpPr>
          <p:nvPr/>
        </p:nvSpPr>
        <p:spPr bwMode="auto">
          <a:xfrm>
            <a:off x="3657600" y="4270375"/>
            <a:ext cx="381000" cy="533400"/>
          </a:xfrm>
          <a:prstGeom prst="rect">
            <a:avLst/>
          </a:prstGeom>
          <a:solidFill>
            <a:srgbClr val="FF00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4</a:t>
            </a:r>
          </a:p>
        </p:txBody>
      </p:sp>
      <p:sp>
        <p:nvSpPr>
          <p:cNvPr id="71" name="Rectangle 70"/>
          <p:cNvSpPr>
            <a:spLocks noChangeArrowheads="1"/>
          </p:cNvSpPr>
          <p:nvPr/>
        </p:nvSpPr>
        <p:spPr bwMode="auto">
          <a:xfrm>
            <a:off x="4191000" y="5870575"/>
            <a:ext cx="381000" cy="533400"/>
          </a:xfrm>
          <a:prstGeom prst="rect">
            <a:avLst/>
          </a:prstGeom>
          <a:solidFill>
            <a:srgbClr val="6699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1</a:t>
            </a:r>
          </a:p>
        </p:txBody>
      </p:sp>
      <p:sp>
        <p:nvSpPr>
          <p:cNvPr id="72" name="Rectangle 71"/>
          <p:cNvSpPr>
            <a:spLocks noChangeArrowheads="1"/>
          </p:cNvSpPr>
          <p:nvPr/>
        </p:nvSpPr>
        <p:spPr bwMode="auto">
          <a:xfrm>
            <a:off x="4191000" y="5337175"/>
            <a:ext cx="381000" cy="533400"/>
          </a:xfrm>
          <a:prstGeom prst="rect">
            <a:avLst/>
          </a:prstGeom>
          <a:solidFill>
            <a:srgbClr val="6699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2</a:t>
            </a:r>
          </a:p>
        </p:txBody>
      </p:sp>
      <p:sp>
        <p:nvSpPr>
          <p:cNvPr id="73" name="Rectangle 72"/>
          <p:cNvSpPr>
            <a:spLocks noChangeArrowheads="1"/>
          </p:cNvSpPr>
          <p:nvPr/>
        </p:nvSpPr>
        <p:spPr bwMode="auto">
          <a:xfrm>
            <a:off x="4191000" y="4803775"/>
            <a:ext cx="381000" cy="533400"/>
          </a:xfrm>
          <a:prstGeom prst="rect">
            <a:avLst/>
          </a:prstGeom>
          <a:solidFill>
            <a:srgbClr val="6699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3</a:t>
            </a:r>
          </a:p>
        </p:txBody>
      </p:sp>
      <p:sp>
        <p:nvSpPr>
          <p:cNvPr id="74" name="Rectangle 73"/>
          <p:cNvSpPr>
            <a:spLocks noChangeArrowheads="1"/>
          </p:cNvSpPr>
          <p:nvPr/>
        </p:nvSpPr>
        <p:spPr bwMode="auto">
          <a:xfrm>
            <a:off x="4191000" y="4270375"/>
            <a:ext cx="381000" cy="533400"/>
          </a:xfrm>
          <a:prstGeom prst="rect">
            <a:avLst/>
          </a:prstGeom>
          <a:solidFill>
            <a:srgbClr val="6699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4</a:t>
            </a:r>
          </a:p>
        </p:txBody>
      </p:sp>
      <p:sp>
        <p:nvSpPr>
          <p:cNvPr id="75" name="Text Box 36"/>
          <p:cNvSpPr txBox="1">
            <a:spLocks noChangeArrowheads="1"/>
          </p:cNvSpPr>
          <p:nvPr/>
        </p:nvSpPr>
        <p:spPr bwMode="auto">
          <a:xfrm>
            <a:off x="3397250" y="928688"/>
            <a:ext cx="946150" cy="396875"/>
          </a:xfrm>
          <a:prstGeom prst="rect">
            <a:avLst/>
          </a:prstGeom>
          <a:noFill/>
          <a:ln w="12700">
            <a:noFill/>
            <a:miter lim="800000"/>
            <a:headEnd type="none" w="sm" len="sm"/>
            <a:tailEnd type="none" w="sm" len="sm"/>
          </a:ln>
        </p:spPr>
        <p:txBody>
          <a:bodyPr wrap="none">
            <a:spAutoFit/>
          </a:bodyPr>
          <a:lstStyle/>
          <a:p>
            <a:pPr algn="ctr" fontAlgn="auto">
              <a:spcBef>
                <a:spcPts val="0"/>
              </a:spcBef>
              <a:spcAft>
                <a:spcPts val="0"/>
              </a:spcAft>
              <a:defRPr/>
            </a:pPr>
            <a:r>
              <a:rPr lang="en-US" sz="2000" b="1" kern="0">
                <a:solidFill>
                  <a:sysClr val="windowText" lastClr="000000"/>
                </a:solidFill>
              </a:rPr>
              <a:t>Power</a:t>
            </a:r>
          </a:p>
        </p:txBody>
      </p:sp>
      <p:sp>
        <p:nvSpPr>
          <p:cNvPr id="76" name="Text Box 37"/>
          <p:cNvSpPr txBox="1">
            <a:spLocks noChangeArrowheads="1"/>
          </p:cNvSpPr>
          <p:nvPr/>
        </p:nvSpPr>
        <p:spPr bwMode="auto">
          <a:xfrm>
            <a:off x="4114800" y="1603375"/>
            <a:ext cx="1736725" cy="396875"/>
          </a:xfrm>
          <a:prstGeom prst="rect">
            <a:avLst/>
          </a:prstGeom>
          <a:noFill/>
          <a:ln w="12700">
            <a:noFill/>
            <a:miter lim="800000"/>
            <a:headEnd type="none" w="sm" len="sm"/>
            <a:tailEnd type="none" w="sm" len="sm"/>
          </a:ln>
        </p:spPr>
        <p:txBody>
          <a:bodyPr wrap="none">
            <a:spAutoFit/>
          </a:bodyPr>
          <a:lstStyle/>
          <a:p>
            <a:pPr algn="ctr" fontAlgn="auto">
              <a:spcBef>
                <a:spcPts val="0"/>
              </a:spcBef>
              <a:spcAft>
                <a:spcPts val="0"/>
              </a:spcAft>
              <a:defRPr/>
            </a:pPr>
            <a:r>
              <a:rPr lang="en-US" sz="2000" b="1" kern="0">
                <a:solidFill>
                  <a:sysClr val="windowText" lastClr="000000"/>
                </a:solidFill>
              </a:rPr>
              <a:t>Performance</a:t>
            </a:r>
          </a:p>
        </p:txBody>
      </p:sp>
      <p:sp>
        <p:nvSpPr>
          <p:cNvPr id="77" name="Text Box 38"/>
          <p:cNvSpPr txBox="1">
            <a:spLocks noChangeArrowheads="1"/>
          </p:cNvSpPr>
          <p:nvPr/>
        </p:nvSpPr>
        <p:spPr bwMode="auto">
          <a:xfrm>
            <a:off x="7010400" y="1298575"/>
            <a:ext cx="1585913" cy="396875"/>
          </a:xfrm>
          <a:prstGeom prst="rect">
            <a:avLst/>
          </a:prstGeom>
          <a:noFill/>
          <a:ln w="12700">
            <a:noFill/>
            <a:miter lim="800000"/>
            <a:headEnd type="none" w="sm" len="sm"/>
            <a:tailEnd type="none" w="sm" len="sm"/>
          </a:ln>
        </p:spPr>
        <p:txBody>
          <a:bodyPr wrap="none">
            <a:spAutoFit/>
          </a:bodyPr>
          <a:lstStyle/>
          <a:p>
            <a:pPr algn="ctr" fontAlgn="auto">
              <a:spcBef>
                <a:spcPts val="0"/>
              </a:spcBef>
              <a:spcAft>
                <a:spcPts val="0"/>
              </a:spcAft>
              <a:defRPr/>
            </a:pPr>
            <a:r>
              <a:rPr lang="en-US" sz="2000" b="1" kern="0">
                <a:solidFill>
                  <a:sysClr val="windowText" lastClr="000000"/>
                </a:solidFill>
              </a:rPr>
              <a:t>Power = 1/4</a:t>
            </a:r>
          </a:p>
        </p:txBody>
      </p:sp>
      <p:sp>
        <p:nvSpPr>
          <p:cNvPr id="78" name="Text Box 39"/>
          <p:cNvSpPr txBox="1">
            <a:spLocks noChangeArrowheads="1"/>
          </p:cNvSpPr>
          <p:nvPr/>
        </p:nvSpPr>
        <p:spPr bwMode="auto">
          <a:xfrm>
            <a:off x="6616700" y="1755775"/>
            <a:ext cx="2376488" cy="396875"/>
          </a:xfrm>
          <a:prstGeom prst="rect">
            <a:avLst/>
          </a:prstGeom>
          <a:noFill/>
          <a:ln w="12700">
            <a:noFill/>
            <a:miter lim="800000"/>
            <a:headEnd type="none" w="sm" len="sm"/>
            <a:tailEnd type="none" w="sm" len="sm"/>
          </a:ln>
        </p:spPr>
        <p:txBody>
          <a:bodyPr wrap="none">
            <a:spAutoFit/>
          </a:bodyPr>
          <a:lstStyle/>
          <a:p>
            <a:pPr algn="ctr" fontAlgn="auto">
              <a:spcBef>
                <a:spcPts val="0"/>
              </a:spcBef>
              <a:spcAft>
                <a:spcPts val="0"/>
              </a:spcAft>
              <a:defRPr/>
            </a:pPr>
            <a:r>
              <a:rPr lang="en-US" sz="2000" b="1" kern="0">
                <a:solidFill>
                  <a:sysClr val="windowText" lastClr="000000"/>
                </a:solidFill>
              </a:rPr>
              <a:t>Performance = 1/2</a:t>
            </a:r>
          </a:p>
        </p:txBody>
      </p:sp>
      <p:sp>
        <p:nvSpPr>
          <p:cNvPr id="79" name="AutoShape 40"/>
          <p:cNvSpPr>
            <a:spLocks noChangeArrowheads="1"/>
          </p:cNvSpPr>
          <p:nvPr/>
        </p:nvSpPr>
        <p:spPr bwMode="ltGray">
          <a:xfrm>
            <a:off x="4800600" y="4270375"/>
            <a:ext cx="4191000" cy="1981200"/>
          </a:xfrm>
          <a:prstGeom prst="roundRect">
            <a:avLst>
              <a:gd name="adj" fmla="val 30486"/>
            </a:avLst>
          </a:prstGeom>
          <a:solidFill>
            <a:srgbClr val="2D2D8A">
              <a:lumMod val="40000"/>
              <a:lumOff val="60000"/>
            </a:srgbClr>
          </a:solidFill>
          <a:ln w="9525">
            <a:noFill/>
            <a:round/>
            <a:headEnd type="none" w="sm" len="sm"/>
            <a:tailEnd type="none" w="sm" len="sm"/>
          </a:ln>
          <a:effectLst>
            <a:prstShdw prst="shdw17" dist="17961" dir="2700000">
              <a:srgbClr val="333399">
                <a:gamma/>
                <a:shade val="60000"/>
                <a:invGamma/>
              </a:srgbClr>
            </a:prstShdw>
          </a:effectLst>
        </p:spPr>
        <p:txBody>
          <a:bodyPr anchor="ctr"/>
          <a:lstStyle/>
          <a:p>
            <a:pPr algn="ctr" eaLnBrk="1" fontAlgn="auto" hangingPunct="1">
              <a:spcBef>
                <a:spcPts val="0"/>
              </a:spcBef>
              <a:spcAft>
                <a:spcPts val="0"/>
              </a:spcAft>
              <a:defRPr/>
            </a:pPr>
            <a:r>
              <a:rPr lang="en-US" sz="2400" b="1" kern="0">
                <a:solidFill>
                  <a:srgbClr val="000000"/>
                </a:solidFill>
              </a:rPr>
              <a:t>Multi-Core:</a:t>
            </a:r>
          </a:p>
          <a:p>
            <a:pPr algn="ctr" eaLnBrk="1" fontAlgn="auto" hangingPunct="1">
              <a:spcBef>
                <a:spcPts val="0"/>
              </a:spcBef>
              <a:spcAft>
                <a:spcPts val="0"/>
              </a:spcAft>
              <a:defRPr/>
            </a:pPr>
            <a:r>
              <a:rPr lang="en-US" sz="2400" b="1" kern="0">
                <a:solidFill>
                  <a:srgbClr val="000000"/>
                </a:solidFill>
              </a:rPr>
              <a:t>Power efficient</a:t>
            </a:r>
          </a:p>
          <a:p>
            <a:pPr algn="ctr" eaLnBrk="1" fontAlgn="auto" hangingPunct="1">
              <a:spcBef>
                <a:spcPts val="0"/>
              </a:spcBef>
              <a:spcAft>
                <a:spcPts val="0"/>
              </a:spcAft>
              <a:defRPr/>
            </a:pPr>
            <a:r>
              <a:rPr lang="en-US" sz="2400" b="1" kern="0">
                <a:solidFill>
                  <a:srgbClr val="000000"/>
                </a:solidFill>
              </a:rPr>
              <a:t>Better power and thermal management</a:t>
            </a:r>
          </a:p>
        </p:txBody>
      </p:sp>
    </p:spTree>
    <p:extLst>
      <p:ext uri="{BB962C8B-B14F-4D97-AF65-F5344CB8AC3E}">
        <p14:creationId xmlns:p14="http://schemas.microsoft.com/office/powerpoint/2010/main" val="1148305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55"/>
                                        </p:tgtEl>
                                        <p:attrNameLst>
                                          <p:attrName>style.visibility</p:attrName>
                                        </p:attrNameLst>
                                      </p:cBhvr>
                                      <p:to>
                                        <p:strVal val="visible"/>
                                      </p:to>
                                    </p:set>
                                  </p:childTnLst>
                                </p:cTn>
                              </p:par>
                            </p:childTnLst>
                          </p:cTn>
                        </p:par>
                        <p:par>
                          <p:cTn id="10" fill="hold" nodeType="afterGroup">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56"/>
                                        </p:tgtEl>
                                        <p:attrNameLst>
                                          <p:attrName>style.visibility</p:attrName>
                                        </p:attrNameLst>
                                      </p:cBhvr>
                                      <p:to>
                                        <p:strVal val="visible"/>
                                      </p:to>
                                    </p:set>
                                  </p:childTnLst>
                                </p:cTn>
                              </p:par>
                            </p:childTnLst>
                          </p:cTn>
                        </p:par>
                        <p:par>
                          <p:cTn id="13" fill="hold" nodeType="afterGroup">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57"/>
                                        </p:tgtEl>
                                        <p:attrNameLst>
                                          <p:attrName>style.visibility</p:attrName>
                                        </p:attrNameLst>
                                      </p:cBhvr>
                                      <p:to>
                                        <p:strVal val="visible"/>
                                      </p:to>
                                    </p:set>
                                  </p:childTnLst>
                                </p:cTn>
                              </p:par>
                            </p:childTnLst>
                          </p:cTn>
                        </p:par>
                        <p:par>
                          <p:cTn id="16" fill="hold" nodeType="afterGroup">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58"/>
                                        </p:tgtEl>
                                        <p:attrNameLst>
                                          <p:attrName>style.visibility</p:attrName>
                                        </p:attrNameLst>
                                      </p:cBhvr>
                                      <p:to>
                                        <p:strVal val="visible"/>
                                      </p:to>
                                    </p:set>
                                  </p:childTnLst>
                                </p:cTn>
                              </p:par>
                            </p:childTnLst>
                          </p:cTn>
                        </p:par>
                        <p:par>
                          <p:cTn id="19" fill="hold" nodeType="afterGroup">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75"/>
                                        </p:tgtEl>
                                        <p:attrNameLst>
                                          <p:attrName>style.visibility</p:attrName>
                                        </p:attrNameLst>
                                      </p:cBhvr>
                                      <p:to>
                                        <p:strVal val="visible"/>
                                      </p:to>
                                    </p:set>
                                  </p:childTnLst>
                                </p:cTn>
                              </p:par>
                            </p:childTnLst>
                          </p:cTn>
                        </p:par>
                        <p:par>
                          <p:cTn id="22" fill="hold" nodeType="afterGroup">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59"/>
                                        </p:tgtEl>
                                        <p:attrNameLst>
                                          <p:attrName>style.visibility</p:attrName>
                                        </p:attrNameLst>
                                      </p:cBhvr>
                                      <p:to>
                                        <p:strVal val="visible"/>
                                      </p:to>
                                    </p:set>
                                  </p:childTnLst>
                                </p:cTn>
                              </p:par>
                            </p:childTnLst>
                          </p:cTn>
                        </p:par>
                        <p:par>
                          <p:cTn id="25" fill="hold" nodeType="afterGroup">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60"/>
                                        </p:tgtEl>
                                        <p:attrNameLst>
                                          <p:attrName>style.visibility</p:attrName>
                                        </p:attrNameLst>
                                      </p:cBhvr>
                                      <p:to>
                                        <p:strVal val="visible"/>
                                      </p:to>
                                    </p:set>
                                  </p:childTnLst>
                                </p:cTn>
                              </p:par>
                            </p:childTnLst>
                          </p:cTn>
                        </p:par>
                        <p:par>
                          <p:cTn id="28" fill="hold" nodeType="afterGroup">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7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500"/>
                                  </p:stCondLst>
                                  <p:childTnLst>
                                    <p:set>
                                      <p:cBhvr>
                                        <p:cTn id="34" dur="1" fill="hold">
                                          <p:stCondLst>
                                            <p:cond delay="0"/>
                                          </p:stCondLst>
                                        </p:cTn>
                                        <p:tgtEl>
                                          <p:spTgt spid="4"/>
                                        </p:tgtEl>
                                        <p:attrNameLst>
                                          <p:attrName>style.visibility</p:attrName>
                                        </p:attrNameLst>
                                      </p:cBhvr>
                                      <p:to>
                                        <p:strVal val="visible"/>
                                      </p:to>
                                    </p:set>
                                  </p:childTnLst>
                                </p:cTn>
                              </p:par>
                            </p:childTnLst>
                          </p:cTn>
                        </p:par>
                        <p:par>
                          <p:cTn id="35" fill="hold" nodeType="afterGroup">
                            <p:stCondLst>
                              <p:cond delay="500"/>
                            </p:stCondLst>
                            <p:childTnLst>
                              <p:par>
                                <p:cTn id="36" presetID="1" presetClass="entr" presetSubtype="0" fill="hold" grpId="0" nodeType="afterEffect">
                                  <p:stCondLst>
                                    <p:cond delay="500"/>
                                  </p:stCondLst>
                                  <p:childTnLst>
                                    <p:set>
                                      <p:cBhvr>
                                        <p:cTn id="37" dur="1" fill="hold">
                                          <p:stCondLst>
                                            <p:cond delay="0"/>
                                          </p:stCondLst>
                                        </p:cTn>
                                        <p:tgtEl>
                                          <p:spTgt spid="65"/>
                                        </p:tgtEl>
                                        <p:attrNameLst>
                                          <p:attrName>style.visibility</p:attrName>
                                        </p:attrNameLst>
                                      </p:cBhvr>
                                      <p:to>
                                        <p:strVal val="visible"/>
                                      </p:to>
                                    </p:set>
                                  </p:childTnLst>
                                </p:cTn>
                              </p:par>
                            </p:childTnLst>
                          </p:cTn>
                        </p:par>
                        <p:par>
                          <p:cTn id="38" fill="hold" nodeType="afterGroup">
                            <p:stCondLst>
                              <p:cond delay="1000"/>
                            </p:stCondLst>
                            <p:childTnLst>
                              <p:par>
                                <p:cTn id="39" presetID="1" presetClass="entr" presetSubtype="0" fill="hold" grpId="0" nodeType="afterEffect">
                                  <p:stCondLst>
                                    <p:cond delay="500"/>
                                  </p:stCondLst>
                                  <p:childTnLst>
                                    <p:set>
                                      <p:cBhvr>
                                        <p:cTn id="40" dur="1" fill="hold">
                                          <p:stCondLst>
                                            <p:cond delay="0"/>
                                          </p:stCondLst>
                                        </p:cTn>
                                        <p:tgtEl>
                                          <p:spTgt spid="77"/>
                                        </p:tgtEl>
                                        <p:attrNameLst>
                                          <p:attrName>style.visibility</p:attrName>
                                        </p:attrNameLst>
                                      </p:cBhvr>
                                      <p:to>
                                        <p:strVal val="visible"/>
                                      </p:to>
                                    </p:set>
                                  </p:childTnLst>
                                </p:cTn>
                              </p:par>
                            </p:childTnLst>
                          </p:cTn>
                        </p:par>
                        <p:par>
                          <p:cTn id="41" fill="hold" nodeType="afterGroup">
                            <p:stCondLst>
                              <p:cond delay="1500"/>
                            </p:stCondLst>
                            <p:childTnLst>
                              <p:par>
                                <p:cTn id="42" presetID="1" presetClass="entr" presetSubtype="0" fill="hold" grpId="0" nodeType="afterEffect">
                                  <p:stCondLst>
                                    <p:cond delay="500"/>
                                  </p:stCondLst>
                                  <p:childTnLst>
                                    <p:set>
                                      <p:cBhvr>
                                        <p:cTn id="43" dur="1" fill="hold">
                                          <p:stCondLst>
                                            <p:cond delay="0"/>
                                          </p:stCondLst>
                                        </p:cTn>
                                        <p:tgtEl>
                                          <p:spTgt spid="66"/>
                                        </p:tgtEl>
                                        <p:attrNameLst>
                                          <p:attrName>style.visibility</p:attrName>
                                        </p:attrNameLst>
                                      </p:cBhvr>
                                      <p:to>
                                        <p:strVal val="visible"/>
                                      </p:to>
                                    </p:set>
                                  </p:childTnLst>
                                </p:cTn>
                              </p:par>
                            </p:childTnLst>
                          </p:cTn>
                        </p:par>
                        <p:par>
                          <p:cTn id="44" fill="hold" nodeType="afterGroup">
                            <p:stCondLst>
                              <p:cond delay="2000"/>
                            </p:stCondLst>
                            <p:childTnLst>
                              <p:par>
                                <p:cTn id="45" presetID="1" presetClass="entr" presetSubtype="0" fill="hold" grpId="0" nodeType="afterEffect">
                                  <p:stCondLst>
                                    <p:cond delay="500"/>
                                  </p:stCondLst>
                                  <p:childTnLst>
                                    <p:set>
                                      <p:cBhvr>
                                        <p:cTn id="46" dur="1" fill="hold">
                                          <p:stCondLst>
                                            <p:cond delay="0"/>
                                          </p:stCondLst>
                                        </p:cTn>
                                        <p:tgtEl>
                                          <p:spTgt spid="7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par>
                          <p:cTn id="51" fill="hold" nodeType="afterGroup">
                            <p:stCondLst>
                              <p:cond delay="0"/>
                            </p:stCondLst>
                            <p:childTnLst>
                              <p:par>
                                <p:cTn id="52" presetID="1" presetClass="entr" presetSubtype="0" fill="hold" grpId="0" nodeType="afterEffect">
                                  <p:stCondLst>
                                    <p:cond delay="500"/>
                                  </p:stCondLst>
                                  <p:childTnLst>
                                    <p:set>
                                      <p:cBhvr>
                                        <p:cTn id="53" dur="1" fill="hold">
                                          <p:stCondLst>
                                            <p:cond delay="0"/>
                                          </p:stCondLst>
                                        </p:cTn>
                                        <p:tgtEl>
                                          <p:spTgt spid="67"/>
                                        </p:tgtEl>
                                        <p:attrNameLst>
                                          <p:attrName>style.visibility</p:attrName>
                                        </p:attrNameLst>
                                      </p:cBhvr>
                                      <p:to>
                                        <p:strVal val="visible"/>
                                      </p:to>
                                    </p:set>
                                  </p:childTnLst>
                                </p:cTn>
                              </p:par>
                            </p:childTnLst>
                          </p:cTn>
                        </p:par>
                        <p:par>
                          <p:cTn id="54" fill="hold" nodeType="afterGroup">
                            <p:stCondLst>
                              <p:cond delay="500"/>
                            </p:stCondLst>
                            <p:childTnLst>
                              <p:par>
                                <p:cTn id="55" presetID="1" presetClass="entr" presetSubtype="0" fill="hold" grpId="0" nodeType="afterEffect">
                                  <p:stCondLst>
                                    <p:cond delay="500"/>
                                  </p:stCondLst>
                                  <p:childTnLst>
                                    <p:set>
                                      <p:cBhvr>
                                        <p:cTn id="56" dur="1" fill="hold">
                                          <p:stCondLst>
                                            <p:cond delay="0"/>
                                          </p:stCondLst>
                                        </p:cTn>
                                        <p:tgtEl>
                                          <p:spTgt spid="68"/>
                                        </p:tgtEl>
                                        <p:attrNameLst>
                                          <p:attrName>style.visibility</p:attrName>
                                        </p:attrNameLst>
                                      </p:cBhvr>
                                      <p:to>
                                        <p:strVal val="visible"/>
                                      </p:to>
                                    </p:set>
                                  </p:childTnLst>
                                </p:cTn>
                              </p:par>
                            </p:childTnLst>
                          </p:cTn>
                        </p:par>
                        <p:par>
                          <p:cTn id="57" fill="hold" nodeType="afterGroup">
                            <p:stCondLst>
                              <p:cond delay="1000"/>
                            </p:stCondLst>
                            <p:childTnLst>
                              <p:par>
                                <p:cTn id="58" presetID="1" presetClass="entr" presetSubtype="0" fill="hold" grpId="0" nodeType="afterEffect">
                                  <p:stCondLst>
                                    <p:cond delay="500"/>
                                  </p:stCondLst>
                                  <p:childTnLst>
                                    <p:set>
                                      <p:cBhvr>
                                        <p:cTn id="59" dur="1" fill="hold">
                                          <p:stCondLst>
                                            <p:cond delay="0"/>
                                          </p:stCondLst>
                                        </p:cTn>
                                        <p:tgtEl>
                                          <p:spTgt spid="69"/>
                                        </p:tgtEl>
                                        <p:attrNameLst>
                                          <p:attrName>style.visibility</p:attrName>
                                        </p:attrNameLst>
                                      </p:cBhvr>
                                      <p:to>
                                        <p:strVal val="visible"/>
                                      </p:to>
                                    </p:set>
                                  </p:childTnLst>
                                </p:cTn>
                              </p:par>
                            </p:childTnLst>
                          </p:cTn>
                        </p:par>
                        <p:par>
                          <p:cTn id="60" fill="hold" nodeType="afterGroup">
                            <p:stCondLst>
                              <p:cond delay="1500"/>
                            </p:stCondLst>
                            <p:childTnLst>
                              <p:par>
                                <p:cTn id="61" presetID="1" presetClass="entr" presetSubtype="0" fill="hold" grpId="0" nodeType="afterEffect">
                                  <p:stCondLst>
                                    <p:cond delay="50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nodeType="afterGroup">
                            <p:stCondLst>
                              <p:cond delay="2000"/>
                            </p:stCondLst>
                            <p:childTnLst>
                              <p:par>
                                <p:cTn id="64" presetID="1" presetClass="entr" presetSubtype="0" fill="hold" grpId="0" nodeType="afterEffect">
                                  <p:stCondLst>
                                    <p:cond delay="500"/>
                                  </p:stCondLst>
                                  <p:childTnLst>
                                    <p:set>
                                      <p:cBhvr>
                                        <p:cTn id="65" dur="1" fill="hold">
                                          <p:stCondLst>
                                            <p:cond delay="0"/>
                                          </p:stCondLst>
                                        </p:cTn>
                                        <p:tgtEl>
                                          <p:spTgt spid="71"/>
                                        </p:tgtEl>
                                        <p:attrNameLst>
                                          <p:attrName>style.visibility</p:attrName>
                                        </p:attrNameLst>
                                      </p:cBhvr>
                                      <p:to>
                                        <p:strVal val="visible"/>
                                      </p:to>
                                    </p:set>
                                  </p:childTnLst>
                                </p:cTn>
                              </p:par>
                            </p:childTnLst>
                          </p:cTn>
                        </p:par>
                        <p:par>
                          <p:cTn id="66" fill="hold" nodeType="afterGroup">
                            <p:stCondLst>
                              <p:cond delay="2500"/>
                            </p:stCondLst>
                            <p:childTnLst>
                              <p:par>
                                <p:cTn id="67" presetID="1" presetClass="entr" presetSubtype="0" fill="hold" grpId="0" nodeType="afterEffect">
                                  <p:stCondLst>
                                    <p:cond delay="500"/>
                                  </p:stCondLst>
                                  <p:childTnLst>
                                    <p:set>
                                      <p:cBhvr>
                                        <p:cTn id="68" dur="1" fill="hold">
                                          <p:stCondLst>
                                            <p:cond delay="0"/>
                                          </p:stCondLst>
                                        </p:cTn>
                                        <p:tgtEl>
                                          <p:spTgt spid="72"/>
                                        </p:tgtEl>
                                        <p:attrNameLst>
                                          <p:attrName>style.visibility</p:attrName>
                                        </p:attrNameLst>
                                      </p:cBhvr>
                                      <p:to>
                                        <p:strVal val="visible"/>
                                      </p:to>
                                    </p:set>
                                  </p:childTnLst>
                                </p:cTn>
                              </p:par>
                            </p:childTnLst>
                          </p:cTn>
                        </p:par>
                        <p:par>
                          <p:cTn id="69" fill="hold" nodeType="afterGroup">
                            <p:stCondLst>
                              <p:cond delay="3000"/>
                            </p:stCondLst>
                            <p:childTnLst>
                              <p:par>
                                <p:cTn id="70" presetID="1" presetClass="entr" presetSubtype="0" fill="hold" grpId="0" nodeType="afterEffect">
                                  <p:stCondLst>
                                    <p:cond delay="500"/>
                                  </p:stCondLst>
                                  <p:childTnLst>
                                    <p:set>
                                      <p:cBhvr>
                                        <p:cTn id="71" dur="1" fill="hold">
                                          <p:stCondLst>
                                            <p:cond delay="0"/>
                                          </p:stCondLst>
                                        </p:cTn>
                                        <p:tgtEl>
                                          <p:spTgt spid="73"/>
                                        </p:tgtEl>
                                        <p:attrNameLst>
                                          <p:attrName>style.visibility</p:attrName>
                                        </p:attrNameLst>
                                      </p:cBhvr>
                                      <p:to>
                                        <p:strVal val="visible"/>
                                      </p:to>
                                    </p:set>
                                  </p:childTnLst>
                                </p:cTn>
                              </p:par>
                            </p:childTnLst>
                          </p:cTn>
                        </p:par>
                        <p:par>
                          <p:cTn id="72" fill="hold" nodeType="afterGroup">
                            <p:stCondLst>
                              <p:cond delay="3500"/>
                            </p:stCondLst>
                            <p:childTnLst>
                              <p:par>
                                <p:cTn id="73" presetID="1" presetClass="entr" presetSubtype="0" fill="hold" grpId="0" nodeType="afterEffect">
                                  <p:stCondLst>
                                    <p:cond delay="500"/>
                                  </p:stCondLst>
                                  <p:childTnLst>
                                    <p:set>
                                      <p:cBhvr>
                                        <p:cTn id="74" dur="1" fill="hold">
                                          <p:stCondLst>
                                            <p:cond delay="0"/>
                                          </p:stCondLst>
                                        </p:cTn>
                                        <p:tgtEl>
                                          <p:spTgt spid="74"/>
                                        </p:tgtEl>
                                        <p:attrNameLst>
                                          <p:attrName>style.visibility</p:attrName>
                                        </p:attrNameLst>
                                      </p:cBhvr>
                                      <p:to>
                                        <p:strVal val="visible"/>
                                      </p:to>
                                    </p:set>
                                  </p:childTnLst>
                                </p:cTn>
                              </p:par>
                            </p:childTnLst>
                          </p:cTn>
                        </p:par>
                        <p:par>
                          <p:cTn id="75" fill="hold" nodeType="afterGroup">
                            <p:stCondLst>
                              <p:cond delay="4000"/>
                            </p:stCondLst>
                            <p:childTnLst>
                              <p:par>
                                <p:cTn id="76" presetID="1" presetClass="entr" presetSubtype="0" fill="hold" grpId="0" nodeType="afterEffect">
                                  <p:stCondLst>
                                    <p:cond delay="1000"/>
                                  </p:stCondLst>
                                  <p:childTnLst>
                                    <p:set>
                                      <p:cBhvr>
                                        <p:cTn id="77"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59" grpId="0" animBg="1"/>
      <p:bldP spid="60"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p:bldP spid="76" grpId="0"/>
      <p:bldP spid="77" grpId="0"/>
      <p:bldP spid="78" grpId="0"/>
      <p:bldP spid="7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220662" y="308301"/>
            <a:ext cx="88158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l">
              <a:defRPr sz="3600" b="1">
                <a:solidFill>
                  <a:schemeClr val="tx2"/>
                </a:solidFill>
                <a:ea typeface="+mj-ea"/>
                <a:cs typeface="Arial" panose="020B0604020202020204" pitchFamily="34" charset="0"/>
              </a:defRPr>
            </a:lvl1pPr>
            <a:lvl2pPr algn="l">
              <a:defRPr sz="4400" b="1">
                <a:solidFill>
                  <a:schemeClr val="tx2"/>
                </a:solidFill>
                <a:latin typeface="Arial" charset="0"/>
              </a:defRPr>
            </a:lvl2pPr>
            <a:lvl3pPr algn="l">
              <a:defRPr sz="4400" b="1">
                <a:solidFill>
                  <a:schemeClr val="tx2"/>
                </a:solidFill>
                <a:latin typeface="Arial" charset="0"/>
              </a:defRPr>
            </a:lvl3pPr>
            <a:lvl4pPr algn="l">
              <a:defRPr sz="4400" b="1">
                <a:solidFill>
                  <a:schemeClr val="tx2"/>
                </a:solidFill>
                <a:latin typeface="Arial" charset="0"/>
              </a:defRPr>
            </a:lvl4pPr>
            <a:lvl5pPr algn="l">
              <a:defRPr sz="4400" b="1">
                <a:solidFill>
                  <a:schemeClr val="tx2"/>
                </a:solidFill>
                <a:latin typeface="Arial" charset="0"/>
              </a:defRPr>
            </a:lvl5pPr>
            <a:lvl6pPr marL="457200" fontAlgn="base">
              <a:spcBef>
                <a:spcPct val="0"/>
              </a:spcBef>
              <a:spcAft>
                <a:spcPct val="0"/>
              </a:spcAft>
              <a:defRPr sz="4400" b="1">
                <a:solidFill>
                  <a:schemeClr val="tx2"/>
                </a:solidFill>
                <a:latin typeface="Arial" charset="0"/>
              </a:defRPr>
            </a:lvl6pPr>
            <a:lvl7pPr marL="914400" fontAlgn="base">
              <a:spcBef>
                <a:spcPct val="0"/>
              </a:spcBef>
              <a:spcAft>
                <a:spcPct val="0"/>
              </a:spcAft>
              <a:defRPr sz="4400" b="1">
                <a:solidFill>
                  <a:schemeClr val="tx2"/>
                </a:solidFill>
                <a:latin typeface="Arial" charset="0"/>
              </a:defRPr>
            </a:lvl7pPr>
            <a:lvl8pPr marL="1371600" fontAlgn="base">
              <a:spcBef>
                <a:spcPct val="0"/>
              </a:spcBef>
              <a:spcAft>
                <a:spcPct val="0"/>
              </a:spcAft>
              <a:defRPr sz="4400" b="1">
                <a:solidFill>
                  <a:schemeClr val="tx2"/>
                </a:solidFill>
                <a:latin typeface="Arial" charset="0"/>
              </a:defRPr>
            </a:lvl8pPr>
            <a:lvl9pPr marL="1828800" fontAlgn="base">
              <a:spcBef>
                <a:spcPct val="0"/>
              </a:spcBef>
              <a:spcAft>
                <a:spcPct val="0"/>
              </a:spcAft>
              <a:defRPr sz="4400" b="1">
                <a:solidFill>
                  <a:schemeClr val="tx2"/>
                </a:solidFill>
                <a:latin typeface="Arial" charset="0"/>
              </a:defRPr>
            </a:lvl9pPr>
          </a:lstStyle>
          <a:p>
            <a:r>
              <a:rPr lang="en-US" altLang="zh-CN" sz="2800" dirty="0"/>
              <a:t>Branch-History Table (or Branch-Prediction Buffer)</a:t>
            </a:r>
          </a:p>
        </p:txBody>
      </p:sp>
      <p:sp>
        <p:nvSpPr>
          <p:cNvPr id="110596" name="Rectangle 3"/>
          <p:cNvSpPr txBox="1">
            <a:spLocks noChangeArrowheads="1"/>
          </p:cNvSpPr>
          <p:nvPr/>
        </p:nvSpPr>
        <p:spPr bwMode="auto">
          <a:xfrm>
            <a:off x="5486400" y="1268413"/>
            <a:ext cx="5230813" cy="558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21761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defTabSz="1217613">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defTabSz="1217613">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defTabSz="1217613">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defTabSz="1217613">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0"/>
              </a:spcBef>
              <a:buFontTx/>
              <a:buNone/>
            </a:pPr>
            <a:endParaRPr kumimoji="0" lang="zh-CN" altLang="en-US" sz="1600">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110597" name="Rectangle 3"/>
          <p:cNvSpPr txBox="1">
            <a:spLocks noChangeArrowheads="1"/>
          </p:cNvSpPr>
          <p:nvPr/>
        </p:nvSpPr>
        <p:spPr bwMode="auto">
          <a:xfrm>
            <a:off x="5486400" y="1268413"/>
            <a:ext cx="5230813" cy="558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21761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defTabSz="1217613">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defTabSz="1217613">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defTabSz="1217613">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defTabSz="1217613">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0"/>
              </a:spcBef>
              <a:buFontTx/>
              <a:buNone/>
            </a:pPr>
            <a:endParaRPr kumimoji="0" lang="zh-CN" altLang="en-US" sz="1600">
              <a:solidFill>
                <a:srgbClr val="000000"/>
              </a:solidFill>
              <a:latin typeface="Arial" panose="020B0604020202020204" pitchFamily="34" charset="0"/>
              <a:ea typeface="宋体" panose="02010600030101010101" pitchFamily="2" charset="-122"/>
              <a:cs typeface="Arial" panose="020B0604020202020204" pitchFamily="34" charset="0"/>
            </a:endParaRPr>
          </a:p>
        </p:txBody>
      </p:sp>
      <p:pic>
        <p:nvPicPr>
          <p:cNvPr id="110598" name="Picture 3"/>
          <p:cNvPicPr>
            <a:picLocks noChangeAspect="1" noChangeArrowheads="1"/>
          </p:cNvPicPr>
          <p:nvPr/>
        </p:nvPicPr>
        <p:blipFill>
          <a:blip r:embed="rId3">
            <a:extLst>
              <a:ext uri="{28A0092B-C50C-407E-A947-70E740481C1C}">
                <a14:useLocalDpi xmlns:a14="http://schemas.microsoft.com/office/drawing/2010/main" val="0"/>
              </a:ext>
            </a:extLst>
          </a:blip>
          <a:srcRect l="53839" t="217" r="3374" b="1144"/>
          <a:stretch>
            <a:fillRect/>
          </a:stretch>
        </p:blipFill>
        <p:spPr bwMode="auto">
          <a:xfrm>
            <a:off x="5189538" y="1197137"/>
            <a:ext cx="3662363"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10599" name="Rectangle 3"/>
          <p:cNvSpPr txBox="1">
            <a:spLocks noChangeArrowheads="1"/>
          </p:cNvSpPr>
          <p:nvPr/>
        </p:nvSpPr>
        <p:spPr bwMode="auto">
          <a:xfrm>
            <a:off x="149225" y="1201600"/>
            <a:ext cx="5040313" cy="503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algn="l"/>
            <a:r>
              <a:rPr kumimoji="0" lang="en-US" altLang="en-US" sz="2400" dirty="0">
                <a:solidFill>
                  <a:srgbClr val="000000"/>
                </a:solidFill>
              </a:rPr>
              <a:t>Implemented as a small memory indexed by a portion (usually some low-significant bits) of the address of the branch instruction. </a:t>
            </a:r>
          </a:p>
          <a:p>
            <a:pPr lvl="1" algn="l"/>
            <a:r>
              <a:rPr kumimoji="0" lang="en-US" altLang="en-US" dirty="0">
                <a:solidFill>
                  <a:srgbClr val="000000"/>
                </a:solidFill>
              </a:rPr>
              <a:t>So the size of this table is </a:t>
            </a:r>
            <a:r>
              <a:rPr kumimoji="0" lang="en-US" altLang="zh-CN" dirty="0">
                <a:solidFill>
                  <a:srgbClr val="000000"/>
                </a:solidFill>
              </a:rPr>
              <a:t>t</a:t>
            </a:r>
            <a:r>
              <a:rPr kumimoji="0" lang="en-US" altLang="en-US" dirty="0">
                <a:solidFill>
                  <a:srgbClr val="000000"/>
                </a:solidFill>
              </a:rPr>
              <a:t>he number of entries </a:t>
            </a:r>
            <a:r>
              <a:rPr kumimoji="0" lang="en-US" altLang="en-US" dirty="0">
                <a:solidFill>
                  <a:srgbClr val="000000"/>
                </a:solidFill>
                <a:sym typeface="Symbol" panose="05050102010706020507" pitchFamily="18" charset="2"/>
              </a:rPr>
              <a:t> the number of bit per entry.</a:t>
            </a:r>
          </a:p>
          <a:p>
            <a:pPr lvl="1" algn="l"/>
            <a:r>
              <a:rPr kumimoji="0" lang="en-US" altLang="en-US" dirty="0">
                <a:solidFill>
                  <a:srgbClr val="000000"/>
                </a:solidFill>
                <a:sym typeface="Symbol" panose="05050102010706020507" pitchFamily="18" charset="2"/>
              </a:rPr>
              <a:t>If unfortunately, the address portions of two branch instructions are identical, they share one entry. Hence, the more entries, the less such conflicts. </a:t>
            </a:r>
            <a:endParaRPr kumimoji="0" lang="en-US" altLang="en-US" dirty="0">
              <a:solidFill>
                <a:srgbClr val="000000"/>
              </a:solidFill>
            </a:endParaRPr>
          </a:p>
        </p:txBody>
      </p:sp>
      <p:pic>
        <p:nvPicPr>
          <p:cNvPr id="11060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162" y="5433078"/>
            <a:ext cx="501015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3202934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251520" y="343369"/>
            <a:ext cx="8782942" cy="52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ctr" anchorCtr="0" compatLnSpc="1">
            <a:prstTxWarp prst="textNoShape">
              <a:avLst/>
            </a:prstTxWarp>
            <a:spAutoFit/>
          </a:bodyPr>
          <a:lstStyle>
            <a:defPPr>
              <a:defRPr lang="en-AU"/>
            </a:defPPr>
            <a:lvl1pPr algn="l">
              <a:defRPr sz="3200" b="1">
                <a:solidFill>
                  <a:schemeClr val="tx2"/>
                </a:solidFill>
                <a:latin typeface="+mj-lt"/>
                <a:ea typeface="+mj-ea"/>
                <a:cs typeface="+mj-cs"/>
              </a:defRPr>
            </a:lvl1pPr>
            <a:lvl2pPr algn="l">
              <a:defRPr sz="4400" b="1">
                <a:solidFill>
                  <a:schemeClr val="tx2"/>
                </a:solidFill>
                <a:latin typeface="Arial" charset="0"/>
              </a:defRPr>
            </a:lvl2pPr>
            <a:lvl3pPr algn="l">
              <a:defRPr sz="4400" b="1">
                <a:solidFill>
                  <a:schemeClr val="tx2"/>
                </a:solidFill>
                <a:latin typeface="Arial" charset="0"/>
              </a:defRPr>
            </a:lvl3pPr>
            <a:lvl4pPr algn="l">
              <a:defRPr sz="4400" b="1">
                <a:solidFill>
                  <a:schemeClr val="tx2"/>
                </a:solidFill>
                <a:latin typeface="Arial" charset="0"/>
              </a:defRPr>
            </a:lvl4pPr>
            <a:lvl5pPr algn="l">
              <a:defRPr sz="4400" b="1">
                <a:solidFill>
                  <a:schemeClr val="tx2"/>
                </a:solidFill>
                <a:latin typeface="Arial" charset="0"/>
              </a:defRPr>
            </a:lvl5pPr>
            <a:lvl6pPr marL="457200" fontAlgn="base">
              <a:spcBef>
                <a:spcPct val="0"/>
              </a:spcBef>
              <a:spcAft>
                <a:spcPct val="0"/>
              </a:spcAft>
              <a:defRPr sz="4400" b="1">
                <a:solidFill>
                  <a:schemeClr val="tx2"/>
                </a:solidFill>
                <a:latin typeface="Arial" charset="0"/>
              </a:defRPr>
            </a:lvl6pPr>
            <a:lvl7pPr marL="914400" fontAlgn="base">
              <a:spcBef>
                <a:spcPct val="0"/>
              </a:spcBef>
              <a:spcAft>
                <a:spcPct val="0"/>
              </a:spcAft>
              <a:defRPr sz="4400" b="1">
                <a:solidFill>
                  <a:schemeClr val="tx2"/>
                </a:solidFill>
                <a:latin typeface="Arial" charset="0"/>
              </a:defRPr>
            </a:lvl7pPr>
            <a:lvl8pPr marL="1371600" fontAlgn="base">
              <a:spcBef>
                <a:spcPct val="0"/>
              </a:spcBef>
              <a:spcAft>
                <a:spcPct val="0"/>
              </a:spcAft>
              <a:defRPr sz="4400" b="1">
                <a:solidFill>
                  <a:schemeClr val="tx2"/>
                </a:solidFill>
                <a:latin typeface="Arial" charset="0"/>
              </a:defRPr>
            </a:lvl8pPr>
            <a:lvl9pPr marL="1828800" fontAlgn="base">
              <a:spcBef>
                <a:spcPct val="0"/>
              </a:spcBef>
              <a:spcAft>
                <a:spcPct val="0"/>
              </a:spcAft>
              <a:defRPr sz="4400" b="1">
                <a:solidFill>
                  <a:schemeClr val="tx2"/>
                </a:solidFill>
                <a:latin typeface="Arial" charset="0"/>
              </a:defRPr>
            </a:lvl9pPr>
          </a:lstStyle>
          <a:p>
            <a:r>
              <a:rPr lang="en-US" altLang="zh-CN" sz="2800" dirty="0"/>
              <a:t>2-Bit Prediction Scheme (a.k.a. Bimodal Predictor)</a:t>
            </a:r>
          </a:p>
        </p:txBody>
      </p:sp>
      <p:sp>
        <p:nvSpPr>
          <p:cNvPr id="116740" name="Rectangle 3"/>
          <p:cNvSpPr txBox="1">
            <a:spLocks noChangeArrowheads="1"/>
          </p:cNvSpPr>
          <p:nvPr/>
        </p:nvSpPr>
        <p:spPr bwMode="auto">
          <a:xfrm>
            <a:off x="26988" y="1268413"/>
            <a:ext cx="8577262"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90000"/>
              </a:lnSpc>
              <a:buFontTx/>
              <a:buNone/>
            </a:pPr>
            <a:endParaRPr kumimoji="0" lang="zh-TW" altLang="en-US" sz="2000">
              <a:solidFill>
                <a:srgbClr val="3333CC"/>
              </a:solidFill>
              <a:cs typeface="Arial" panose="020B0604020202020204" pitchFamily="34" charset="0"/>
            </a:endParaRPr>
          </a:p>
        </p:txBody>
      </p:sp>
      <p:pic>
        <p:nvPicPr>
          <p:cNvPr id="1167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303387"/>
            <a:ext cx="8305800" cy="507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51976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179512" y="1120244"/>
            <a:ext cx="828092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761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defTabSz="1217613">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defTabSz="1217613">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defTabSz="1217613">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defTabSz="1217613">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algn="l" eaLnBrk="1" hangingPunct="1">
              <a:lnSpc>
                <a:spcPct val="100000"/>
              </a:lnSpc>
              <a:spcBef>
                <a:spcPct val="0"/>
              </a:spcBef>
              <a:buFontTx/>
              <a:buNone/>
            </a:pPr>
            <a:r>
              <a:rPr kumimoji="0" lang="en-US" altLang="zh-CN" dirty="0">
                <a:solidFill>
                  <a:srgbClr val="000000"/>
                </a:solidFill>
                <a:latin typeface="Arial" panose="020B0604020202020204" pitchFamily="34" charset="0"/>
                <a:ea typeface="宋体" panose="02010600030101010101" pitchFamily="2" charset="-122"/>
                <a:cs typeface="Arial" panose="020B0604020202020204" pitchFamily="34" charset="0"/>
              </a:rPr>
              <a:t>Branch History Table for 4K-Entry 2-Bit Predictor:</a:t>
            </a:r>
          </a:p>
          <a:p>
            <a:pPr algn="l" eaLnBrk="1" hangingPunct="1">
              <a:lnSpc>
                <a:spcPct val="100000"/>
              </a:lnSpc>
              <a:spcBef>
                <a:spcPct val="0"/>
              </a:spcBef>
              <a:buFontTx/>
              <a:buNone/>
            </a:pPr>
            <a:r>
              <a:rPr kumimoji="0" lang="en-US" altLang="zh-CN" dirty="0">
                <a:solidFill>
                  <a:srgbClr val="000000"/>
                </a:solidFill>
                <a:latin typeface="Arial" panose="020B0604020202020204" pitchFamily="34" charset="0"/>
                <a:ea typeface="宋体" panose="02010600030101010101" pitchFamily="2" charset="-122"/>
                <a:cs typeface="Arial" panose="020B0604020202020204" pitchFamily="34" charset="0"/>
              </a:rPr>
              <a:t>4K Entry </a:t>
            </a:r>
            <a:r>
              <a:rPr kumimoji="0" lang="en-US" altLang="zh-CN" dirty="0">
                <a:solidFill>
                  <a:srgbClr val="000000"/>
                </a:solidFill>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 2 bits/Entry = 8K bit</a:t>
            </a:r>
            <a:endParaRPr kumimoji="0" lang="en-US" altLang="zh-CN" dirty="0">
              <a:solidFill>
                <a:srgbClr val="CC0000"/>
              </a:solidFill>
              <a:latin typeface="Arial" panose="020B0604020202020204" pitchFamily="34" charset="0"/>
              <a:ea typeface="宋体" panose="02010600030101010101" pitchFamily="2" charset="-122"/>
              <a:cs typeface="Arial" panose="020B0604020202020204" pitchFamily="34" charset="0"/>
            </a:endParaRPr>
          </a:p>
        </p:txBody>
      </p:sp>
      <p:sp>
        <p:nvSpPr>
          <p:cNvPr id="120836" name="Rectangle 3"/>
          <p:cNvSpPr txBox="1">
            <a:spLocks noChangeArrowheads="1"/>
          </p:cNvSpPr>
          <p:nvPr/>
        </p:nvSpPr>
        <p:spPr bwMode="auto">
          <a:xfrm>
            <a:off x="26988" y="1268413"/>
            <a:ext cx="8577262"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121761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defTabSz="1217613">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defTabSz="1217613">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defTabSz="1217613">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defTabSz="1217613">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a:spcBef>
                <a:spcPct val="0"/>
              </a:spcBef>
              <a:buFontTx/>
              <a:buNone/>
            </a:pPr>
            <a:endParaRPr kumimoji="0" lang="zh-TW" altLang="en-US" sz="2000">
              <a:solidFill>
                <a:srgbClr val="3333CC"/>
              </a:solidFill>
              <a:latin typeface="Times New Roman" panose="02020603050405020304" pitchFamily="18" charset="0"/>
              <a:cs typeface="Arial" panose="020B0604020202020204" pitchFamily="34" charset="0"/>
            </a:endParaRPr>
          </a:p>
        </p:txBody>
      </p:sp>
      <p:pic>
        <p:nvPicPr>
          <p:cNvPr id="1208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83" y="2272207"/>
            <a:ext cx="7608834" cy="45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2">
            <a:extLst>
              <a:ext uri="{FF2B5EF4-FFF2-40B4-BE49-F238E27FC236}">
                <a16:creationId xmlns:a16="http://schemas.microsoft.com/office/drawing/2014/main" id="{0EE04939-F9C8-400E-A652-D0E690D85012}"/>
              </a:ext>
            </a:extLst>
          </p:cNvPr>
          <p:cNvSpPr txBox="1">
            <a:spLocks noChangeArrowheads="1"/>
          </p:cNvSpPr>
          <p:nvPr/>
        </p:nvSpPr>
        <p:spPr bwMode="auto">
          <a:xfrm>
            <a:off x="434887" y="271621"/>
            <a:ext cx="7739106"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ctr" anchorCtr="0" compatLnSpc="1">
            <a:prstTxWarp prst="textNoShape">
              <a:avLst/>
            </a:prstTxWarp>
            <a:spAutoFit/>
          </a:bodyPr>
          <a:lstStyle>
            <a:defPPr>
              <a:defRPr lang="en-AU"/>
            </a:defPPr>
            <a:lvl1pPr algn="l">
              <a:defRPr sz="2800" b="1">
                <a:solidFill>
                  <a:schemeClr val="tx2"/>
                </a:solidFill>
                <a:latin typeface="+mj-lt"/>
                <a:ea typeface="+mj-ea"/>
                <a:cs typeface="+mj-cs"/>
              </a:defRPr>
            </a:lvl1pPr>
            <a:lvl2pPr algn="l">
              <a:defRPr sz="4400" b="1">
                <a:solidFill>
                  <a:schemeClr val="tx2"/>
                </a:solidFill>
                <a:latin typeface="Arial" charset="0"/>
              </a:defRPr>
            </a:lvl2pPr>
            <a:lvl3pPr algn="l">
              <a:defRPr sz="4400" b="1">
                <a:solidFill>
                  <a:schemeClr val="tx2"/>
                </a:solidFill>
                <a:latin typeface="Arial" charset="0"/>
              </a:defRPr>
            </a:lvl3pPr>
            <a:lvl4pPr algn="l">
              <a:defRPr sz="4400" b="1">
                <a:solidFill>
                  <a:schemeClr val="tx2"/>
                </a:solidFill>
                <a:latin typeface="Arial" charset="0"/>
              </a:defRPr>
            </a:lvl4pPr>
            <a:lvl5pPr algn="l">
              <a:defRPr sz="4400" b="1">
                <a:solidFill>
                  <a:schemeClr val="tx2"/>
                </a:solidFill>
                <a:latin typeface="Arial" charset="0"/>
              </a:defRPr>
            </a:lvl5pPr>
            <a:lvl6pPr marL="457200" fontAlgn="base">
              <a:spcBef>
                <a:spcPct val="0"/>
              </a:spcBef>
              <a:spcAft>
                <a:spcPct val="0"/>
              </a:spcAft>
              <a:defRPr sz="4400" b="1">
                <a:solidFill>
                  <a:schemeClr val="tx2"/>
                </a:solidFill>
                <a:latin typeface="Arial" charset="0"/>
              </a:defRPr>
            </a:lvl6pPr>
            <a:lvl7pPr marL="914400" fontAlgn="base">
              <a:spcBef>
                <a:spcPct val="0"/>
              </a:spcBef>
              <a:spcAft>
                <a:spcPct val="0"/>
              </a:spcAft>
              <a:defRPr sz="4400" b="1">
                <a:solidFill>
                  <a:schemeClr val="tx2"/>
                </a:solidFill>
                <a:latin typeface="Arial" charset="0"/>
              </a:defRPr>
            </a:lvl7pPr>
            <a:lvl8pPr marL="1371600" fontAlgn="base">
              <a:spcBef>
                <a:spcPct val="0"/>
              </a:spcBef>
              <a:spcAft>
                <a:spcPct val="0"/>
              </a:spcAft>
              <a:defRPr sz="4400" b="1">
                <a:solidFill>
                  <a:schemeClr val="tx2"/>
                </a:solidFill>
                <a:latin typeface="Arial" charset="0"/>
              </a:defRPr>
            </a:lvl8pPr>
            <a:lvl9pPr marL="1828800" fontAlgn="base">
              <a:spcBef>
                <a:spcPct val="0"/>
              </a:spcBef>
              <a:spcAft>
                <a:spcPct val="0"/>
              </a:spcAft>
              <a:defRPr sz="4400" b="1">
                <a:solidFill>
                  <a:schemeClr val="tx2"/>
                </a:solidFill>
                <a:latin typeface="Arial" charset="0"/>
              </a:defRPr>
            </a:lvl9pPr>
          </a:lstStyle>
          <a:p>
            <a:r>
              <a:rPr lang="en-US" altLang="zh-CN" sz="3600" dirty="0"/>
              <a:t>Example</a:t>
            </a:r>
          </a:p>
        </p:txBody>
      </p:sp>
    </p:spTree>
    <p:extLst>
      <p:ext uri="{BB962C8B-B14F-4D97-AF65-F5344CB8AC3E}">
        <p14:creationId xmlns:p14="http://schemas.microsoft.com/office/powerpoint/2010/main" val="32704835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idx="4294967295"/>
          </p:nvPr>
        </p:nvSpPr>
        <p:spPr>
          <a:xfrm>
            <a:off x="323528" y="246746"/>
            <a:ext cx="7197725" cy="646331"/>
          </a:xfrm>
        </p:spPr>
        <p:txBody>
          <a:bodyPr/>
          <a:lstStyle/>
          <a:p>
            <a:r>
              <a:rPr lang="en-AU" altLang="en-US" sz="3600" dirty="0">
                <a:latin typeface="Arial" panose="020B0604020202020204" pitchFamily="34" charset="0"/>
                <a:cs typeface="Arial" panose="020B0604020202020204" pitchFamily="34" charset="0"/>
              </a:rPr>
              <a:t>Correlating Branch Predictors</a:t>
            </a:r>
          </a:p>
        </p:txBody>
      </p:sp>
      <p:sp>
        <p:nvSpPr>
          <p:cNvPr id="125955" name="Rectangle 3"/>
          <p:cNvSpPr>
            <a:spLocks noGrp="1" noChangeArrowheads="1"/>
          </p:cNvSpPr>
          <p:nvPr>
            <p:ph type="body" idx="4294967295"/>
          </p:nvPr>
        </p:nvSpPr>
        <p:spPr>
          <a:xfrm>
            <a:off x="-20081" y="1772816"/>
            <a:ext cx="9144000" cy="5032375"/>
          </a:xfrm>
        </p:spPr>
        <p:txBody>
          <a:bodyPr/>
          <a:lstStyle/>
          <a:p>
            <a:r>
              <a:rPr lang="en-US" altLang="en-US" sz="2400" dirty="0">
                <a:latin typeface="Arial" panose="020B0604020202020204" pitchFamily="34" charset="0"/>
                <a:cs typeface="Arial" panose="020B0604020202020204" pitchFamily="34" charset="0"/>
              </a:rPr>
              <a:t>The limitation of the basic 2-bit predictor:</a:t>
            </a:r>
          </a:p>
          <a:p>
            <a:pPr lvl="1"/>
            <a:r>
              <a:rPr lang="en-US" altLang="en-US" sz="2000" dirty="0">
                <a:latin typeface="Arial" panose="020B0604020202020204" pitchFamily="34" charset="0"/>
                <a:cs typeface="Arial" panose="020B0604020202020204" pitchFamily="34" charset="0"/>
              </a:rPr>
              <a:t>The 2-bit predictor schemes use only the recent behavior of </a:t>
            </a:r>
            <a:r>
              <a:rPr lang="en-US" altLang="en-US" sz="2000" b="1" dirty="0">
                <a:solidFill>
                  <a:srgbClr val="FF0000"/>
                </a:solidFill>
                <a:latin typeface="Arial" panose="020B0604020202020204" pitchFamily="34" charset="0"/>
                <a:cs typeface="Arial" panose="020B0604020202020204" pitchFamily="34" charset="0"/>
              </a:rPr>
              <a:t>a single branch</a:t>
            </a:r>
            <a:r>
              <a:rPr lang="en-US" altLang="en-US" sz="2000" b="1" dirty="0">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to predict the future behavior of that branch. Increasing to 3-bit or more does not help much!</a:t>
            </a:r>
          </a:p>
          <a:p>
            <a:pPr lvl="1"/>
            <a:r>
              <a:rPr lang="en-US" altLang="en-US" sz="2000" dirty="0">
                <a:latin typeface="Arial" panose="020B0604020202020204" pitchFamily="34" charset="0"/>
                <a:cs typeface="Arial" panose="020B0604020202020204" pitchFamily="34" charset="0"/>
              </a:rPr>
              <a:t>How about looking at the recent behavior of other branches?</a:t>
            </a:r>
          </a:p>
          <a:p>
            <a:pPr lvl="1"/>
            <a:r>
              <a:rPr lang="en-US" altLang="en-US" sz="2000" dirty="0">
                <a:latin typeface="Arial" panose="020B0604020202020204" pitchFamily="34" charset="0"/>
                <a:cs typeface="Arial" panose="020B0604020202020204" pitchFamily="34" charset="0"/>
              </a:rPr>
              <a:t>Look the code: if the first two branches are taken, the 3</a:t>
            </a:r>
            <a:r>
              <a:rPr lang="en-US" altLang="en-US" sz="2000" baseline="30000" dirty="0">
                <a:latin typeface="Arial" panose="020B0604020202020204" pitchFamily="34" charset="0"/>
                <a:cs typeface="Arial" panose="020B0604020202020204" pitchFamily="34" charset="0"/>
              </a:rPr>
              <a:t>rd</a:t>
            </a:r>
            <a:r>
              <a:rPr lang="en-US" altLang="en-US" sz="2000" dirty="0">
                <a:latin typeface="Arial" panose="020B0604020202020204" pitchFamily="34" charset="0"/>
                <a:cs typeface="Arial" panose="020B0604020202020204" pitchFamily="34" charset="0"/>
              </a:rPr>
              <a:t> is never taken. </a:t>
            </a:r>
          </a:p>
          <a:p>
            <a:r>
              <a:rPr lang="en-US" altLang="en-US" sz="2400" dirty="0">
                <a:latin typeface="Arial" panose="020B0604020202020204" pitchFamily="34" charset="0"/>
                <a:cs typeface="Arial" panose="020B0604020202020204" pitchFamily="34" charset="0"/>
              </a:rPr>
              <a:t>Correlating predictor / 2-level predictor:</a:t>
            </a:r>
          </a:p>
          <a:p>
            <a:pPr lvl="1"/>
            <a:r>
              <a:rPr lang="en-US" altLang="en-US" sz="2000" dirty="0">
                <a:solidFill>
                  <a:srgbClr val="FF0000"/>
                </a:solidFill>
                <a:latin typeface="Arial" panose="020B0604020202020204" pitchFamily="34" charset="0"/>
                <a:cs typeface="Arial" panose="020B0604020202020204" pitchFamily="34" charset="0"/>
              </a:rPr>
              <a:t>Adds information of the most recent branches to decide how to predict a given branch</a:t>
            </a:r>
            <a:r>
              <a:rPr lang="en-US" altLang="en-US" sz="2000" dirty="0">
                <a:latin typeface="Arial" panose="020B0604020202020204" pitchFamily="34" charset="0"/>
                <a:cs typeface="Arial" panose="020B0604020202020204" pitchFamily="34" charset="0"/>
              </a:rPr>
              <a:t>.</a:t>
            </a:r>
          </a:p>
          <a:p>
            <a:pPr lvl="1"/>
            <a:r>
              <a:rPr lang="en-US" altLang="en-US" sz="2000" dirty="0">
                <a:latin typeface="Arial" panose="020B0604020202020204" pitchFamily="34" charset="0"/>
                <a:cs typeface="Arial" panose="020B0604020202020204" pitchFamily="34" charset="0"/>
              </a:rPr>
              <a:t>An </a:t>
            </a:r>
            <a:r>
              <a:rPr lang="en-US" altLang="en-US" sz="2000" dirty="0">
                <a:solidFill>
                  <a:srgbClr val="FF0000"/>
                </a:solidFill>
                <a:latin typeface="Arial" panose="020B0604020202020204" pitchFamily="34" charset="0"/>
                <a:cs typeface="Arial" panose="020B0604020202020204" pitchFamily="34" charset="0"/>
              </a:rPr>
              <a:t>(</a:t>
            </a:r>
            <a:r>
              <a:rPr lang="en-US" altLang="en-US" sz="2000" dirty="0" err="1">
                <a:solidFill>
                  <a:srgbClr val="FF0000"/>
                </a:solidFill>
                <a:latin typeface="Arial" panose="020B0604020202020204" pitchFamily="34" charset="0"/>
                <a:cs typeface="Arial" panose="020B0604020202020204" pitchFamily="34" charset="0"/>
              </a:rPr>
              <a:t>m,n</a:t>
            </a:r>
            <a:r>
              <a:rPr lang="en-US" altLang="en-US" sz="2000" dirty="0">
                <a:solidFill>
                  <a:srgbClr val="FF0000"/>
                </a:solidFill>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2-level predictor uses the behavior of the last </a:t>
            </a:r>
            <a:r>
              <a:rPr lang="en-US" altLang="en-US" sz="2000" dirty="0">
                <a:solidFill>
                  <a:srgbClr val="FF0000"/>
                </a:solidFill>
                <a:latin typeface="Arial" panose="020B0604020202020204" pitchFamily="34" charset="0"/>
                <a:cs typeface="Arial" panose="020B0604020202020204" pitchFamily="34" charset="0"/>
              </a:rPr>
              <a:t>m</a:t>
            </a:r>
            <a:r>
              <a:rPr lang="en-US" altLang="en-US" sz="2000" dirty="0">
                <a:latin typeface="Arial" panose="020B0604020202020204" pitchFamily="34" charset="0"/>
                <a:cs typeface="Arial" panose="020B0604020202020204" pitchFamily="34" charset="0"/>
              </a:rPr>
              <a:t> branches to choose from </a:t>
            </a:r>
            <a:r>
              <a:rPr lang="en-US" altLang="en-US" sz="2000" dirty="0">
                <a:solidFill>
                  <a:srgbClr val="FF0000"/>
                </a:solidFill>
                <a:latin typeface="Arial" panose="020B0604020202020204" pitchFamily="34" charset="0"/>
                <a:cs typeface="Arial" panose="020B0604020202020204" pitchFamily="34" charset="0"/>
              </a:rPr>
              <a:t>2</a:t>
            </a:r>
            <a:r>
              <a:rPr lang="en-US" altLang="en-US" sz="2000" baseline="30000" dirty="0">
                <a:solidFill>
                  <a:srgbClr val="FF0000"/>
                </a:solidFill>
                <a:latin typeface="Arial" panose="020B0604020202020204" pitchFamily="34" charset="0"/>
                <a:cs typeface="Arial" panose="020B0604020202020204" pitchFamily="34" charset="0"/>
              </a:rPr>
              <a:t>m</a:t>
            </a:r>
            <a:r>
              <a:rPr lang="en-US" altLang="en-US" sz="2000" dirty="0">
                <a:latin typeface="Arial" panose="020B0604020202020204" pitchFamily="34" charset="0"/>
                <a:cs typeface="Arial" panose="020B0604020202020204" pitchFamily="34" charset="0"/>
              </a:rPr>
              <a:t> branch predictors, each of which is an n-bit predictor for a single branch. </a:t>
            </a:r>
          </a:p>
          <a:p>
            <a:pPr lvl="1"/>
            <a:r>
              <a:rPr lang="en-US" altLang="en-US" sz="2000" dirty="0">
                <a:solidFill>
                  <a:srgbClr val="FF0000"/>
                </a:solidFill>
                <a:latin typeface="Arial" panose="020B0604020202020204" pitchFamily="34" charset="0"/>
                <a:cs typeface="Arial" panose="020B0604020202020204" pitchFamily="34" charset="0"/>
              </a:rPr>
              <a:t>The size of BHT = # of Entries </a:t>
            </a:r>
            <a:r>
              <a:rPr lang="en-US" altLang="en-US" sz="2000" dirty="0">
                <a:solidFill>
                  <a:srgbClr val="FF0000"/>
                </a:solidFill>
                <a:latin typeface="Arial" panose="020B0604020202020204" pitchFamily="34" charset="0"/>
                <a:cs typeface="Arial" panose="020B0604020202020204" pitchFamily="34" charset="0"/>
                <a:sym typeface="Symbol" panose="05050102010706020507" pitchFamily="18" charset="2"/>
              </a:rPr>
              <a:t> # of bits / Entry = </a:t>
            </a:r>
            <a:r>
              <a:rPr lang="en-US" altLang="en-US" sz="2000" dirty="0">
                <a:solidFill>
                  <a:srgbClr val="FF0000"/>
                </a:solidFill>
                <a:latin typeface="Arial" panose="020B0604020202020204" pitchFamily="34" charset="0"/>
                <a:cs typeface="Arial" panose="020B0604020202020204" pitchFamily="34" charset="0"/>
              </a:rPr>
              <a:t># of Entries </a:t>
            </a:r>
            <a:r>
              <a:rPr lang="en-US" altLang="en-US" sz="2000" dirty="0">
                <a:solidFill>
                  <a:srgbClr val="FF0000"/>
                </a:solidFill>
                <a:latin typeface="Arial" panose="020B0604020202020204" pitchFamily="34" charset="0"/>
                <a:cs typeface="Arial" panose="020B0604020202020204" pitchFamily="34" charset="0"/>
                <a:sym typeface="Symbol" panose="05050102010706020507" pitchFamily="18" charset="2"/>
              </a:rPr>
              <a:t> 2</a:t>
            </a:r>
            <a:r>
              <a:rPr lang="en-US" altLang="en-US" sz="2000" baseline="30000" dirty="0">
                <a:solidFill>
                  <a:srgbClr val="FF0000"/>
                </a:solidFill>
                <a:latin typeface="Arial" panose="020B0604020202020204" pitchFamily="34" charset="0"/>
                <a:cs typeface="Arial" panose="020B0604020202020204" pitchFamily="34" charset="0"/>
                <a:sym typeface="Symbol" panose="05050102010706020507" pitchFamily="18" charset="2"/>
              </a:rPr>
              <a:t>m</a:t>
            </a:r>
            <a:r>
              <a:rPr lang="en-US" altLang="en-US" sz="2000" dirty="0">
                <a:solidFill>
                  <a:srgbClr val="FF0000"/>
                </a:solidFill>
                <a:latin typeface="Arial" panose="020B0604020202020204" pitchFamily="34" charset="0"/>
                <a:cs typeface="Arial" panose="020B0604020202020204" pitchFamily="34" charset="0"/>
                <a:sym typeface="Symbol" panose="05050102010706020507" pitchFamily="18" charset="2"/>
              </a:rPr>
              <a:t>  n</a:t>
            </a:r>
            <a:endParaRPr lang="en-US" altLang="en-US" sz="2000" dirty="0">
              <a:solidFill>
                <a:srgbClr val="FF0000"/>
              </a:solidFill>
              <a:latin typeface="Arial" panose="020B0604020202020204" pitchFamily="34" charset="0"/>
              <a:cs typeface="Arial" panose="020B0604020202020204" pitchFamily="34" charset="0"/>
            </a:endParaRPr>
          </a:p>
        </p:txBody>
      </p:sp>
      <p:pic>
        <p:nvPicPr>
          <p:cNvPr id="125956" name="Picture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17315" y="569911"/>
            <a:ext cx="1695450" cy="15144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9184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8002" name="Object 11"/>
          <p:cNvGraphicFramePr>
            <a:graphicFrameLocks noChangeAspect="1"/>
          </p:cNvGraphicFramePr>
          <p:nvPr/>
        </p:nvGraphicFramePr>
        <p:xfrm>
          <a:off x="3779838" y="2056503"/>
          <a:ext cx="2087562" cy="2495550"/>
        </p:xfrm>
        <a:graphic>
          <a:graphicData uri="http://schemas.openxmlformats.org/presentationml/2006/ole">
            <mc:AlternateContent xmlns:mc="http://schemas.openxmlformats.org/markup-compatibility/2006">
              <mc:Choice xmlns:v="urn:schemas-microsoft-com:vml" Requires="v">
                <p:oleObj spid="_x0000_s9230" name="Visio" r:id="rId3" imgW="934660" imgH="1114560" progId="Visio.Drawing.11">
                  <p:embed/>
                </p:oleObj>
              </mc:Choice>
              <mc:Fallback>
                <p:oleObj name="Visio" r:id="rId3" imgW="934660" imgH="1114560" progId="Visio.Drawing.11">
                  <p:embed/>
                  <p:pic>
                    <p:nvPicPr>
                      <p:cNvPr id="128002"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838" y="2056503"/>
                        <a:ext cx="2087562"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8003" name="Rectangle 2"/>
          <p:cNvSpPr>
            <a:spLocks noGrp="1" noChangeArrowheads="1"/>
          </p:cNvSpPr>
          <p:nvPr>
            <p:ph type="title" idx="4294967295"/>
          </p:nvPr>
        </p:nvSpPr>
        <p:spPr>
          <a:xfrm>
            <a:off x="433388" y="242204"/>
            <a:ext cx="7197725" cy="646331"/>
          </a:xfrm>
        </p:spPr>
        <p:txBody>
          <a:bodyPr/>
          <a:lstStyle/>
          <a:p>
            <a:r>
              <a:rPr lang="en-AU" altLang="en-US" sz="3600" dirty="0">
                <a:latin typeface="Arial" panose="020B0604020202020204" pitchFamily="34" charset="0"/>
                <a:cs typeface="Arial" panose="020B0604020202020204" pitchFamily="34" charset="0"/>
              </a:rPr>
              <a:t>Correlating Branch Predictors</a:t>
            </a:r>
          </a:p>
        </p:txBody>
      </p:sp>
      <p:sp>
        <p:nvSpPr>
          <p:cNvPr id="157700" name="Rectangle 4"/>
          <p:cNvSpPr>
            <a:spLocks noChangeArrowheads="1"/>
          </p:cNvSpPr>
          <p:nvPr/>
        </p:nvSpPr>
        <p:spPr bwMode="auto">
          <a:xfrm>
            <a:off x="0" y="0"/>
            <a:ext cx="9144000" cy="0"/>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txBody>
          <a:bodyPr wrap="none" anchor="ctr">
            <a:spAutoFit/>
          </a:bodyPr>
          <a:lstStyle/>
          <a:p>
            <a:pPr eaLnBrk="1" hangingPunct="1">
              <a:spcBef>
                <a:spcPct val="20000"/>
              </a:spcBef>
              <a:buClr>
                <a:srgbClr val="0000FF"/>
              </a:buClr>
              <a:buFont typeface="Wingdings" panose="05000000000000000000" pitchFamily="2" charset="2"/>
              <a:buChar char="l"/>
              <a:defRPr/>
            </a:pPr>
            <a:endParaRPr lang="zh-CN" altLang="en-US">
              <a:latin typeface="Arial" charset="0"/>
            </a:endParaRPr>
          </a:p>
        </p:txBody>
      </p:sp>
      <p:graphicFrame>
        <p:nvGraphicFramePr>
          <p:cNvPr id="128005" name="Object 3"/>
          <p:cNvGraphicFramePr>
            <a:graphicFrameLocks noChangeAspect="1"/>
          </p:cNvGraphicFramePr>
          <p:nvPr/>
        </p:nvGraphicFramePr>
        <p:xfrm>
          <a:off x="722313" y="1551678"/>
          <a:ext cx="1905000" cy="4125913"/>
        </p:xfrm>
        <a:graphic>
          <a:graphicData uri="http://schemas.openxmlformats.org/presentationml/2006/ole">
            <mc:AlternateContent xmlns:mc="http://schemas.openxmlformats.org/markup-compatibility/2006">
              <mc:Choice xmlns:v="urn:schemas-microsoft-com:vml" Requires="v">
                <p:oleObj spid="_x0000_s9231" name="Visio" r:id="rId5" imgW="934660" imgH="2014740" progId="Visio.Drawing.11">
                  <p:embed/>
                </p:oleObj>
              </mc:Choice>
              <mc:Fallback>
                <p:oleObj name="Visio" r:id="rId5" imgW="934660" imgH="2014740" progId="Visio.Drawing.11">
                  <p:embed/>
                  <p:pic>
                    <p:nvPicPr>
                      <p:cNvPr id="12800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313" y="1551678"/>
                        <a:ext cx="1905000" cy="412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左大括号 8"/>
          <p:cNvSpPr/>
          <p:nvPr/>
        </p:nvSpPr>
        <p:spPr>
          <a:xfrm>
            <a:off x="433388" y="1551678"/>
            <a:ext cx="288925" cy="403225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spcBef>
                <a:spcPct val="20000"/>
              </a:spcBef>
              <a:buClr>
                <a:srgbClr val="0000FF"/>
              </a:buClr>
              <a:buFont typeface="Wingdings" panose="05000000000000000000" pitchFamily="2" charset="2"/>
              <a:buChar char="l"/>
              <a:defRPr/>
            </a:pPr>
            <a:endParaRPr lang="zh-CN" altLang="en-US"/>
          </a:p>
        </p:txBody>
      </p:sp>
      <p:sp>
        <p:nvSpPr>
          <p:cNvPr id="10" name="右大括号 9"/>
          <p:cNvSpPr/>
          <p:nvPr/>
        </p:nvSpPr>
        <p:spPr>
          <a:xfrm>
            <a:off x="2916238" y="1589778"/>
            <a:ext cx="228600" cy="165576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spcBef>
                <a:spcPct val="20000"/>
              </a:spcBef>
              <a:buClr>
                <a:srgbClr val="0000FF"/>
              </a:buClr>
              <a:buFont typeface="Wingdings" panose="05000000000000000000" pitchFamily="2" charset="2"/>
              <a:buChar char="l"/>
              <a:defRPr/>
            </a:pPr>
            <a:endParaRPr lang="zh-CN" altLang="en-US"/>
          </a:p>
        </p:txBody>
      </p:sp>
      <p:sp>
        <p:nvSpPr>
          <p:cNvPr id="128008" name="TextBox 10"/>
          <p:cNvSpPr txBox="1">
            <a:spLocks noChangeArrowheads="1"/>
          </p:cNvSpPr>
          <p:nvPr/>
        </p:nvSpPr>
        <p:spPr bwMode="auto">
          <a:xfrm>
            <a:off x="3194050" y="2199378"/>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800">
                <a:latin typeface="Arial" panose="020B0604020202020204" pitchFamily="34" charset="0"/>
              </a:rPr>
              <a:t>2</a:t>
            </a:r>
            <a:r>
              <a:rPr lang="en-US" altLang="zh-CN" sz="1800" baseline="30000">
                <a:latin typeface="Arial" panose="020B0604020202020204" pitchFamily="34" charset="0"/>
              </a:rPr>
              <a:t>m</a:t>
            </a:r>
            <a:endParaRPr lang="zh-CN" altLang="en-US" sz="1800" baseline="30000">
              <a:latin typeface="Arial" panose="020B0604020202020204" pitchFamily="34" charset="0"/>
            </a:endParaRPr>
          </a:p>
        </p:txBody>
      </p:sp>
      <p:sp>
        <p:nvSpPr>
          <p:cNvPr id="128009" name="TextBox 11"/>
          <p:cNvSpPr txBox="1">
            <a:spLocks noChangeArrowheads="1"/>
          </p:cNvSpPr>
          <p:nvPr/>
        </p:nvSpPr>
        <p:spPr bwMode="auto">
          <a:xfrm>
            <a:off x="1804988" y="1569141"/>
            <a:ext cx="620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n bit</a:t>
            </a:r>
            <a:endParaRPr lang="zh-CN" altLang="en-US" sz="1800" baseline="30000" dirty="0">
              <a:latin typeface="Arial" panose="020B0604020202020204" pitchFamily="34" charset="0"/>
            </a:endParaRPr>
          </a:p>
        </p:txBody>
      </p:sp>
      <p:sp>
        <p:nvSpPr>
          <p:cNvPr id="157702" name="Rectangle 6"/>
          <p:cNvSpPr>
            <a:spLocks noChangeArrowheads="1"/>
          </p:cNvSpPr>
          <p:nvPr/>
        </p:nvSpPr>
        <p:spPr bwMode="auto">
          <a:xfrm>
            <a:off x="0" y="0"/>
            <a:ext cx="9144000" cy="0"/>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txBody>
          <a:bodyPr wrap="none" anchor="ctr">
            <a:spAutoFit/>
          </a:bodyPr>
          <a:lstStyle/>
          <a:p>
            <a:pPr eaLnBrk="1" hangingPunct="1">
              <a:spcBef>
                <a:spcPct val="20000"/>
              </a:spcBef>
              <a:buClr>
                <a:srgbClr val="0000FF"/>
              </a:buClr>
              <a:buFont typeface="Wingdings" panose="05000000000000000000" pitchFamily="2" charset="2"/>
              <a:buChar char="l"/>
              <a:defRPr/>
            </a:pPr>
            <a:endParaRPr lang="zh-CN" altLang="en-US">
              <a:latin typeface="Arial" charset="0"/>
            </a:endParaRPr>
          </a:p>
        </p:txBody>
      </p:sp>
      <p:sp>
        <p:nvSpPr>
          <p:cNvPr id="128011" name="TextBox 15"/>
          <p:cNvSpPr txBox="1">
            <a:spLocks noChangeArrowheads="1"/>
          </p:cNvSpPr>
          <p:nvPr/>
        </p:nvSpPr>
        <p:spPr bwMode="auto">
          <a:xfrm>
            <a:off x="1042988" y="5880791"/>
            <a:ext cx="19288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algn="ctr"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a:t>
            </a:r>
            <a:r>
              <a:rPr lang="en-US" altLang="zh-CN" sz="1800" dirty="0" err="1">
                <a:latin typeface="Arial" panose="020B0604020202020204" pitchFamily="34" charset="0"/>
              </a:rPr>
              <a:t>m,n</a:t>
            </a:r>
            <a:r>
              <a:rPr lang="en-US" altLang="zh-CN" sz="1800" dirty="0">
                <a:latin typeface="Arial" panose="020B0604020202020204" pitchFamily="34" charset="0"/>
              </a:rPr>
              <a:t>) correlating </a:t>
            </a:r>
          </a:p>
          <a:p>
            <a:pPr algn="ctr"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predictor BHT</a:t>
            </a:r>
            <a:endParaRPr lang="zh-CN" altLang="en-US" sz="1800" dirty="0">
              <a:latin typeface="Arial" panose="020B0604020202020204" pitchFamily="34" charset="0"/>
            </a:endParaRPr>
          </a:p>
        </p:txBody>
      </p:sp>
      <p:sp>
        <p:nvSpPr>
          <p:cNvPr id="157704" name="Rectangle 8"/>
          <p:cNvSpPr>
            <a:spLocks noChangeArrowheads="1"/>
          </p:cNvSpPr>
          <p:nvPr/>
        </p:nvSpPr>
        <p:spPr bwMode="auto">
          <a:xfrm>
            <a:off x="0" y="0"/>
            <a:ext cx="9144000" cy="0"/>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txBody>
          <a:bodyPr wrap="none" anchor="ctr">
            <a:spAutoFit/>
          </a:bodyPr>
          <a:lstStyle/>
          <a:p>
            <a:pPr eaLnBrk="1" hangingPunct="1">
              <a:spcBef>
                <a:spcPct val="20000"/>
              </a:spcBef>
              <a:buClr>
                <a:srgbClr val="0000FF"/>
              </a:buClr>
              <a:buFont typeface="Wingdings" panose="05000000000000000000" pitchFamily="2" charset="2"/>
              <a:buChar char="l"/>
              <a:defRPr/>
            </a:pPr>
            <a:endParaRPr lang="zh-CN" altLang="en-US">
              <a:latin typeface="Arial" charset="0"/>
            </a:endParaRPr>
          </a:p>
        </p:txBody>
      </p:sp>
      <p:sp>
        <p:nvSpPr>
          <p:cNvPr id="128013" name="TextBox 19"/>
          <p:cNvSpPr txBox="1">
            <a:spLocks noChangeArrowheads="1"/>
          </p:cNvSpPr>
          <p:nvPr/>
        </p:nvSpPr>
        <p:spPr bwMode="auto">
          <a:xfrm rot="10800000">
            <a:off x="44450" y="2920103"/>
            <a:ext cx="460375"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 of entries</a:t>
            </a:r>
            <a:endParaRPr lang="zh-CN" altLang="en-US" sz="1800" baseline="30000" dirty="0">
              <a:latin typeface="Arial" panose="020B0604020202020204" pitchFamily="34" charset="0"/>
            </a:endParaRPr>
          </a:p>
        </p:txBody>
      </p:sp>
      <p:sp>
        <p:nvSpPr>
          <p:cNvPr id="128014" name="TextBox 24"/>
          <p:cNvSpPr txBox="1">
            <a:spLocks noChangeArrowheads="1"/>
          </p:cNvSpPr>
          <p:nvPr/>
        </p:nvSpPr>
        <p:spPr bwMode="auto">
          <a:xfrm>
            <a:off x="1801813" y="1983478"/>
            <a:ext cx="6207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n bit</a:t>
            </a:r>
            <a:endParaRPr lang="zh-CN" altLang="en-US" sz="1800" baseline="30000" dirty="0">
              <a:latin typeface="Arial" panose="020B0604020202020204" pitchFamily="34" charset="0"/>
            </a:endParaRPr>
          </a:p>
        </p:txBody>
      </p:sp>
      <p:sp>
        <p:nvSpPr>
          <p:cNvPr id="128015" name="TextBox 25"/>
          <p:cNvSpPr txBox="1">
            <a:spLocks noChangeArrowheads="1"/>
          </p:cNvSpPr>
          <p:nvPr/>
        </p:nvSpPr>
        <p:spPr bwMode="auto">
          <a:xfrm>
            <a:off x="1801813" y="2856603"/>
            <a:ext cx="620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n bit</a:t>
            </a:r>
            <a:endParaRPr lang="zh-CN" altLang="en-US" sz="1800" baseline="30000" dirty="0">
              <a:latin typeface="Arial" panose="020B0604020202020204" pitchFamily="34" charset="0"/>
            </a:endParaRPr>
          </a:p>
        </p:txBody>
      </p:sp>
      <p:sp>
        <p:nvSpPr>
          <p:cNvPr id="128016" name="TextBox 26"/>
          <p:cNvSpPr txBox="1">
            <a:spLocks noChangeArrowheads="1"/>
          </p:cNvSpPr>
          <p:nvPr/>
        </p:nvSpPr>
        <p:spPr bwMode="auto">
          <a:xfrm>
            <a:off x="793750" y="4791766"/>
            <a:ext cx="8001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600" baseline="30000" dirty="0">
                <a:latin typeface="Arial" panose="020B0604020202020204" pitchFamily="34" charset="0"/>
              </a:rPr>
              <a:t>Last Entry</a:t>
            </a:r>
            <a:endParaRPr lang="zh-CN" altLang="en-US" sz="1600" baseline="30000" dirty="0">
              <a:latin typeface="Arial" panose="020B0604020202020204" pitchFamily="34" charset="0"/>
            </a:endParaRPr>
          </a:p>
        </p:txBody>
      </p:sp>
      <p:sp>
        <p:nvSpPr>
          <p:cNvPr id="128017" name="TextBox 27"/>
          <p:cNvSpPr txBox="1">
            <a:spLocks noChangeArrowheads="1"/>
          </p:cNvSpPr>
          <p:nvPr/>
        </p:nvSpPr>
        <p:spPr bwMode="auto">
          <a:xfrm>
            <a:off x="1801813" y="3990078"/>
            <a:ext cx="6207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n bit</a:t>
            </a:r>
            <a:endParaRPr lang="zh-CN" altLang="en-US" sz="1800" baseline="30000" dirty="0">
              <a:latin typeface="Arial" panose="020B0604020202020204" pitchFamily="34" charset="0"/>
            </a:endParaRPr>
          </a:p>
        </p:txBody>
      </p:sp>
      <p:sp>
        <p:nvSpPr>
          <p:cNvPr id="128018" name="TextBox 28"/>
          <p:cNvSpPr txBox="1">
            <a:spLocks noChangeArrowheads="1"/>
          </p:cNvSpPr>
          <p:nvPr/>
        </p:nvSpPr>
        <p:spPr bwMode="auto">
          <a:xfrm>
            <a:off x="1801813" y="4359966"/>
            <a:ext cx="620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800">
                <a:latin typeface="Arial" panose="020B0604020202020204" pitchFamily="34" charset="0"/>
              </a:rPr>
              <a:t>n bit</a:t>
            </a:r>
            <a:endParaRPr lang="zh-CN" altLang="en-US" sz="1800" baseline="30000">
              <a:latin typeface="Arial" panose="020B0604020202020204" pitchFamily="34" charset="0"/>
            </a:endParaRPr>
          </a:p>
        </p:txBody>
      </p:sp>
      <p:sp>
        <p:nvSpPr>
          <p:cNvPr id="128019" name="TextBox 29"/>
          <p:cNvSpPr txBox="1">
            <a:spLocks noChangeArrowheads="1"/>
          </p:cNvSpPr>
          <p:nvPr/>
        </p:nvSpPr>
        <p:spPr bwMode="auto">
          <a:xfrm>
            <a:off x="1801813" y="5287066"/>
            <a:ext cx="620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800">
                <a:latin typeface="Arial" panose="020B0604020202020204" pitchFamily="34" charset="0"/>
              </a:rPr>
              <a:t>n bit</a:t>
            </a:r>
            <a:endParaRPr lang="zh-CN" altLang="en-US" sz="1800" baseline="30000">
              <a:latin typeface="Arial" panose="020B0604020202020204" pitchFamily="34" charset="0"/>
            </a:endParaRPr>
          </a:p>
        </p:txBody>
      </p:sp>
      <p:sp>
        <p:nvSpPr>
          <p:cNvPr id="128020" name="TextBox 32"/>
          <p:cNvSpPr txBox="1">
            <a:spLocks noChangeArrowheads="1"/>
          </p:cNvSpPr>
          <p:nvPr/>
        </p:nvSpPr>
        <p:spPr bwMode="auto">
          <a:xfrm>
            <a:off x="5075238" y="2100953"/>
            <a:ext cx="50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0/1</a:t>
            </a:r>
            <a:endParaRPr lang="zh-CN" altLang="en-US" sz="1800" baseline="30000" dirty="0">
              <a:latin typeface="Arial" panose="020B0604020202020204" pitchFamily="34" charset="0"/>
            </a:endParaRPr>
          </a:p>
        </p:txBody>
      </p:sp>
      <p:sp>
        <p:nvSpPr>
          <p:cNvPr id="128021" name="TextBox 33"/>
          <p:cNvSpPr txBox="1">
            <a:spLocks noChangeArrowheads="1"/>
          </p:cNvSpPr>
          <p:nvPr/>
        </p:nvSpPr>
        <p:spPr bwMode="auto">
          <a:xfrm>
            <a:off x="5075238" y="2504178"/>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0/1</a:t>
            </a:r>
            <a:endParaRPr lang="zh-CN" altLang="en-US" sz="1800" baseline="30000" dirty="0">
              <a:latin typeface="Arial" panose="020B0604020202020204" pitchFamily="34" charset="0"/>
            </a:endParaRPr>
          </a:p>
        </p:txBody>
      </p:sp>
      <p:sp>
        <p:nvSpPr>
          <p:cNvPr id="128022" name="TextBox 34"/>
          <p:cNvSpPr txBox="1">
            <a:spLocks noChangeArrowheads="1"/>
          </p:cNvSpPr>
          <p:nvPr/>
        </p:nvSpPr>
        <p:spPr bwMode="auto">
          <a:xfrm>
            <a:off x="5075238" y="2910578"/>
            <a:ext cx="50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800">
                <a:latin typeface="Arial" panose="020B0604020202020204" pitchFamily="34" charset="0"/>
              </a:rPr>
              <a:t>0/1</a:t>
            </a:r>
            <a:endParaRPr lang="zh-CN" altLang="en-US" sz="1800" baseline="30000">
              <a:latin typeface="Arial" panose="020B0604020202020204" pitchFamily="34" charset="0"/>
            </a:endParaRPr>
          </a:p>
        </p:txBody>
      </p:sp>
      <p:sp>
        <p:nvSpPr>
          <p:cNvPr id="128023" name="TextBox 35"/>
          <p:cNvSpPr txBox="1">
            <a:spLocks noChangeArrowheads="1"/>
          </p:cNvSpPr>
          <p:nvPr/>
        </p:nvSpPr>
        <p:spPr bwMode="auto">
          <a:xfrm>
            <a:off x="5075238" y="3342378"/>
            <a:ext cx="50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800">
                <a:latin typeface="Arial" panose="020B0604020202020204" pitchFamily="34" charset="0"/>
              </a:rPr>
              <a:t>0/1</a:t>
            </a:r>
            <a:endParaRPr lang="zh-CN" altLang="en-US" sz="1800" baseline="30000">
              <a:latin typeface="Arial" panose="020B0604020202020204" pitchFamily="34" charset="0"/>
            </a:endParaRPr>
          </a:p>
        </p:txBody>
      </p:sp>
      <p:sp>
        <p:nvSpPr>
          <p:cNvPr id="128024" name="TextBox 38"/>
          <p:cNvSpPr txBox="1">
            <a:spLocks noChangeArrowheads="1"/>
          </p:cNvSpPr>
          <p:nvPr/>
        </p:nvSpPr>
        <p:spPr bwMode="auto">
          <a:xfrm>
            <a:off x="4210050" y="2334316"/>
            <a:ext cx="314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800">
                <a:latin typeface="Arial" panose="020B0604020202020204" pitchFamily="34" charset="0"/>
              </a:rPr>
              <a:t>1</a:t>
            </a:r>
            <a:endParaRPr lang="zh-CN" altLang="en-US" sz="1800" baseline="30000">
              <a:latin typeface="Arial" panose="020B0604020202020204" pitchFamily="34" charset="0"/>
            </a:endParaRPr>
          </a:p>
        </p:txBody>
      </p:sp>
      <p:sp>
        <p:nvSpPr>
          <p:cNvPr id="128025" name="TextBox 39"/>
          <p:cNvSpPr txBox="1">
            <a:spLocks noChangeArrowheads="1"/>
          </p:cNvSpPr>
          <p:nvPr/>
        </p:nvSpPr>
        <p:spPr bwMode="auto">
          <a:xfrm>
            <a:off x="4210050" y="3055041"/>
            <a:ext cx="314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800">
                <a:latin typeface="Arial" panose="020B0604020202020204" pitchFamily="34" charset="0"/>
              </a:rPr>
              <a:t>2</a:t>
            </a:r>
            <a:endParaRPr lang="zh-CN" altLang="en-US" sz="1800" baseline="30000">
              <a:latin typeface="Arial" panose="020B0604020202020204" pitchFamily="34" charset="0"/>
            </a:endParaRPr>
          </a:p>
        </p:txBody>
      </p:sp>
      <p:sp>
        <p:nvSpPr>
          <p:cNvPr id="157708" name="Rectangle 12"/>
          <p:cNvSpPr>
            <a:spLocks noChangeArrowheads="1"/>
          </p:cNvSpPr>
          <p:nvPr/>
        </p:nvSpPr>
        <p:spPr bwMode="auto">
          <a:xfrm>
            <a:off x="0" y="0"/>
            <a:ext cx="9144000" cy="0"/>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txBody>
          <a:bodyPr wrap="none" anchor="ctr">
            <a:spAutoFit/>
          </a:bodyPr>
          <a:lstStyle/>
          <a:p>
            <a:pPr eaLnBrk="1" hangingPunct="1">
              <a:spcBef>
                <a:spcPct val="20000"/>
              </a:spcBef>
              <a:buClr>
                <a:srgbClr val="0000FF"/>
              </a:buClr>
              <a:buFont typeface="Wingdings" panose="05000000000000000000" pitchFamily="2" charset="2"/>
              <a:buChar char="l"/>
              <a:defRPr/>
            </a:pPr>
            <a:endParaRPr lang="zh-CN" altLang="en-US">
              <a:latin typeface="Arial" charset="0"/>
            </a:endParaRPr>
          </a:p>
        </p:txBody>
      </p:sp>
      <p:sp>
        <p:nvSpPr>
          <p:cNvPr id="45" name="右大括号 44"/>
          <p:cNvSpPr/>
          <p:nvPr/>
        </p:nvSpPr>
        <p:spPr>
          <a:xfrm>
            <a:off x="5867400" y="2104128"/>
            <a:ext cx="144463" cy="75247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spcBef>
                <a:spcPct val="20000"/>
              </a:spcBef>
              <a:buClr>
                <a:srgbClr val="0000FF"/>
              </a:buClr>
              <a:buFont typeface="Wingdings" panose="05000000000000000000" pitchFamily="2" charset="2"/>
              <a:buChar char="l"/>
              <a:defRPr/>
            </a:pPr>
            <a:endParaRPr lang="zh-CN" altLang="en-US"/>
          </a:p>
        </p:txBody>
      </p:sp>
      <p:sp>
        <p:nvSpPr>
          <p:cNvPr id="128028" name="TextBox 45"/>
          <p:cNvSpPr txBox="1">
            <a:spLocks noChangeArrowheads="1"/>
          </p:cNvSpPr>
          <p:nvPr/>
        </p:nvSpPr>
        <p:spPr bwMode="auto">
          <a:xfrm>
            <a:off x="6011863" y="2280341"/>
            <a:ext cx="431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800">
                <a:latin typeface="Arial" panose="020B0604020202020204" pitchFamily="34" charset="0"/>
              </a:rPr>
              <a:t>2</a:t>
            </a:r>
            <a:r>
              <a:rPr lang="en-US" altLang="zh-CN" sz="1800" baseline="30000">
                <a:latin typeface="Arial" panose="020B0604020202020204" pitchFamily="34" charset="0"/>
              </a:rPr>
              <a:t>1</a:t>
            </a:r>
            <a:endParaRPr lang="zh-CN" altLang="en-US" sz="1800" baseline="30000">
              <a:latin typeface="Arial" panose="020B0604020202020204" pitchFamily="34" charset="0"/>
            </a:endParaRPr>
          </a:p>
        </p:txBody>
      </p:sp>
      <p:sp>
        <p:nvSpPr>
          <p:cNvPr id="157710" name="Rectangle 14"/>
          <p:cNvSpPr>
            <a:spLocks noChangeArrowheads="1"/>
          </p:cNvSpPr>
          <p:nvPr/>
        </p:nvSpPr>
        <p:spPr bwMode="auto">
          <a:xfrm>
            <a:off x="0" y="0"/>
            <a:ext cx="9144000" cy="0"/>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txBody>
          <a:bodyPr wrap="none" anchor="ctr">
            <a:spAutoFit/>
          </a:bodyPr>
          <a:lstStyle/>
          <a:p>
            <a:pPr eaLnBrk="1" hangingPunct="1">
              <a:spcBef>
                <a:spcPct val="20000"/>
              </a:spcBef>
              <a:buClr>
                <a:srgbClr val="0000FF"/>
              </a:buClr>
              <a:buFont typeface="Wingdings" panose="05000000000000000000" pitchFamily="2" charset="2"/>
              <a:buChar char="l"/>
              <a:defRPr/>
            </a:pPr>
            <a:endParaRPr lang="zh-CN" altLang="en-US">
              <a:latin typeface="Arial" charset="0"/>
            </a:endParaRPr>
          </a:p>
        </p:txBody>
      </p:sp>
      <p:graphicFrame>
        <p:nvGraphicFramePr>
          <p:cNvPr id="128030" name="Object 13"/>
          <p:cNvGraphicFramePr>
            <a:graphicFrameLocks noChangeAspect="1"/>
          </p:cNvGraphicFramePr>
          <p:nvPr/>
        </p:nvGraphicFramePr>
        <p:xfrm>
          <a:off x="6732588" y="1345303"/>
          <a:ext cx="2171700" cy="4276725"/>
        </p:xfrm>
        <a:graphic>
          <a:graphicData uri="http://schemas.openxmlformats.org/presentationml/2006/ole">
            <mc:AlternateContent xmlns:mc="http://schemas.openxmlformats.org/markup-compatibility/2006">
              <mc:Choice xmlns:v="urn:schemas-microsoft-com:vml" Requires="v">
                <p:oleObj spid="_x0000_s9232" name="Visio" r:id="rId7" imgW="934660" imgH="1834650" progId="Visio.Drawing.11">
                  <p:embed/>
                </p:oleObj>
              </mc:Choice>
              <mc:Fallback>
                <p:oleObj name="Visio" r:id="rId7" imgW="934660" imgH="1834650" progId="Visio.Drawing.11">
                  <p:embed/>
                  <p:pic>
                    <p:nvPicPr>
                      <p:cNvPr id="12803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2588" y="1345303"/>
                        <a:ext cx="2171700"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8031" name="TextBox 48"/>
          <p:cNvSpPr txBox="1">
            <a:spLocks noChangeArrowheads="1"/>
          </p:cNvSpPr>
          <p:nvPr/>
        </p:nvSpPr>
        <p:spPr bwMode="auto">
          <a:xfrm>
            <a:off x="7164388" y="2064441"/>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800">
                <a:latin typeface="Arial" panose="020B0604020202020204" pitchFamily="34" charset="0"/>
              </a:rPr>
              <a:t>1</a:t>
            </a:r>
            <a:endParaRPr lang="zh-CN" altLang="en-US" sz="1800" baseline="30000">
              <a:latin typeface="Arial" panose="020B0604020202020204" pitchFamily="34" charset="0"/>
            </a:endParaRPr>
          </a:p>
        </p:txBody>
      </p:sp>
      <p:sp>
        <p:nvSpPr>
          <p:cNvPr id="128032" name="TextBox 49"/>
          <p:cNvSpPr txBox="1">
            <a:spLocks noChangeArrowheads="1"/>
          </p:cNvSpPr>
          <p:nvPr/>
        </p:nvSpPr>
        <p:spPr bwMode="auto">
          <a:xfrm>
            <a:off x="7164388" y="3793228"/>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800">
                <a:latin typeface="Arial" panose="020B0604020202020204" pitchFamily="34" charset="0"/>
              </a:rPr>
              <a:t>2</a:t>
            </a:r>
            <a:endParaRPr lang="zh-CN" altLang="en-US" sz="1800" baseline="30000">
              <a:latin typeface="Arial" panose="020B0604020202020204" pitchFamily="34" charset="0"/>
            </a:endParaRPr>
          </a:p>
        </p:txBody>
      </p:sp>
      <p:sp>
        <p:nvSpPr>
          <p:cNvPr id="128033" name="TextBox 50"/>
          <p:cNvSpPr txBox="1">
            <a:spLocks noChangeArrowheads="1"/>
          </p:cNvSpPr>
          <p:nvPr/>
        </p:nvSpPr>
        <p:spPr bwMode="auto">
          <a:xfrm>
            <a:off x="7837488" y="1450078"/>
            <a:ext cx="9826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200" dirty="0">
                <a:latin typeface="Arial" panose="020B0604020202020204" pitchFamily="34" charset="0"/>
              </a:rPr>
              <a:t>00/01/10/11</a:t>
            </a:r>
            <a:endParaRPr lang="zh-CN" altLang="en-US" sz="1200" baseline="30000" dirty="0">
              <a:latin typeface="Arial" panose="020B0604020202020204" pitchFamily="34" charset="0"/>
            </a:endParaRPr>
          </a:p>
        </p:txBody>
      </p:sp>
      <p:sp>
        <p:nvSpPr>
          <p:cNvPr id="128034" name="TextBox 51"/>
          <p:cNvSpPr txBox="1">
            <a:spLocks noChangeArrowheads="1"/>
          </p:cNvSpPr>
          <p:nvPr/>
        </p:nvSpPr>
        <p:spPr bwMode="auto">
          <a:xfrm>
            <a:off x="7845425" y="1882672"/>
            <a:ext cx="9826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200" dirty="0">
                <a:latin typeface="Arial" panose="020B0604020202020204" pitchFamily="34" charset="0"/>
              </a:rPr>
              <a:t>00/01/10/11</a:t>
            </a:r>
            <a:endParaRPr lang="zh-CN" altLang="en-US" sz="1200" baseline="30000" dirty="0">
              <a:latin typeface="Arial" panose="020B0604020202020204" pitchFamily="34" charset="0"/>
            </a:endParaRPr>
          </a:p>
        </p:txBody>
      </p:sp>
      <p:sp>
        <p:nvSpPr>
          <p:cNvPr id="128035" name="TextBox 52"/>
          <p:cNvSpPr txBox="1">
            <a:spLocks noChangeArrowheads="1"/>
          </p:cNvSpPr>
          <p:nvPr/>
        </p:nvSpPr>
        <p:spPr bwMode="auto">
          <a:xfrm>
            <a:off x="7837488" y="2289866"/>
            <a:ext cx="9826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200" dirty="0">
                <a:latin typeface="Arial" panose="020B0604020202020204" pitchFamily="34" charset="0"/>
              </a:rPr>
              <a:t>00/01/10/11</a:t>
            </a:r>
            <a:endParaRPr lang="zh-CN" altLang="en-US" sz="1200" baseline="30000" dirty="0">
              <a:latin typeface="Arial" panose="020B0604020202020204" pitchFamily="34" charset="0"/>
            </a:endParaRPr>
          </a:p>
        </p:txBody>
      </p:sp>
      <p:sp>
        <p:nvSpPr>
          <p:cNvPr id="128036" name="TextBox 53"/>
          <p:cNvSpPr txBox="1">
            <a:spLocks noChangeArrowheads="1"/>
          </p:cNvSpPr>
          <p:nvPr/>
        </p:nvSpPr>
        <p:spPr bwMode="auto">
          <a:xfrm>
            <a:off x="7845425" y="2713728"/>
            <a:ext cx="9826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200" dirty="0">
                <a:latin typeface="Arial" panose="020B0604020202020204" pitchFamily="34" charset="0"/>
              </a:rPr>
              <a:t>00/01/10/11</a:t>
            </a:r>
            <a:endParaRPr lang="zh-CN" altLang="en-US" sz="1200" baseline="30000" dirty="0">
              <a:latin typeface="Arial" panose="020B0604020202020204" pitchFamily="34" charset="0"/>
            </a:endParaRPr>
          </a:p>
        </p:txBody>
      </p:sp>
      <p:sp>
        <p:nvSpPr>
          <p:cNvPr id="128037" name="TextBox 54"/>
          <p:cNvSpPr txBox="1">
            <a:spLocks noChangeArrowheads="1"/>
          </p:cNvSpPr>
          <p:nvPr/>
        </p:nvSpPr>
        <p:spPr bwMode="auto">
          <a:xfrm>
            <a:off x="7829550" y="3128066"/>
            <a:ext cx="9826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200">
                <a:latin typeface="Arial" panose="020B0604020202020204" pitchFamily="34" charset="0"/>
              </a:rPr>
              <a:t>00/01/10/11</a:t>
            </a:r>
            <a:endParaRPr lang="zh-CN" altLang="en-US" sz="1200" baseline="30000">
              <a:latin typeface="Arial" panose="020B0604020202020204" pitchFamily="34" charset="0"/>
            </a:endParaRPr>
          </a:p>
        </p:txBody>
      </p:sp>
      <p:sp>
        <p:nvSpPr>
          <p:cNvPr id="128038" name="TextBox 55"/>
          <p:cNvSpPr txBox="1">
            <a:spLocks noChangeArrowheads="1"/>
          </p:cNvSpPr>
          <p:nvPr/>
        </p:nvSpPr>
        <p:spPr bwMode="auto">
          <a:xfrm>
            <a:off x="7837488" y="3551928"/>
            <a:ext cx="9826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200">
                <a:latin typeface="Arial" panose="020B0604020202020204" pitchFamily="34" charset="0"/>
              </a:rPr>
              <a:t>00/01/10/11</a:t>
            </a:r>
            <a:endParaRPr lang="zh-CN" altLang="en-US" sz="1200" baseline="30000">
              <a:latin typeface="Arial" panose="020B0604020202020204" pitchFamily="34" charset="0"/>
            </a:endParaRPr>
          </a:p>
        </p:txBody>
      </p:sp>
      <p:sp>
        <p:nvSpPr>
          <p:cNvPr id="128039" name="TextBox 56"/>
          <p:cNvSpPr txBox="1">
            <a:spLocks noChangeArrowheads="1"/>
          </p:cNvSpPr>
          <p:nvPr/>
        </p:nvSpPr>
        <p:spPr bwMode="auto">
          <a:xfrm>
            <a:off x="7829550" y="3967853"/>
            <a:ext cx="9826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200">
                <a:latin typeface="Arial" panose="020B0604020202020204" pitchFamily="34" charset="0"/>
              </a:rPr>
              <a:t>00/01/10/11</a:t>
            </a:r>
            <a:endParaRPr lang="zh-CN" altLang="en-US" sz="1200" baseline="30000">
              <a:latin typeface="Arial" panose="020B0604020202020204" pitchFamily="34" charset="0"/>
            </a:endParaRPr>
          </a:p>
        </p:txBody>
      </p:sp>
      <p:sp>
        <p:nvSpPr>
          <p:cNvPr id="128040" name="TextBox 57"/>
          <p:cNvSpPr txBox="1">
            <a:spLocks noChangeArrowheads="1"/>
          </p:cNvSpPr>
          <p:nvPr/>
        </p:nvSpPr>
        <p:spPr bwMode="auto">
          <a:xfrm>
            <a:off x="7837488" y="4391716"/>
            <a:ext cx="9826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200">
                <a:latin typeface="Arial" panose="020B0604020202020204" pitchFamily="34" charset="0"/>
              </a:rPr>
              <a:t>00/01/10/11</a:t>
            </a:r>
            <a:endParaRPr lang="zh-CN" altLang="en-US" sz="1200" baseline="30000">
              <a:latin typeface="Arial" panose="020B0604020202020204" pitchFamily="34" charset="0"/>
            </a:endParaRPr>
          </a:p>
        </p:txBody>
      </p:sp>
      <p:sp>
        <p:nvSpPr>
          <p:cNvPr id="128041" name="TextBox 58"/>
          <p:cNvSpPr txBox="1">
            <a:spLocks noChangeArrowheads="1"/>
          </p:cNvSpPr>
          <p:nvPr/>
        </p:nvSpPr>
        <p:spPr bwMode="auto">
          <a:xfrm>
            <a:off x="811213" y="2353366"/>
            <a:ext cx="808037"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600" baseline="30000" dirty="0">
                <a:latin typeface="Arial" panose="020B0604020202020204" pitchFamily="34" charset="0"/>
              </a:rPr>
              <a:t>First Entry</a:t>
            </a:r>
            <a:endParaRPr lang="zh-CN" altLang="en-US" sz="1600" baseline="30000" dirty="0">
              <a:latin typeface="Arial" panose="020B0604020202020204" pitchFamily="34" charset="0"/>
            </a:endParaRPr>
          </a:p>
        </p:txBody>
      </p:sp>
      <p:sp>
        <p:nvSpPr>
          <p:cNvPr id="60" name="矩形 59"/>
          <p:cNvSpPr/>
          <p:nvPr/>
        </p:nvSpPr>
        <p:spPr>
          <a:xfrm>
            <a:off x="755650" y="1599303"/>
            <a:ext cx="1800225" cy="16557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Clr>
                <a:srgbClr val="0000FF"/>
              </a:buClr>
              <a:buFont typeface="Wingdings" panose="05000000000000000000" pitchFamily="2" charset="2"/>
              <a:buChar char="l"/>
              <a:defRPr/>
            </a:pPr>
            <a:endParaRPr lang="zh-CN" altLang="en-US"/>
          </a:p>
        </p:txBody>
      </p:sp>
      <p:sp>
        <p:nvSpPr>
          <p:cNvPr id="61" name="矩形 60"/>
          <p:cNvSpPr/>
          <p:nvPr/>
        </p:nvSpPr>
        <p:spPr>
          <a:xfrm>
            <a:off x="763588" y="3945628"/>
            <a:ext cx="1800225" cy="16557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Clr>
                <a:srgbClr val="0000FF"/>
              </a:buClr>
              <a:buFont typeface="Wingdings" panose="05000000000000000000" pitchFamily="2" charset="2"/>
              <a:buChar char="l"/>
              <a:defRPr/>
            </a:pPr>
            <a:endParaRPr lang="zh-CN" altLang="en-US"/>
          </a:p>
        </p:txBody>
      </p:sp>
      <p:sp>
        <p:nvSpPr>
          <p:cNvPr id="64" name="矩形 63"/>
          <p:cNvSpPr/>
          <p:nvPr/>
        </p:nvSpPr>
        <p:spPr>
          <a:xfrm>
            <a:off x="3805238" y="2081903"/>
            <a:ext cx="2016125" cy="7921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Clr>
                <a:srgbClr val="0000FF"/>
              </a:buClr>
              <a:buFont typeface="Wingdings" panose="05000000000000000000" pitchFamily="2" charset="2"/>
              <a:buChar char="l"/>
              <a:defRPr/>
            </a:pPr>
            <a:endParaRPr lang="zh-CN" altLang="en-US"/>
          </a:p>
        </p:txBody>
      </p:sp>
      <p:sp>
        <p:nvSpPr>
          <p:cNvPr id="65" name="矩形 64"/>
          <p:cNvSpPr/>
          <p:nvPr/>
        </p:nvSpPr>
        <p:spPr>
          <a:xfrm>
            <a:off x="6804025" y="1345303"/>
            <a:ext cx="2016125" cy="172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Clr>
                <a:srgbClr val="0000FF"/>
              </a:buClr>
              <a:buFont typeface="Wingdings" panose="05000000000000000000" pitchFamily="2" charset="2"/>
              <a:buChar char="l"/>
              <a:defRPr/>
            </a:pPr>
            <a:endParaRPr lang="zh-CN" altLang="en-US"/>
          </a:p>
        </p:txBody>
      </p:sp>
      <p:sp>
        <p:nvSpPr>
          <p:cNvPr id="128046" name="TextBox 65"/>
          <p:cNvSpPr txBox="1">
            <a:spLocks noChangeArrowheads="1"/>
          </p:cNvSpPr>
          <p:nvPr/>
        </p:nvSpPr>
        <p:spPr bwMode="auto">
          <a:xfrm>
            <a:off x="2562225" y="1632641"/>
            <a:ext cx="482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400">
                <a:latin typeface="Arial" panose="020B0604020202020204" pitchFamily="34" charset="0"/>
              </a:rPr>
              <a:t>00..</a:t>
            </a:r>
            <a:endParaRPr lang="zh-CN" altLang="en-US" sz="1400" baseline="30000">
              <a:latin typeface="Arial" panose="020B0604020202020204" pitchFamily="34" charset="0"/>
            </a:endParaRPr>
          </a:p>
        </p:txBody>
      </p:sp>
      <p:sp>
        <p:nvSpPr>
          <p:cNvPr id="128047" name="TextBox 66"/>
          <p:cNvSpPr txBox="1">
            <a:spLocks noChangeArrowheads="1"/>
          </p:cNvSpPr>
          <p:nvPr/>
        </p:nvSpPr>
        <p:spPr bwMode="auto">
          <a:xfrm>
            <a:off x="2555875" y="2929628"/>
            <a:ext cx="469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400">
                <a:latin typeface="Arial" panose="020B0604020202020204" pitchFamily="34" charset="0"/>
              </a:rPr>
              <a:t>11..</a:t>
            </a:r>
            <a:endParaRPr lang="zh-CN" altLang="en-US" sz="1400" baseline="30000">
              <a:latin typeface="Arial" panose="020B0604020202020204" pitchFamily="34" charset="0"/>
            </a:endParaRPr>
          </a:p>
        </p:txBody>
      </p:sp>
      <p:cxnSp>
        <p:nvCxnSpPr>
          <p:cNvPr id="69" name="直接连接符 68"/>
          <p:cNvCxnSpPr/>
          <p:nvPr/>
        </p:nvCxnSpPr>
        <p:spPr>
          <a:xfrm flipV="1">
            <a:off x="2843213" y="1416741"/>
            <a:ext cx="339725" cy="1031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8049" name="TextBox 70"/>
          <p:cNvSpPr txBox="1">
            <a:spLocks noChangeArrowheads="1"/>
          </p:cNvSpPr>
          <p:nvPr/>
        </p:nvSpPr>
        <p:spPr bwMode="auto">
          <a:xfrm>
            <a:off x="3203575" y="1272278"/>
            <a:ext cx="308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600">
                <a:solidFill>
                  <a:srgbClr val="FF0000"/>
                </a:solidFill>
                <a:latin typeface="Arial" panose="020B0604020202020204" pitchFamily="34" charset="0"/>
              </a:rPr>
              <a:t>Last m entries all taken/untaken</a:t>
            </a:r>
            <a:endParaRPr lang="zh-CN" altLang="en-US" sz="1600" baseline="30000">
              <a:solidFill>
                <a:srgbClr val="FF0000"/>
              </a:solidFill>
              <a:latin typeface="Arial" panose="020B0604020202020204" pitchFamily="34" charset="0"/>
            </a:endParaRPr>
          </a:p>
        </p:txBody>
      </p:sp>
      <p:sp>
        <p:nvSpPr>
          <p:cNvPr id="72" name="椭圆 71"/>
          <p:cNvSpPr/>
          <p:nvPr/>
        </p:nvSpPr>
        <p:spPr>
          <a:xfrm>
            <a:off x="2601913" y="1477066"/>
            <a:ext cx="360362" cy="18716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Clr>
                <a:srgbClr val="0000FF"/>
              </a:buClr>
              <a:buFont typeface="Wingdings" panose="05000000000000000000" pitchFamily="2" charset="2"/>
              <a:buChar char="l"/>
              <a:defRPr/>
            </a:pPr>
            <a:endParaRPr lang="zh-CN" altLang="en-US"/>
          </a:p>
        </p:txBody>
      </p:sp>
      <p:sp>
        <p:nvSpPr>
          <p:cNvPr id="128051" name="TextBox 74"/>
          <p:cNvSpPr txBox="1">
            <a:spLocks noChangeArrowheads="1"/>
          </p:cNvSpPr>
          <p:nvPr/>
        </p:nvSpPr>
        <p:spPr bwMode="auto">
          <a:xfrm rot="5400000">
            <a:off x="2561432" y="2287484"/>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400">
                <a:latin typeface="Arial" panose="020B0604020202020204" pitchFamily="34" charset="0"/>
              </a:rPr>
              <a:t>……</a:t>
            </a:r>
            <a:endParaRPr lang="zh-CN" altLang="en-US" sz="1400" baseline="30000">
              <a:latin typeface="Arial" panose="020B0604020202020204" pitchFamily="34" charset="0"/>
            </a:endParaRPr>
          </a:p>
        </p:txBody>
      </p:sp>
      <p:sp>
        <p:nvSpPr>
          <p:cNvPr id="76" name="右大括号 75"/>
          <p:cNvSpPr/>
          <p:nvPr/>
        </p:nvSpPr>
        <p:spPr>
          <a:xfrm>
            <a:off x="3067050" y="3975791"/>
            <a:ext cx="228600" cy="165576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spcBef>
                <a:spcPct val="20000"/>
              </a:spcBef>
              <a:buClr>
                <a:srgbClr val="0000FF"/>
              </a:buClr>
              <a:buFont typeface="Wingdings" panose="05000000000000000000" pitchFamily="2" charset="2"/>
              <a:buChar char="l"/>
              <a:defRPr/>
            </a:pPr>
            <a:endParaRPr lang="zh-CN" altLang="en-US"/>
          </a:p>
        </p:txBody>
      </p:sp>
      <p:sp>
        <p:nvSpPr>
          <p:cNvPr id="128053" name="TextBox 76"/>
          <p:cNvSpPr txBox="1">
            <a:spLocks noChangeArrowheads="1"/>
          </p:cNvSpPr>
          <p:nvPr/>
        </p:nvSpPr>
        <p:spPr bwMode="auto">
          <a:xfrm>
            <a:off x="3344863" y="4585391"/>
            <a:ext cx="441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800">
                <a:latin typeface="Arial" panose="020B0604020202020204" pitchFamily="34" charset="0"/>
              </a:rPr>
              <a:t>2</a:t>
            </a:r>
            <a:r>
              <a:rPr lang="en-US" altLang="zh-CN" sz="1800" baseline="30000">
                <a:latin typeface="Arial" panose="020B0604020202020204" pitchFamily="34" charset="0"/>
              </a:rPr>
              <a:t>m</a:t>
            </a:r>
            <a:endParaRPr lang="zh-CN" altLang="en-US" sz="1800" baseline="30000">
              <a:latin typeface="Arial" panose="020B0604020202020204" pitchFamily="34" charset="0"/>
            </a:endParaRPr>
          </a:p>
        </p:txBody>
      </p:sp>
      <p:sp>
        <p:nvSpPr>
          <p:cNvPr id="128054" name="TextBox 79"/>
          <p:cNvSpPr txBox="1">
            <a:spLocks noChangeArrowheads="1"/>
          </p:cNvSpPr>
          <p:nvPr/>
        </p:nvSpPr>
        <p:spPr bwMode="auto">
          <a:xfrm rot="5400000">
            <a:off x="2713038" y="4672703"/>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400">
                <a:latin typeface="Arial" panose="020B0604020202020204" pitchFamily="34" charset="0"/>
              </a:rPr>
              <a:t>……</a:t>
            </a:r>
            <a:endParaRPr lang="zh-CN" altLang="en-US" sz="1400" baseline="30000">
              <a:latin typeface="Arial" panose="020B0604020202020204" pitchFamily="34" charset="0"/>
            </a:endParaRPr>
          </a:p>
        </p:txBody>
      </p:sp>
      <p:sp>
        <p:nvSpPr>
          <p:cNvPr id="128055" name="TextBox 80"/>
          <p:cNvSpPr txBox="1">
            <a:spLocks noChangeArrowheads="1"/>
          </p:cNvSpPr>
          <p:nvPr/>
        </p:nvSpPr>
        <p:spPr bwMode="auto">
          <a:xfrm>
            <a:off x="2562225" y="4034528"/>
            <a:ext cx="482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400">
                <a:latin typeface="Arial" panose="020B0604020202020204" pitchFamily="34" charset="0"/>
              </a:rPr>
              <a:t>00..</a:t>
            </a:r>
            <a:endParaRPr lang="zh-CN" altLang="en-US" sz="1400" baseline="30000">
              <a:latin typeface="Arial" panose="020B0604020202020204" pitchFamily="34" charset="0"/>
            </a:endParaRPr>
          </a:p>
        </p:txBody>
      </p:sp>
      <p:sp>
        <p:nvSpPr>
          <p:cNvPr id="128056" name="TextBox 81"/>
          <p:cNvSpPr txBox="1">
            <a:spLocks noChangeArrowheads="1"/>
          </p:cNvSpPr>
          <p:nvPr/>
        </p:nvSpPr>
        <p:spPr bwMode="auto">
          <a:xfrm>
            <a:off x="2555875" y="5329928"/>
            <a:ext cx="469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eaLnBrk="1" hangingPunct="1">
              <a:lnSpc>
                <a:spcPct val="100000"/>
              </a:lnSpc>
              <a:spcBef>
                <a:spcPct val="20000"/>
              </a:spcBef>
              <a:buClr>
                <a:srgbClr val="0000FF"/>
              </a:buClr>
              <a:buFont typeface="Wingdings" panose="05000000000000000000" pitchFamily="2" charset="2"/>
              <a:buNone/>
            </a:pPr>
            <a:r>
              <a:rPr lang="en-US" altLang="zh-CN" sz="1400">
                <a:latin typeface="Arial" panose="020B0604020202020204" pitchFamily="34" charset="0"/>
              </a:rPr>
              <a:t>11..</a:t>
            </a:r>
            <a:endParaRPr lang="zh-CN" altLang="en-US" sz="1400" baseline="30000">
              <a:latin typeface="Arial" panose="020B0604020202020204" pitchFamily="34" charset="0"/>
            </a:endParaRPr>
          </a:p>
        </p:txBody>
      </p:sp>
      <p:sp>
        <p:nvSpPr>
          <p:cNvPr id="128057" name="TextBox 82"/>
          <p:cNvSpPr txBox="1">
            <a:spLocks noChangeArrowheads="1"/>
          </p:cNvSpPr>
          <p:nvPr/>
        </p:nvSpPr>
        <p:spPr bwMode="auto">
          <a:xfrm>
            <a:off x="3995738" y="4656828"/>
            <a:ext cx="18653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algn="ctr"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(1,1) correlating </a:t>
            </a:r>
          </a:p>
          <a:p>
            <a:pPr algn="ctr" eaLnBrk="1" hangingPunct="1">
              <a:lnSpc>
                <a:spcPct val="100000"/>
              </a:lnSpc>
              <a:spcBef>
                <a:spcPct val="20000"/>
              </a:spcBef>
              <a:buClr>
                <a:srgbClr val="0000FF"/>
              </a:buClr>
              <a:buFont typeface="Wingdings" panose="05000000000000000000" pitchFamily="2" charset="2"/>
              <a:buNone/>
            </a:pPr>
            <a:r>
              <a:rPr lang="en-US" altLang="zh-CN" sz="1800" dirty="0">
                <a:latin typeface="Arial" panose="020B0604020202020204" pitchFamily="34" charset="0"/>
              </a:rPr>
              <a:t>predictor BHT</a:t>
            </a:r>
            <a:endParaRPr lang="zh-CN" altLang="en-US" sz="1800" dirty="0">
              <a:latin typeface="Arial" panose="020B0604020202020204" pitchFamily="34" charset="0"/>
            </a:endParaRPr>
          </a:p>
        </p:txBody>
      </p:sp>
      <p:sp>
        <p:nvSpPr>
          <p:cNvPr id="128058" name="TextBox 83"/>
          <p:cNvSpPr txBox="1">
            <a:spLocks noChangeArrowheads="1"/>
          </p:cNvSpPr>
          <p:nvPr/>
        </p:nvSpPr>
        <p:spPr bwMode="auto">
          <a:xfrm>
            <a:off x="6948488" y="5664891"/>
            <a:ext cx="1863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algn="ctr" eaLnBrk="1" hangingPunct="1">
              <a:lnSpc>
                <a:spcPct val="100000"/>
              </a:lnSpc>
              <a:spcBef>
                <a:spcPct val="20000"/>
              </a:spcBef>
              <a:buClr>
                <a:srgbClr val="0000FF"/>
              </a:buClr>
              <a:buFont typeface="Wingdings" panose="05000000000000000000" pitchFamily="2" charset="2"/>
              <a:buNone/>
            </a:pPr>
            <a:r>
              <a:rPr lang="en-US" altLang="zh-CN" sz="1800">
                <a:latin typeface="Arial" panose="020B0604020202020204" pitchFamily="34" charset="0"/>
              </a:rPr>
              <a:t>(2,2) correlating </a:t>
            </a:r>
          </a:p>
          <a:p>
            <a:pPr algn="ctr" eaLnBrk="1" hangingPunct="1">
              <a:lnSpc>
                <a:spcPct val="100000"/>
              </a:lnSpc>
              <a:spcBef>
                <a:spcPct val="20000"/>
              </a:spcBef>
              <a:buClr>
                <a:srgbClr val="0000FF"/>
              </a:buClr>
              <a:buFont typeface="Wingdings" panose="05000000000000000000" pitchFamily="2" charset="2"/>
              <a:buNone/>
            </a:pPr>
            <a:r>
              <a:rPr lang="en-US" altLang="zh-CN" sz="1800">
                <a:latin typeface="Arial" panose="020B0604020202020204" pitchFamily="34" charset="0"/>
              </a:rPr>
              <a:t>predictor BHT</a:t>
            </a:r>
            <a:endParaRPr lang="zh-CN" altLang="en-US" sz="1800">
              <a:latin typeface="Arial" panose="020B0604020202020204" pitchFamily="34" charset="0"/>
            </a:endParaRPr>
          </a:p>
        </p:txBody>
      </p:sp>
    </p:spTree>
    <p:extLst>
      <p:ext uri="{BB962C8B-B14F-4D97-AF65-F5344CB8AC3E}">
        <p14:creationId xmlns:p14="http://schemas.microsoft.com/office/powerpoint/2010/main" val="13249282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2"/>
          <p:cNvSpPr txBox="1">
            <a:spLocks noChangeArrowheads="1"/>
          </p:cNvSpPr>
          <p:nvPr/>
        </p:nvSpPr>
        <p:spPr bwMode="auto">
          <a:xfrm>
            <a:off x="401689" y="28576"/>
            <a:ext cx="679718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defPPr>
              <a:defRPr lang="en-AU"/>
            </a:defPPr>
            <a:lvl1pPr algn="l">
              <a:defRPr sz="3000" b="1">
                <a:solidFill>
                  <a:schemeClr val="tx2"/>
                </a:solidFill>
                <a:ea typeface="+mj-ea"/>
                <a:cs typeface="Arial" panose="020B0604020202020204" pitchFamily="34" charset="0"/>
              </a:defRPr>
            </a:lvl1pPr>
            <a:lvl2pPr algn="l">
              <a:defRPr sz="4400" b="1">
                <a:solidFill>
                  <a:schemeClr val="tx2"/>
                </a:solidFill>
                <a:latin typeface="Arial" charset="0"/>
              </a:defRPr>
            </a:lvl2pPr>
            <a:lvl3pPr algn="l">
              <a:defRPr sz="4400" b="1">
                <a:solidFill>
                  <a:schemeClr val="tx2"/>
                </a:solidFill>
                <a:latin typeface="Arial" charset="0"/>
              </a:defRPr>
            </a:lvl3pPr>
            <a:lvl4pPr algn="l">
              <a:defRPr sz="4400" b="1">
                <a:solidFill>
                  <a:schemeClr val="tx2"/>
                </a:solidFill>
                <a:latin typeface="Arial" charset="0"/>
              </a:defRPr>
            </a:lvl4pPr>
            <a:lvl5pPr algn="l">
              <a:defRPr sz="4400" b="1">
                <a:solidFill>
                  <a:schemeClr val="tx2"/>
                </a:solidFill>
                <a:latin typeface="Arial" charset="0"/>
              </a:defRPr>
            </a:lvl5pPr>
            <a:lvl6pPr marL="457200" fontAlgn="base">
              <a:spcBef>
                <a:spcPct val="0"/>
              </a:spcBef>
              <a:spcAft>
                <a:spcPct val="0"/>
              </a:spcAft>
              <a:defRPr sz="4400" b="1">
                <a:solidFill>
                  <a:schemeClr val="tx2"/>
                </a:solidFill>
                <a:latin typeface="Arial" charset="0"/>
              </a:defRPr>
            </a:lvl6pPr>
            <a:lvl7pPr marL="914400" fontAlgn="base">
              <a:spcBef>
                <a:spcPct val="0"/>
              </a:spcBef>
              <a:spcAft>
                <a:spcPct val="0"/>
              </a:spcAft>
              <a:defRPr sz="4400" b="1">
                <a:solidFill>
                  <a:schemeClr val="tx2"/>
                </a:solidFill>
                <a:latin typeface="Arial" charset="0"/>
              </a:defRPr>
            </a:lvl7pPr>
            <a:lvl8pPr marL="1371600" fontAlgn="base">
              <a:spcBef>
                <a:spcPct val="0"/>
              </a:spcBef>
              <a:spcAft>
                <a:spcPct val="0"/>
              </a:spcAft>
              <a:defRPr sz="4400" b="1">
                <a:solidFill>
                  <a:schemeClr val="tx2"/>
                </a:solidFill>
                <a:latin typeface="Arial" charset="0"/>
              </a:defRPr>
            </a:lvl8pPr>
            <a:lvl9pPr marL="1828800" fontAlgn="base">
              <a:spcBef>
                <a:spcPct val="0"/>
              </a:spcBef>
              <a:spcAft>
                <a:spcPct val="0"/>
              </a:spcAft>
              <a:defRPr sz="4400" b="1">
                <a:solidFill>
                  <a:schemeClr val="tx2"/>
                </a:solidFill>
                <a:latin typeface="Arial" charset="0"/>
              </a:defRPr>
            </a:lvl9pPr>
          </a:lstStyle>
          <a:p>
            <a:r>
              <a:rPr lang="en-US" altLang="zh-CN" dirty="0"/>
              <a:t>A Simple Example of (1,1) Predictor:</a:t>
            </a:r>
          </a:p>
          <a:p>
            <a:r>
              <a:rPr lang="en-US" altLang="zh-CN" dirty="0"/>
              <a:t>Simulation - Cycle 0</a:t>
            </a:r>
          </a:p>
        </p:txBody>
      </p:sp>
      <p:sp>
        <p:nvSpPr>
          <p:cNvPr id="54280" name="Rectangle 8"/>
          <p:cNvSpPr>
            <a:spLocks noChangeArrowheads="1"/>
          </p:cNvSpPr>
          <p:nvPr/>
        </p:nvSpPr>
        <p:spPr bwMode="auto">
          <a:xfrm>
            <a:off x="0" y="0"/>
            <a:ext cx="9144000" cy="0"/>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txBody>
          <a:bodyPr wrap="none" anchor="ctr">
            <a:spAutoFit/>
          </a:bodyPr>
          <a:lstStyle/>
          <a:p>
            <a:pPr eaLnBrk="1" hangingPunct="1">
              <a:spcBef>
                <a:spcPct val="20000"/>
              </a:spcBef>
              <a:buClr>
                <a:srgbClr val="0000FF"/>
              </a:buClr>
              <a:buFont typeface="Wingdings" panose="05000000000000000000" pitchFamily="2" charset="2"/>
              <a:buChar char="l"/>
              <a:defRPr/>
            </a:pPr>
            <a:endParaRPr lang="zh-CN" altLang="en-US">
              <a:latin typeface="Arial" charset="0"/>
            </a:endParaRPr>
          </a:p>
        </p:txBody>
      </p:sp>
      <p:sp>
        <p:nvSpPr>
          <p:cNvPr id="54282" name="Rectangle 10"/>
          <p:cNvSpPr>
            <a:spLocks noChangeArrowheads="1"/>
          </p:cNvSpPr>
          <p:nvPr/>
        </p:nvSpPr>
        <p:spPr bwMode="auto">
          <a:xfrm>
            <a:off x="0" y="0"/>
            <a:ext cx="9144000" cy="0"/>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txBody>
          <a:bodyPr wrap="none" anchor="ctr">
            <a:spAutoFit/>
          </a:bodyPr>
          <a:lstStyle/>
          <a:p>
            <a:pPr eaLnBrk="1" hangingPunct="1">
              <a:spcBef>
                <a:spcPct val="20000"/>
              </a:spcBef>
              <a:buClr>
                <a:srgbClr val="0000FF"/>
              </a:buClr>
              <a:buFont typeface="Wingdings" panose="05000000000000000000" pitchFamily="2" charset="2"/>
              <a:buChar char="l"/>
              <a:defRPr/>
            </a:pPr>
            <a:endParaRPr lang="zh-CN" altLang="en-US">
              <a:latin typeface="Arial" charset="0"/>
            </a:endParaRPr>
          </a:p>
        </p:txBody>
      </p:sp>
      <p:grpSp>
        <p:nvGrpSpPr>
          <p:cNvPr id="2" name="组合 1">
            <a:extLst>
              <a:ext uri="{FF2B5EF4-FFF2-40B4-BE49-F238E27FC236}">
                <a16:creationId xmlns:a16="http://schemas.microsoft.com/office/drawing/2014/main" id="{E56C1098-9032-43F0-92FD-075EE37DDACA}"/>
              </a:ext>
            </a:extLst>
          </p:cNvPr>
          <p:cNvGrpSpPr/>
          <p:nvPr/>
        </p:nvGrpSpPr>
        <p:grpSpPr>
          <a:xfrm>
            <a:off x="0" y="1412776"/>
            <a:ext cx="8801100" cy="5241925"/>
            <a:chOff x="0" y="1571625"/>
            <a:chExt cx="8801100" cy="5241925"/>
          </a:xfrm>
        </p:grpSpPr>
        <p:sp>
          <p:nvSpPr>
            <p:cNvPr id="137220" name="Rectangle 3"/>
            <p:cNvSpPr txBox="1">
              <a:spLocks noChangeArrowheads="1"/>
            </p:cNvSpPr>
            <p:nvPr/>
          </p:nvSpPr>
          <p:spPr bwMode="auto">
            <a:xfrm>
              <a:off x="0" y="1600200"/>
              <a:ext cx="8577263" cy="489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90000"/>
                </a:lnSpc>
                <a:buFontTx/>
                <a:buNone/>
              </a:pPr>
              <a:endParaRPr kumimoji="0" lang="zh-TW" altLang="en-US" sz="2000">
                <a:solidFill>
                  <a:srgbClr val="3333CC"/>
                </a:solidFill>
                <a:cs typeface="Arial" panose="020B0604020202020204" pitchFamily="34" charset="0"/>
              </a:endParaRPr>
            </a:p>
          </p:txBody>
        </p:sp>
        <p:pic>
          <p:nvPicPr>
            <p:cNvPr id="1372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571625"/>
              <a:ext cx="8550275" cy="524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cxnSp>
          <p:nvCxnSpPr>
            <p:cNvPr id="28" name="直接箭头连接符 27"/>
            <p:cNvCxnSpPr/>
            <p:nvPr/>
          </p:nvCxnSpPr>
          <p:spPr>
            <a:xfrm flipH="1">
              <a:off x="2555875" y="1844675"/>
              <a:ext cx="136842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2555875" y="2781300"/>
              <a:ext cx="136842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7241" name="TextBox 29"/>
            <p:cNvSpPr txBox="1">
              <a:spLocks noChangeArrowheads="1"/>
            </p:cNvSpPr>
            <p:nvPr/>
          </p:nvSpPr>
          <p:spPr bwMode="auto">
            <a:xfrm>
              <a:off x="3924300" y="1700213"/>
              <a:ext cx="441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rgbClr val="0000FF"/>
                </a:buClr>
                <a:buFont typeface="Wingdings" panose="05000000000000000000" pitchFamily="2" charset="2"/>
                <a:buNone/>
              </a:pPr>
              <a:r>
                <a:rPr lang="en-US" altLang="zh-CN" sz="1800">
                  <a:solidFill>
                    <a:srgbClr val="FF0000"/>
                  </a:solidFill>
                  <a:latin typeface="Arial" panose="020B0604020202020204" pitchFamily="34" charset="0"/>
                </a:rPr>
                <a:t>b1</a:t>
              </a:r>
              <a:endParaRPr lang="zh-CN" altLang="en-US" sz="1800">
                <a:solidFill>
                  <a:srgbClr val="FF0000"/>
                </a:solidFill>
                <a:latin typeface="Arial" panose="020B0604020202020204" pitchFamily="34" charset="0"/>
              </a:endParaRPr>
            </a:p>
          </p:txBody>
        </p:sp>
        <p:sp>
          <p:nvSpPr>
            <p:cNvPr id="137242" name="TextBox 30"/>
            <p:cNvSpPr txBox="1">
              <a:spLocks noChangeArrowheads="1"/>
            </p:cNvSpPr>
            <p:nvPr/>
          </p:nvSpPr>
          <p:spPr bwMode="auto">
            <a:xfrm>
              <a:off x="3924300" y="2565400"/>
              <a:ext cx="441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rgbClr val="0000FF"/>
                </a:buClr>
                <a:buFont typeface="Wingdings" panose="05000000000000000000" pitchFamily="2" charset="2"/>
                <a:buNone/>
              </a:pPr>
              <a:r>
                <a:rPr lang="en-US" altLang="zh-CN" sz="1800">
                  <a:solidFill>
                    <a:srgbClr val="FF0000"/>
                  </a:solidFill>
                  <a:latin typeface="Arial" panose="020B0604020202020204" pitchFamily="34" charset="0"/>
                </a:rPr>
                <a:t>b2</a:t>
              </a:r>
              <a:endParaRPr lang="zh-CN" altLang="en-US" sz="1800">
                <a:solidFill>
                  <a:srgbClr val="FF0000"/>
                </a:solidFill>
                <a:latin typeface="Arial" panose="020B0604020202020204" pitchFamily="34" charset="0"/>
              </a:endParaRPr>
            </a:p>
          </p:txBody>
        </p:sp>
      </p:grpSp>
    </p:spTree>
    <p:extLst>
      <p:ext uri="{BB962C8B-B14F-4D97-AF65-F5344CB8AC3E}">
        <p14:creationId xmlns:p14="http://schemas.microsoft.com/office/powerpoint/2010/main" val="6071037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 Box 2"/>
          <p:cNvSpPr txBox="1">
            <a:spLocks noChangeArrowheads="1"/>
          </p:cNvSpPr>
          <p:nvPr/>
        </p:nvSpPr>
        <p:spPr bwMode="auto">
          <a:xfrm>
            <a:off x="251520" y="0"/>
            <a:ext cx="889248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defPPr>
              <a:defRPr lang="en-AU"/>
            </a:defPPr>
            <a:lvl1pPr algn="l">
              <a:defRPr sz="3000" b="1">
                <a:solidFill>
                  <a:schemeClr val="tx2"/>
                </a:solidFill>
                <a:ea typeface="+mj-ea"/>
                <a:cs typeface="Arial" panose="020B0604020202020204" pitchFamily="34" charset="0"/>
              </a:defRPr>
            </a:lvl1pPr>
            <a:lvl2pPr algn="l">
              <a:defRPr sz="4400" b="1">
                <a:solidFill>
                  <a:schemeClr val="tx2"/>
                </a:solidFill>
                <a:latin typeface="Arial" charset="0"/>
              </a:defRPr>
            </a:lvl2pPr>
            <a:lvl3pPr algn="l">
              <a:defRPr sz="4400" b="1">
                <a:solidFill>
                  <a:schemeClr val="tx2"/>
                </a:solidFill>
                <a:latin typeface="Arial" charset="0"/>
              </a:defRPr>
            </a:lvl3pPr>
            <a:lvl4pPr algn="l">
              <a:defRPr sz="4400" b="1">
                <a:solidFill>
                  <a:schemeClr val="tx2"/>
                </a:solidFill>
                <a:latin typeface="Arial" charset="0"/>
              </a:defRPr>
            </a:lvl4pPr>
            <a:lvl5pPr algn="l">
              <a:defRPr sz="4400" b="1">
                <a:solidFill>
                  <a:schemeClr val="tx2"/>
                </a:solidFill>
                <a:latin typeface="Arial" charset="0"/>
              </a:defRPr>
            </a:lvl5pPr>
            <a:lvl6pPr marL="457200" fontAlgn="base">
              <a:spcBef>
                <a:spcPct val="0"/>
              </a:spcBef>
              <a:spcAft>
                <a:spcPct val="0"/>
              </a:spcAft>
              <a:defRPr sz="4400" b="1">
                <a:solidFill>
                  <a:schemeClr val="tx2"/>
                </a:solidFill>
                <a:latin typeface="Arial" charset="0"/>
              </a:defRPr>
            </a:lvl6pPr>
            <a:lvl7pPr marL="914400" fontAlgn="base">
              <a:spcBef>
                <a:spcPct val="0"/>
              </a:spcBef>
              <a:spcAft>
                <a:spcPct val="0"/>
              </a:spcAft>
              <a:defRPr sz="4400" b="1">
                <a:solidFill>
                  <a:schemeClr val="tx2"/>
                </a:solidFill>
                <a:latin typeface="Arial" charset="0"/>
              </a:defRPr>
            </a:lvl7pPr>
            <a:lvl8pPr marL="1371600" fontAlgn="base">
              <a:spcBef>
                <a:spcPct val="0"/>
              </a:spcBef>
              <a:spcAft>
                <a:spcPct val="0"/>
              </a:spcAft>
              <a:defRPr sz="4400" b="1">
                <a:solidFill>
                  <a:schemeClr val="tx2"/>
                </a:solidFill>
                <a:latin typeface="Arial" charset="0"/>
              </a:defRPr>
            </a:lvl8pPr>
            <a:lvl9pPr marL="1828800" fontAlgn="base">
              <a:spcBef>
                <a:spcPct val="0"/>
              </a:spcBef>
              <a:spcAft>
                <a:spcPct val="0"/>
              </a:spcAft>
              <a:defRPr sz="4400" b="1">
                <a:solidFill>
                  <a:schemeClr val="tx2"/>
                </a:solidFill>
                <a:latin typeface="Arial" charset="0"/>
              </a:defRPr>
            </a:lvl9pPr>
          </a:lstStyle>
          <a:p>
            <a:r>
              <a:rPr lang="en-US" altLang="zh-CN" dirty="0"/>
              <a:t>Predicting the Instruction Target Address:</a:t>
            </a:r>
          </a:p>
          <a:p>
            <a:r>
              <a:rPr lang="en-US" altLang="zh-CN" dirty="0"/>
              <a:t>Branch-Target Buffer (or Branch-Target Cache)</a:t>
            </a:r>
          </a:p>
        </p:txBody>
      </p:sp>
      <p:sp>
        <p:nvSpPr>
          <p:cNvPr id="160772" name="Rectangle 3"/>
          <p:cNvSpPr txBox="1">
            <a:spLocks noChangeArrowheads="1"/>
          </p:cNvSpPr>
          <p:nvPr/>
        </p:nvSpPr>
        <p:spPr bwMode="auto">
          <a:xfrm>
            <a:off x="26988" y="1268413"/>
            <a:ext cx="2792412" cy="518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algn="l" eaLnBrk="1" hangingPunct="1">
              <a:lnSpc>
                <a:spcPct val="100000"/>
              </a:lnSpc>
              <a:spcBef>
                <a:spcPct val="0"/>
              </a:spcBef>
            </a:pPr>
            <a:r>
              <a:rPr kumimoji="0" lang="en-US" altLang="zh-CN" sz="2000" dirty="0">
                <a:solidFill>
                  <a:srgbClr val="FF0000"/>
                </a:solidFill>
                <a:latin typeface="Arial" panose="020B0604020202020204" pitchFamily="34" charset="0"/>
                <a:ea typeface="宋体" panose="02010600030101010101" pitchFamily="2" charset="-122"/>
                <a:cs typeface="Arial" panose="020B0604020202020204" pitchFamily="34" charset="0"/>
              </a:rPr>
              <a:t>Only necessary to    </a:t>
            </a:r>
          </a:p>
          <a:p>
            <a:pPr algn="l" eaLnBrk="1" hangingPunct="1">
              <a:lnSpc>
                <a:spcPct val="100000"/>
              </a:lnSpc>
              <a:spcBef>
                <a:spcPct val="0"/>
              </a:spcBef>
              <a:buFontTx/>
              <a:buNone/>
            </a:pPr>
            <a:r>
              <a:rPr kumimoji="0" lang="en-US" altLang="zh-CN" sz="2000" dirty="0">
                <a:solidFill>
                  <a:srgbClr val="FF0000"/>
                </a:solidFill>
                <a:latin typeface="Arial" panose="020B0604020202020204" pitchFamily="34" charset="0"/>
                <a:ea typeface="宋体" panose="02010600030101010101" pitchFamily="2" charset="-122"/>
                <a:cs typeface="Arial" panose="020B0604020202020204" pitchFamily="34" charset="0"/>
              </a:rPr>
              <a:t> store the Predicted  </a:t>
            </a:r>
          </a:p>
          <a:p>
            <a:pPr algn="l" eaLnBrk="1" hangingPunct="1">
              <a:lnSpc>
                <a:spcPct val="100000"/>
              </a:lnSpc>
              <a:spcBef>
                <a:spcPct val="0"/>
              </a:spcBef>
              <a:buFontTx/>
              <a:buNone/>
            </a:pPr>
            <a:r>
              <a:rPr kumimoji="0" lang="en-US" altLang="zh-CN" sz="2000" dirty="0">
                <a:solidFill>
                  <a:srgbClr val="FF0000"/>
                </a:solidFill>
                <a:latin typeface="Arial" panose="020B0604020202020204" pitchFamily="34" charset="0"/>
                <a:ea typeface="宋体" panose="02010600030101010101" pitchFamily="2" charset="-122"/>
                <a:cs typeface="Arial" panose="020B0604020202020204" pitchFamily="34" charset="0"/>
              </a:rPr>
              <a:t>  taken </a:t>
            </a:r>
            <a:r>
              <a:rPr kumimoji="0" lang="en-US" altLang="zh-CN" sz="2000" dirty="0">
                <a:solidFill>
                  <a:srgbClr val="3333CC"/>
                </a:solidFill>
                <a:latin typeface="Arial" panose="020B0604020202020204" pitchFamily="34" charset="0"/>
                <a:ea typeface="宋体" panose="02010600030101010101" pitchFamily="2" charset="-122"/>
                <a:cs typeface="Arial" panose="020B0604020202020204" pitchFamily="34" charset="0"/>
              </a:rPr>
              <a:t>branches since </a:t>
            </a:r>
          </a:p>
          <a:p>
            <a:pPr algn="l" eaLnBrk="1" hangingPunct="1">
              <a:lnSpc>
                <a:spcPct val="100000"/>
              </a:lnSpc>
              <a:spcBef>
                <a:spcPct val="0"/>
              </a:spcBef>
              <a:buFontTx/>
              <a:buNone/>
            </a:pPr>
            <a:r>
              <a:rPr kumimoji="0" lang="en-US" altLang="zh-CN" sz="2000" dirty="0">
                <a:solidFill>
                  <a:srgbClr val="3333CC"/>
                </a:solidFill>
                <a:latin typeface="Arial" panose="020B0604020202020204" pitchFamily="34" charset="0"/>
                <a:ea typeface="宋体" panose="02010600030101010101" pitchFamily="2" charset="-122"/>
                <a:cs typeface="Arial" panose="020B0604020202020204" pitchFamily="34" charset="0"/>
              </a:rPr>
              <a:t>  an untaken branch     </a:t>
            </a:r>
          </a:p>
          <a:p>
            <a:pPr algn="l" eaLnBrk="1" hangingPunct="1">
              <a:lnSpc>
                <a:spcPct val="100000"/>
              </a:lnSpc>
              <a:spcBef>
                <a:spcPct val="0"/>
              </a:spcBef>
              <a:buFontTx/>
              <a:buNone/>
            </a:pPr>
            <a:r>
              <a:rPr kumimoji="0" lang="en-US" altLang="zh-CN" sz="2000" dirty="0">
                <a:solidFill>
                  <a:srgbClr val="3333CC"/>
                </a:solidFill>
                <a:latin typeface="Arial" panose="020B0604020202020204" pitchFamily="34" charset="0"/>
                <a:ea typeface="宋体" panose="02010600030101010101" pitchFamily="2" charset="-122"/>
                <a:cs typeface="Arial" panose="020B0604020202020204" pitchFamily="34" charset="0"/>
              </a:rPr>
              <a:t>  follows the same    </a:t>
            </a:r>
          </a:p>
          <a:p>
            <a:pPr algn="l" eaLnBrk="1" hangingPunct="1">
              <a:lnSpc>
                <a:spcPct val="100000"/>
              </a:lnSpc>
              <a:spcBef>
                <a:spcPct val="0"/>
              </a:spcBef>
              <a:buFontTx/>
              <a:buNone/>
            </a:pPr>
            <a:r>
              <a:rPr kumimoji="0" lang="en-US" altLang="zh-CN" sz="2000" dirty="0">
                <a:solidFill>
                  <a:srgbClr val="3333CC"/>
                </a:solidFill>
                <a:latin typeface="Arial" panose="020B0604020202020204" pitchFamily="34" charset="0"/>
                <a:ea typeface="宋体" panose="02010600030101010101" pitchFamily="2" charset="-122"/>
                <a:cs typeface="Arial" panose="020B0604020202020204" pitchFamily="34" charset="0"/>
              </a:rPr>
              <a:t>  strategy (to fetch the </a:t>
            </a:r>
          </a:p>
          <a:p>
            <a:pPr algn="l" eaLnBrk="1" hangingPunct="1">
              <a:lnSpc>
                <a:spcPct val="100000"/>
              </a:lnSpc>
              <a:spcBef>
                <a:spcPct val="0"/>
              </a:spcBef>
              <a:buFontTx/>
              <a:buNone/>
            </a:pPr>
            <a:r>
              <a:rPr kumimoji="0" lang="en-US" altLang="zh-CN" sz="2000" dirty="0">
                <a:solidFill>
                  <a:srgbClr val="3333CC"/>
                </a:solidFill>
                <a:latin typeface="Arial" panose="020B0604020202020204" pitchFamily="34" charset="0"/>
                <a:ea typeface="宋体" panose="02010600030101010101" pitchFamily="2" charset="-122"/>
                <a:cs typeface="Arial" panose="020B0604020202020204" pitchFamily="34" charset="0"/>
              </a:rPr>
              <a:t>  fall-through</a:t>
            </a:r>
          </a:p>
          <a:p>
            <a:pPr algn="l" eaLnBrk="1" hangingPunct="1">
              <a:lnSpc>
                <a:spcPct val="100000"/>
              </a:lnSpc>
              <a:spcBef>
                <a:spcPct val="0"/>
              </a:spcBef>
              <a:buFontTx/>
              <a:buNone/>
            </a:pPr>
            <a:r>
              <a:rPr kumimoji="0" lang="en-US" altLang="zh-CN" sz="2000" dirty="0">
                <a:solidFill>
                  <a:srgbClr val="3333CC"/>
                </a:solidFill>
                <a:latin typeface="Arial" panose="020B0604020202020204" pitchFamily="34" charset="0"/>
                <a:ea typeface="宋体" panose="02010600030101010101" pitchFamily="2" charset="-122"/>
                <a:cs typeface="Arial" panose="020B0604020202020204" pitchFamily="34" charset="0"/>
              </a:rPr>
              <a:t>  instruction) as a non-  </a:t>
            </a:r>
          </a:p>
          <a:p>
            <a:pPr algn="l" eaLnBrk="1" hangingPunct="1">
              <a:lnSpc>
                <a:spcPct val="100000"/>
              </a:lnSpc>
              <a:spcBef>
                <a:spcPct val="0"/>
              </a:spcBef>
              <a:buFontTx/>
              <a:buNone/>
            </a:pPr>
            <a:r>
              <a:rPr kumimoji="0" lang="en-US" altLang="zh-CN" sz="2000" dirty="0">
                <a:solidFill>
                  <a:srgbClr val="3333CC"/>
                </a:solidFill>
                <a:latin typeface="Arial" panose="020B0604020202020204" pitchFamily="34" charset="0"/>
                <a:ea typeface="宋体" panose="02010600030101010101" pitchFamily="2" charset="-122"/>
                <a:cs typeface="Arial" panose="020B0604020202020204" pitchFamily="34" charset="0"/>
              </a:rPr>
              <a:t>  branch instruction</a:t>
            </a:r>
          </a:p>
          <a:p>
            <a:pPr algn="l" eaLnBrk="1" hangingPunct="1">
              <a:lnSpc>
                <a:spcPct val="100000"/>
              </a:lnSpc>
              <a:spcBef>
                <a:spcPct val="0"/>
              </a:spcBef>
              <a:buFontTx/>
              <a:buNone/>
            </a:pPr>
            <a:r>
              <a:rPr kumimoji="0" lang="en-US" altLang="zh-CN" sz="2000" dirty="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2000" dirty="0">
                <a:solidFill>
                  <a:srgbClr val="FF0000"/>
                </a:solidFill>
                <a:latin typeface="Arial" panose="020B0604020202020204" pitchFamily="34" charset="0"/>
                <a:ea typeface="宋体" panose="02010600030101010101" pitchFamily="2" charset="-122"/>
                <a:cs typeface="Arial" panose="020B0604020202020204" pitchFamily="34" charset="0"/>
              </a:rPr>
              <a:t>But</a:t>
            </a:r>
            <a:r>
              <a:rPr kumimoji="0" lang="en-US" altLang="zh-CN" sz="2000" dirty="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2000" dirty="0">
                <a:solidFill>
                  <a:srgbClr val="3333CC"/>
                </a:solidFill>
                <a:latin typeface="Arial" panose="020B0604020202020204" pitchFamily="34" charset="0"/>
                <a:ea typeface="宋体" panose="02010600030101010101" pitchFamily="2" charset="-122"/>
                <a:cs typeface="Arial" panose="020B0604020202020204" pitchFamily="34" charset="0"/>
              </a:rPr>
              <a:t>using a 2- bit  </a:t>
            </a:r>
          </a:p>
          <a:p>
            <a:pPr algn="l" eaLnBrk="1" hangingPunct="1">
              <a:lnSpc>
                <a:spcPct val="100000"/>
              </a:lnSpc>
              <a:spcBef>
                <a:spcPct val="0"/>
              </a:spcBef>
              <a:buFontTx/>
              <a:buNone/>
            </a:pPr>
            <a:r>
              <a:rPr kumimoji="0" lang="en-US" altLang="zh-CN" sz="2000" dirty="0">
                <a:solidFill>
                  <a:srgbClr val="3333CC"/>
                </a:solidFill>
                <a:latin typeface="Arial" panose="020B0604020202020204" pitchFamily="34" charset="0"/>
                <a:ea typeface="宋体" panose="02010600030101010101" pitchFamily="2" charset="-122"/>
                <a:cs typeface="Arial" panose="020B0604020202020204" pitchFamily="34" charset="0"/>
              </a:rPr>
              <a:t>  predictor requires to  </a:t>
            </a:r>
          </a:p>
          <a:p>
            <a:pPr algn="l" eaLnBrk="1" hangingPunct="1">
              <a:lnSpc>
                <a:spcPct val="100000"/>
              </a:lnSpc>
              <a:spcBef>
                <a:spcPct val="0"/>
              </a:spcBef>
              <a:buFontTx/>
              <a:buNone/>
            </a:pPr>
            <a:r>
              <a:rPr kumimoji="0" lang="en-US" altLang="zh-CN" sz="2000" dirty="0">
                <a:solidFill>
                  <a:srgbClr val="3333CC"/>
                </a:solidFill>
                <a:latin typeface="Arial" panose="020B0604020202020204" pitchFamily="34" charset="0"/>
                <a:ea typeface="宋体" panose="02010600030101010101" pitchFamily="2" charset="-122"/>
                <a:cs typeface="Arial" panose="020B0604020202020204" pitchFamily="34" charset="0"/>
              </a:rPr>
              <a:t>  store information</a:t>
            </a:r>
          </a:p>
          <a:p>
            <a:pPr algn="l" eaLnBrk="1" hangingPunct="1">
              <a:lnSpc>
                <a:spcPct val="100000"/>
              </a:lnSpc>
              <a:spcBef>
                <a:spcPct val="0"/>
              </a:spcBef>
              <a:buFontTx/>
              <a:buNone/>
            </a:pPr>
            <a:r>
              <a:rPr kumimoji="0" lang="en-US" altLang="zh-CN" sz="2000" dirty="0">
                <a:solidFill>
                  <a:srgbClr val="3333CC"/>
                </a:solidFill>
                <a:latin typeface="Arial" panose="020B0604020202020204" pitchFamily="34" charset="0"/>
                <a:ea typeface="宋体" panose="02010600030101010101" pitchFamily="2" charset="-122"/>
                <a:cs typeface="Arial" panose="020B0604020202020204" pitchFamily="34" charset="0"/>
              </a:rPr>
              <a:t>  also for untaken</a:t>
            </a:r>
          </a:p>
          <a:p>
            <a:pPr algn="l" eaLnBrk="1" hangingPunct="1">
              <a:lnSpc>
                <a:spcPct val="100000"/>
              </a:lnSpc>
              <a:spcBef>
                <a:spcPct val="0"/>
              </a:spcBef>
              <a:buFontTx/>
              <a:buNone/>
            </a:pPr>
            <a:r>
              <a:rPr kumimoji="0" lang="en-US" altLang="zh-CN" sz="2000" dirty="0">
                <a:solidFill>
                  <a:srgbClr val="3333CC"/>
                </a:solidFill>
                <a:latin typeface="Arial" panose="020B0604020202020204" pitchFamily="34" charset="0"/>
                <a:ea typeface="宋体" panose="02010600030101010101" pitchFamily="2" charset="-122"/>
                <a:cs typeface="Arial" panose="020B0604020202020204" pitchFamily="34" charset="0"/>
              </a:rPr>
              <a:t>  branches</a:t>
            </a:r>
            <a:endParaRPr kumimoji="0" lang="zh-TW" altLang="en-US" sz="2000" dirty="0">
              <a:solidFill>
                <a:srgbClr val="3333CC"/>
              </a:solidFill>
              <a:latin typeface="Times New Roman" panose="02020603050405020304" pitchFamily="18" charset="0"/>
              <a:ea typeface="宋体" panose="02010600030101010101" pitchFamily="2" charset="-122"/>
              <a:cs typeface="Arial" panose="020B0604020202020204" pitchFamily="34" charset="0"/>
            </a:endParaRPr>
          </a:p>
        </p:txBody>
      </p:sp>
      <p:pic>
        <p:nvPicPr>
          <p:cNvPr id="16077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412875"/>
            <a:ext cx="6213475"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9762374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1007604" y="2705725"/>
            <a:ext cx="7128792" cy="1446550"/>
          </a:xfrm>
        </p:spPr>
        <p:txBody>
          <a:bodyPr/>
          <a:lstStyle/>
          <a:p>
            <a:pPr algn="ctr" eaLnBrk="1" hangingPunct="1"/>
            <a:r>
              <a:rPr lang="en-US" altLang="zh-CN" dirty="0">
                <a:ea typeface="微软雅黑" panose="020B0503020204020204" pitchFamily="34" charset="-122"/>
              </a:rPr>
              <a:t>Parallelism via Instructions</a:t>
            </a:r>
            <a:endParaRPr lang="en-AU" altLang="zh-CN" dirty="0">
              <a:ea typeface="微软雅黑" panose="020B0503020204020204" pitchFamily="34" charset="-122"/>
            </a:endParaRPr>
          </a:p>
        </p:txBody>
      </p:sp>
    </p:spTree>
    <p:extLst>
      <p:ext uri="{BB962C8B-B14F-4D97-AF65-F5344CB8AC3E}">
        <p14:creationId xmlns:p14="http://schemas.microsoft.com/office/powerpoint/2010/main" val="40513671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3" name="Rectangle 2">
            <a:extLst>
              <a:ext uri="{FF2B5EF4-FFF2-40B4-BE49-F238E27FC236}">
                <a16:creationId xmlns:a16="http://schemas.microsoft.com/office/drawing/2014/main" id="{523D2F83-3765-41CF-AADD-941383B72560}"/>
              </a:ext>
            </a:extLst>
          </p:cNvPr>
          <p:cNvSpPr>
            <a:spLocks noGrp="1" noChangeArrowheads="1"/>
          </p:cNvSpPr>
          <p:nvPr>
            <p:ph type="title"/>
          </p:nvPr>
        </p:nvSpPr>
        <p:spPr/>
        <p:txBody>
          <a:bodyPr/>
          <a:lstStyle/>
          <a:p>
            <a:pPr eaLnBrk="1" hangingPunct="1"/>
            <a:r>
              <a:rPr lang="en-US" altLang="en-US" sz="3600"/>
              <a:t>Instruction-Level Parallelism (ILP)</a:t>
            </a:r>
            <a:endParaRPr lang="en-AU" altLang="en-US" sz="3600"/>
          </a:p>
        </p:txBody>
      </p:sp>
      <p:sp>
        <p:nvSpPr>
          <p:cNvPr id="220164" name="Rectangle 3">
            <a:extLst>
              <a:ext uri="{FF2B5EF4-FFF2-40B4-BE49-F238E27FC236}">
                <a16:creationId xmlns:a16="http://schemas.microsoft.com/office/drawing/2014/main" id="{17AFB7E9-517F-4EED-85CF-00589362726B}"/>
              </a:ext>
            </a:extLst>
          </p:cNvPr>
          <p:cNvSpPr>
            <a:spLocks noGrp="1" noChangeArrowheads="1"/>
          </p:cNvSpPr>
          <p:nvPr>
            <p:ph type="body" idx="1"/>
          </p:nvPr>
        </p:nvSpPr>
        <p:spPr>
          <a:xfrm>
            <a:off x="395537" y="1125538"/>
            <a:ext cx="8559552" cy="5471814"/>
          </a:xfrm>
        </p:spPr>
        <p:txBody>
          <a:bodyPr/>
          <a:lstStyle/>
          <a:p>
            <a:pPr eaLnBrk="1" hangingPunct="1">
              <a:lnSpc>
                <a:spcPct val="90000"/>
              </a:lnSpc>
            </a:pPr>
            <a:r>
              <a:rPr lang="en-US" altLang="en-US" sz="2800" dirty="0"/>
              <a:t>Pipelining: executing multiple instructions in parallel</a:t>
            </a:r>
          </a:p>
          <a:p>
            <a:pPr eaLnBrk="1" hangingPunct="1">
              <a:lnSpc>
                <a:spcPct val="90000"/>
              </a:lnSpc>
            </a:pPr>
            <a:r>
              <a:rPr lang="en-US" altLang="en-US" sz="2800" dirty="0">
                <a:solidFill>
                  <a:srgbClr val="FF0000"/>
                </a:solidFill>
              </a:rPr>
              <a:t>To increase ILP</a:t>
            </a:r>
          </a:p>
          <a:p>
            <a:pPr lvl="1" eaLnBrk="1" hangingPunct="1">
              <a:lnSpc>
                <a:spcPct val="90000"/>
              </a:lnSpc>
            </a:pPr>
            <a:r>
              <a:rPr lang="en-US" altLang="en-US" dirty="0">
                <a:solidFill>
                  <a:srgbClr val="FF0000"/>
                </a:solidFill>
              </a:rPr>
              <a:t>Deeper pipeline</a:t>
            </a:r>
          </a:p>
          <a:p>
            <a:pPr lvl="2" eaLnBrk="1" hangingPunct="1">
              <a:lnSpc>
                <a:spcPct val="90000"/>
              </a:lnSpc>
            </a:pPr>
            <a:r>
              <a:rPr lang="en-US" altLang="en-US" dirty="0"/>
              <a:t>Less work per stage </a:t>
            </a:r>
            <a:r>
              <a:rPr lang="en-US" altLang="en-US" dirty="0">
                <a:sym typeface="Symbol" panose="05050102010706020507" pitchFamily="18" charset="2"/>
              </a:rPr>
              <a:t> shorter clock cycle</a:t>
            </a:r>
          </a:p>
          <a:p>
            <a:pPr lvl="1" eaLnBrk="1" hangingPunct="1">
              <a:lnSpc>
                <a:spcPct val="90000"/>
              </a:lnSpc>
            </a:pPr>
            <a:r>
              <a:rPr lang="en-US" altLang="en-US" dirty="0">
                <a:solidFill>
                  <a:srgbClr val="FF0000"/>
                </a:solidFill>
                <a:sym typeface="Symbol" panose="05050102010706020507" pitchFamily="18" charset="2"/>
              </a:rPr>
              <a:t>Multiple issue</a:t>
            </a:r>
          </a:p>
          <a:p>
            <a:pPr lvl="2" eaLnBrk="1" hangingPunct="1">
              <a:lnSpc>
                <a:spcPct val="90000"/>
              </a:lnSpc>
            </a:pPr>
            <a:r>
              <a:rPr lang="en-US" altLang="en-US" dirty="0">
                <a:solidFill>
                  <a:srgbClr val="FF0000"/>
                </a:solidFill>
                <a:sym typeface="Symbol" panose="05050102010706020507" pitchFamily="18" charset="2"/>
              </a:rPr>
              <a:t>Replicate pipeline stages  multiple pipelines</a:t>
            </a:r>
          </a:p>
          <a:p>
            <a:pPr lvl="2" eaLnBrk="1" hangingPunct="1">
              <a:lnSpc>
                <a:spcPct val="90000"/>
              </a:lnSpc>
            </a:pPr>
            <a:r>
              <a:rPr lang="en-US" altLang="en-US" dirty="0">
                <a:sym typeface="Symbol" panose="05050102010706020507" pitchFamily="18" charset="2"/>
              </a:rPr>
              <a:t>Start multiple instructions per clock cycle</a:t>
            </a:r>
          </a:p>
          <a:p>
            <a:pPr lvl="2" eaLnBrk="1" hangingPunct="1">
              <a:lnSpc>
                <a:spcPct val="90000"/>
              </a:lnSpc>
            </a:pPr>
            <a:r>
              <a:rPr lang="en-US" altLang="en-US" dirty="0">
                <a:solidFill>
                  <a:srgbClr val="FF0000"/>
                </a:solidFill>
                <a:sym typeface="Symbol" panose="05050102010706020507" pitchFamily="18" charset="2"/>
              </a:rPr>
              <a:t>CPI</a:t>
            </a:r>
            <a:r>
              <a:rPr lang="en-US" altLang="en-US" dirty="0">
                <a:sym typeface="Symbol" panose="05050102010706020507" pitchFamily="18" charset="2"/>
              </a:rPr>
              <a:t> &lt; 1, so use </a:t>
            </a:r>
            <a:r>
              <a:rPr lang="en-US" altLang="en-US" dirty="0">
                <a:solidFill>
                  <a:srgbClr val="FF0000"/>
                </a:solidFill>
                <a:sym typeface="Symbol" panose="05050102010706020507" pitchFamily="18" charset="2"/>
              </a:rPr>
              <a:t>Instructions Per Cycle (IPC)</a:t>
            </a:r>
          </a:p>
          <a:p>
            <a:pPr lvl="2" eaLnBrk="1" hangingPunct="1">
              <a:lnSpc>
                <a:spcPct val="90000"/>
              </a:lnSpc>
            </a:pPr>
            <a:r>
              <a:rPr lang="en-US" altLang="en-US" dirty="0">
                <a:sym typeface="Symbol" panose="05050102010706020507" pitchFamily="18" charset="2"/>
              </a:rPr>
              <a:t>But dependencies reduce this in practice</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2">
            <a:extLst>
              <a:ext uri="{FF2B5EF4-FFF2-40B4-BE49-F238E27FC236}">
                <a16:creationId xmlns:a16="http://schemas.microsoft.com/office/drawing/2014/main" id="{6879EA54-3C52-4115-BD6E-98FA22DC503F}"/>
              </a:ext>
            </a:extLst>
          </p:cNvPr>
          <p:cNvSpPr>
            <a:spLocks noGrp="1" noChangeArrowheads="1"/>
          </p:cNvSpPr>
          <p:nvPr>
            <p:ph type="title"/>
          </p:nvPr>
        </p:nvSpPr>
        <p:spPr>
          <a:xfrm>
            <a:off x="442119" y="242754"/>
            <a:ext cx="8259762" cy="707886"/>
          </a:xfrm>
        </p:spPr>
        <p:txBody>
          <a:bodyPr/>
          <a:lstStyle/>
          <a:p>
            <a:pPr eaLnBrk="1" hangingPunct="1"/>
            <a:r>
              <a:rPr lang="en-US" altLang="en-US" sz="4000" dirty="0"/>
              <a:t>Scheduling </a:t>
            </a:r>
            <a:r>
              <a:rPr lang="en-US" altLang="en-US" sz="4000" dirty="0">
                <a:solidFill>
                  <a:srgbClr val="FF0000"/>
                </a:solidFill>
              </a:rPr>
              <a:t>Static Multiple Issue</a:t>
            </a:r>
            <a:endParaRPr lang="en-AU" altLang="en-US" sz="4000" dirty="0">
              <a:solidFill>
                <a:srgbClr val="FF0000"/>
              </a:solidFill>
            </a:endParaRPr>
          </a:p>
        </p:txBody>
      </p:sp>
      <p:sp>
        <p:nvSpPr>
          <p:cNvPr id="232452" name="Rectangle 3">
            <a:extLst>
              <a:ext uri="{FF2B5EF4-FFF2-40B4-BE49-F238E27FC236}">
                <a16:creationId xmlns:a16="http://schemas.microsoft.com/office/drawing/2014/main" id="{0842AE82-47A0-45A5-9B01-0495E19FB88D}"/>
              </a:ext>
            </a:extLst>
          </p:cNvPr>
          <p:cNvSpPr>
            <a:spLocks noGrp="1" noChangeArrowheads="1"/>
          </p:cNvSpPr>
          <p:nvPr>
            <p:ph type="body" idx="1"/>
          </p:nvPr>
        </p:nvSpPr>
        <p:spPr/>
        <p:txBody>
          <a:bodyPr/>
          <a:lstStyle/>
          <a:p>
            <a:pPr eaLnBrk="1" hangingPunct="1"/>
            <a:r>
              <a:rPr lang="en-US" altLang="en-US" dirty="0">
                <a:solidFill>
                  <a:srgbClr val="FF0000"/>
                </a:solidFill>
              </a:rPr>
              <a:t>Compiler </a:t>
            </a:r>
            <a:r>
              <a:rPr lang="en-US" altLang="en-US" dirty="0"/>
              <a:t>must remove some/all hazards</a:t>
            </a:r>
          </a:p>
          <a:p>
            <a:pPr lvl="1" eaLnBrk="1" hangingPunct="1"/>
            <a:r>
              <a:rPr lang="en-US" altLang="en-US" dirty="0">
                <a:solidFill>
                  <a:srgbClr val="FF0000"/>
                </a:solidFill>
              </a:rPr>
              <a:t>Reorder</a:t>
            </a:r>
            <a:r>
              <a:rPr lang="en-US" altLang="en-US" dirty="0"/>
              <a:t> instructions into issue packets</a:t>
            </a:r>
          </a:p>
          <a:p>
            <a:pPr lvl="1" eaLnBrk="1" hangingPunct="1"/>
            <a:r>
              <a:rPr lang="en-US" altLang="en-US" dirty="0">
                <a:solidFill>
                  <a:srgbClr val="FF0000"/>
                </a:solidFill>
              </a:rPr>
              <a:t>No dependencies with a packet</a:t>
            </a:r>
          </a:p>
          <a:p>
            <a:pPr lvl="1" eaLnBrk="1" hangingPunct="1"/>
            <a:r>
              <a:rPr lang="en-US" altLang="en-US" dirty="0"/>
              <a:t>Possibly some dependencies between packets</a:t>
            </a:r>
          </a:p>
          <a:p>
            <a:pPr lvl="2" eaLnBrk="1" hangingPunct="1"/>
            <a:r>
              <a:rPr lang="en-US" altLang="en-US" dirty="0"/>
              <a:t>Varies between ISAs; compiler must know!</a:t>
            </a:r>
          </a:p>
          <a:p>
            <a:pPr lvl="1" eaLnBrk="1" hangingPunct="1"/>
            <a:r>
              <a:rPr lang="en-US" altLang="en-US" dirty="0">
                <a:solidFill>
                  <a:srgbClr val="FF0000"/>
                </a:solidFill>
              </a:rPr>
              <a:t>Pad with </a:t>
            </a:r>
            <a:r>
              <a:rPr lang="en-US" altLang="en-US" dirty="0" err="1">
                <a:solidFill>
                  <a:srgbClr val="FF0000"/>
                </a:solidFill>
              </a:rPr>
              <a:t>nop</a:t>
            </a:r>
            <a:r>
              <a:rPr lang="en-US" altLang="en-US" dirty="0">
                <a:solidFill>
                  <a:srgbClr val="FF0000"/>
                </a:solidFill>
              </a:rPr>
              <a:t> if necessary</a:t>
            </a:r>
            <a:endParaRPr lang="en-AU" altLang="en-US" dirty="0">
              <a:solidFill>
                <a:srgbClr val="FF0000"/>
              </a:solidFill>
            </a:endParaRPr>
          </a:p>
          <a:p>
            <a:pPr eaLnBrk="1" hangingPunct="1"/>
            <a:endParaRPr lang="en-AU"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灯片编号占位符 1"/>
          <p:cNvSpPr>
            <a:spLocks noGrp="1"/>
          </p:cNvSpPr>
          <p:nvPr>
            <p:ph type="sldNum" sz="quarter" idx="12"/>
          </p:nvPr>
        </p:nvSpPr>
        <p:spPr bwMode="auto">
          <a:xfrm>
            <a:off x="6553200"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Arial" panose="020B0604020202020204" pitchFamily="34" charset="0"/>
              </a:defRPr>
            </a:lvl1pPr>
            <a:lvl2pPr marL="4572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9pPr>
          </a:lstStyle>
          <a:p>
            <a:pPr>
              <a:spcBef>
                <a:spcPct val="0"/>
              </a:spcBef>
              <a:buFontTx/>
              <a:buNone/>
              <a:defRPr/>
            </a:pPr>
            <a:fld id="{B79B3711-EA51-45B7-BAC1-7701B44602C9}" type="slidenum">
              <a:rPr lang="en-US" altLang="zh-CN" smtClean="0"/>
              <a:pPr>
                <a:spcBef>
                  <a:spcPct val="0"/>
                </a:spcBef>
                <a:buFontTx/>
                <a:buNone/>
                <a:defRPr/>
              </a:pPr>
              <a:t>11</a:t>
            </a:fld>
            <a:endParaRPr lang="en-US" altLang="zh-CN" sz="1400"/>
          </a:p>
        </p:txBody>
      </p:sp>
      <p:pic>
        <p:nvPicPr>
          <p:cNvPr id="11059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485"/>
          <a:stretch/>
        </p:blipFill>
        <p:spPr bwMode="auto">
          <a:xfrm>
            <a:off x="381000" y="1412776"/>
            <a:ext cx="8382000" cy="511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7E45C0A3-2E4B-480C-8319-660CAB8D5DC4}"/>
              </a:ext>
            </a:extLst>
          </p:cNvPr>
          <p:cNvSpPr txBox="1">
            <a:spLocks/>
          </p:cNvSpPr>
          <p:nvPr/>
        </p:nvSpPr>
        <p:spPr>
          <a:xfrm>
            <a:off x="684213" y="146050"/>
            <a:ext cx="8259762" cy="762000"/>
          </a:xfrm>
          <a:prstGeom prst="rect">
            <a:avLst/>
          </a:prstGeom>
        </p:spPr>
        <p:txBody>
          <a:bodyPr/>
          <a:lst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charset="0"/>
              </a:defRPr>
            </a:lvl2pPr>
            <a:lvl3pPr algn="l" rtl="0" eaLnBrk="0" fontAlgn="base" hangingPunct="0">
              <a:spcBef>
                <a:spcPct val="0"/>
              </a:spcBef>
              <a:spcAft>
                <a:spcPct val="0"/>
              </a:spcAft>
              <a:defRPr sz="4400" b="1">
                <a:solidFill>
                  <a:schemeClr val="tx2"/>
                </a:solidFill>
                <a:latin typeface="Arial" charset="0"/>
              </a:defRPr>
            </a:lvl3pPr>
            <a:lvl4pPr algn="l" rtl="0" eaLnBrk="0" fontAlgn="base" hangingPunct="0">
              <a:spcBef>
                <a:spcPct val="0"/>
              </a:spcBef>
              <a:spcAft>
                <a:spcPct val="0"/>
              </a:spcAft>
              <a:defRPr sz="4400" b="1">
                <a:solidFill>
                  <a:schemeClr val="tx2"/>
                </a:solidFill>
                <a:latin typeface="Arial" charset="0"/>
              </a:defRPr>
            </a:lvl4pPr>
            <a:lvl5pPr algn="l" rtl="0" eaLnBrk="0" fontAlgn="base" hangingPunct="0">
              <a:spcBef>
                <a:spcPct val="0"/>
              </a:spcBef>
              <a:spcAft>
                <a:spcPct val="0"/>
              </a:spcAft>
              <a:defRPr sz="4400" b="1">
                <a:solidFill>
                  <a:schemeClr val="tx2"/>
                </a:solidFill>
                <a:latin typeface="Arial" charset="0"/>
              </a:defRPr>
            </a:lvl5pPr>
            <a:lvl6pPr marL="457200" algn="l" rtl="0" fontAlgn="base">
              <a:spcBef>
                <a:spcPct val="0"/>
              </a:spcBef>
              <a:spcAft>
                <a:spcPct val="0"/>
              </a:spcAft>
              <a:defRPr sz="4400" b="1">
                <a:solidFill>
                  <a:schemeClr val="tx2"/>
                </a:solidFill>
                <a:latin typeface="Arial" charset="0"/>
              </a:defRPr>
            </a:lvl6pPr>
            <a:lvl7pPr marL="914400" algn="l" rtl="0" fontAlgn="base">
              <a:spcBef>
                <a:spcPct val="0"/>
              </a:spcBef>
              <a:spcAft>
                <a:spcPct val="0"/>
              </a:spcAft>
              <a:defRPr sz="4400" b="1">
                <a:solidFill>
                  <a:schemeClr val="tx2"/>
                </a:solidFill>
                <a:latin typeface="Arial" charset="0"/>
              </a:defRPr>
            </a:lvl7pPr>
            <a:lvl8pPr marL="1371600" algn="l" rtl="0" fontAlgn="base">
              <a:spcBef>
                <a:spcPct val="0"/>
              </a:spcBef>
              <a:spcAft>
                <a:spcPct val="0"/>
              </a:spcAft>
              <a:defRPr sz="4400" b="1">
                <a:solidFill>
                  <a:schemeClr val="tx2"/>
                </a:solidFill>
                <a:latin typeface="Arial" charset="0"/>
              </a:defRPr>
            </a:lvl8pPr>
            <a:lvl9pPr marL="1828800" algn="l" rtl="0" fontAlgn="base">
              <a:spcBef>
                <a:spcPct val="0"/>
              </a:spcBef>
              <a:spcAft>
                <a:spcPct val="0"/>
              </a:spcAft>
              <a:defRPr sz="4400" b="1">
                <a:solidFill>
                  <a:schemeClr val="tx2"/>
                </a:solidFill>
                <a:latin typeface="Arial" charset="0"/>
              </a:defRPr>
            </a:lvl9pPr>
          </a:lstStyle>
          <a:p>
            <a:r>
              <a:rPr lang="en-US" altLang="zh-CN" kern="0"/>
              <a:t>Big Core vs Little Core  </a:t>
            </a:r>
            <a:endParaRPr lang="zh-CN" altLang="en-US" kern="0"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2">
            <a:extLst>
              <a:ext uri="{FF2B5EF4-FFF2-40B4-BE49-F238E27FC236}">
                <a16:creationId xmlns:a16="http://schemas.microsoft.com/office/drawing/2014/main" id="{FF85DB5A-F2B9-47C4-94A0-7DF576A1FF40}"/>
              </a:ext>
            </a:extLst>
          </p:cNvPr>
          <p:cNvSpPr>
            <a:spLocks noGrp="1" noChangeArrowheads="1"/>
          </p:cNvSpPr>
          <p:nvPr>
            <p:ph type="title"/>
          </p:nvPr>
        </p:nvSpPr>
        <p:spPr/>
        <p:txBody>
          <a:bodyPr/>
          <a:lstStyle/>
          <a:p>
            <a:pPr eaLnBrk="1" hangingPunct="1"/>
            <a:r>
              <a:rPr lang="en-US" altLang="en-US"/>
              <a:t>Scheduling Example</a:t>
            </a:r>
            <a:endParaRPr lang="en-AU" altLang="en-US"/>
          </a:p>
        </p:txBody>
      </p:sp>
      <p:sp>
        <p:nvSpPr>
          <p:cNvPr id="240644" name="Rectangle 3">
            <a:extLst>
              <a:ext uri="{FF2B5EF4-FFF2-40B4-BE49-F238E27FC236}">
                <a16:creationId xmlns:a16="http://schemas.microsoft.com/office/drawing/2014/main" id="{51326215-B65A-42D6-9059-009CFFE2F80B}"/>
              </a:ext>
            </a:extLst>
          </p:cNvPr>
          <p:cNvSpPr>
            <a:spLocks noGrp="1" noChangeArrowheads="1"/>
          </p:cNvSpPr>
          <p:nvPr>
            <p:ph type="body" idx="1"/>
          </p:nvPr>
        </p:nvSpPr>
        <p:spPr>
          <a:xfrm>
            <a:off x="539552" y="1035201"/>
            <a:ext cx="8270875" cy="690562"/>
          </a:xfrm>
        </p:spPr>
        <p:txBody>
          <a:bodyPr/>
          <a:lstStyle/>
          <a:p>
            <a:pPr eaLnBrk="1" hangingPunct="1"/>
            <a:r>
              <a:rPr lang="en-US" altLang="en-US" dirty="0"/>
              <a:t>Schedule this for dual-issue MIPS</a:t>
            </a:r>
            <a:endParaRPr lang="en-AU" altLang="en-US" sz="2400" dirty="0">
              <a:latin typeface="Lucida Console" panose="020B0609040504020204" pitchFamily="49" charset="0"/>
            </a:endParaRPr>
          </a:p>
        </p:txBody>
      </p:sp>
      <p:sp>
        <p:nvSpPr>
          <p:cNvPr id="240645" name="Rectangle 4">
            <a:extLst>
              <a:ext uri="{FF2B5EF4-FFF2-40B4-BE49-F238E27FC236}">
                <a16:creationId xmlns:a16="http://schemas.microsoft.com/office/drawing/2014/main" id="{D47190BA-D1F5-43F2-8BAB-11DE59707210}"/>
              </a:ext>
            </a:extLst>
          </p:cNvPr>
          <p:cNvSpPr>
            <a:spLocks noChangeArrowheads="1"/>
          </p:cNvSpPr>
          <p:nvPr/>
        </p:nvSpPr>
        <p:spPr bwMode="auto">
          <a:xfrm>
            <a:off x="795980" y="1650629"/>
            <a:ext cx="734695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2000" dirty="0">
                <a:latin typeface="Lucida Console" panose="020B0609040504020204" pitchFamily="49" charset="0"/>
              </a:rPr>
              <a:t>Loop: </a:t>
            </a:r>
            <a:r>
              <a:rPr lang="en-AU" altLang="en-US" sz="2000" dirty="0" err="1">
                <a:latin typeface="Lucida Console" panose="020B0609040504020204" pitchFamily="49" charset="0"/>
              </a:rPr>
              <a:t>lw</a:t>
            </a:r>
            <a:r>
              <a:rPr lang="en-AU" altLang="en-US" sz="2000" dirty="0">
                <a:latin typeface="Lucida Console" panose="020B0609040504020204" pitchFamily="49" charset="0"/>
              </a:rPr>
              <a:t>   </a:t>
            </a:r>
            <a:r>
              <a:rPr lang="en-AU" altLang="en-US" sz="2000" dirty="0">
                <a:solidFill>
                  <a:schemeClr val="hlink"/>
                </a:solidFill>
                <a:latin typeface="Lucida Console" panose="020B0609040504020204" pitchFamily="49" charset="0"/>
              </a:rPr>
              <a:t>$t0</a:t>
            </a:r>
            <a:r>
              <a:rPr lang="en-AU" altLang="en-US" sz="2000" dirty="0">
                <a:latin typeface="Lucida Console" panose="020B0609040504020204" pitchFamily="49" charset="0"/>
              </a:rPr>
              <a:t>, 0($s1)      # $t0=array element</a:t>
            </a:r>
            <a:br>
              <a:rPr lang="en-AU" altLang="en-US" sz="2000" dirty="0">
                <a:latin typeface="Lucida Console" panose="020B0609040504020204" pitchFamily="49" charset="0"/>
              </a:rPr>
            </a:br>
            <a:r>
              <a:rPr lang="en-AU" altLang="en-US" sz="2000" dirty="0">
                <a:latin typeface="Lucida Console" panose="020B0609040504020204" pitchFamily="49" charset="0"/>
              </a:rPr>
              <a:t>      </a:t>
            </a:r>
            <a:r>
              <a:rPr lang="en-AU" altLang="en-US" sz="2000" dirty="0" err="1">
                <a:latin typeface="Lucida Console" panose="020B0609040504020204" pitchFamily="49" charset="0"/>
              </a:rPr>
              <a:t>addu</a:t>
            </a:r>
            <a:r>
              <a:rPr lang="en-AU" altLang="en-US" sz="2000" dirty="0">
                <a:latin typeface="Lucida Console" panose="020B0609040504020204" pitchFamily="49" charset="0"/>
              </a:rPr>
              <a:t> </a:t>
            </a:r>
            <a:r>
              <a:rPr lang="en-AU" altLang="en-US" sz="2000" dirty="0">
                <a:solidFill>
                  <a:srgbClr val="009900"/>
                </a:solidFill>
                <a:latin typeface="Lucida Console" panose="020B0609040504020204" pitchFamily="49" charset="0"/>
              </a:rPr>
              <a:t>$t0</a:t>
            </a:r>
            <a:r>
              <a:rPr lang="en-AU" altLang="en-US" sz="2000" dirty="0">
                <a:latin typeface="Lucida Console" panose="020B0609040504020204" pitchFamily="49" charset="0"/>
              </a:rPr>
              <a:t>, </a:t>
            </a:r>
            <a:r>
              <a:rPr lang="en-AU" altLang="en-US" sz="2000" dirty="0">
                <a:solidFill>
                  <a:schemeClr val="hlink"/>
                </a:solidFill>
                <a:latin typeface="Lucida Console" panose="020B0609040504020204" pitchFamily="49" charset="0"/>
              </a:rPr>
              <a:t>$t0</a:t>
            </a:r>
            <a:r>
              <a:rPr lang="en-AU" altLang="en-US" sz="2000" dirty="0">
                <a:latin typeface="Lucida Console" panose="020B0609040504020204" pitchFamily="49" charset="0"/>
              </a:rPr>
              <a:t>, $s2    # add scalar in $s2</a:t>
            </a:r>
            <a:br>
              <a:rPr lang="en-AU" altLang="en-US" sz="2000" dirty="0">
                <a:latin typeface="Lucida Console" panose="020B0609040504020204" pitchFamily="49" charset="0"/>
              </a:rPr>
            </a:br>
            <a:r>
              <a:rPr lang="en-AU" altLang="en-US" sz="2000" dirty="0">
                <a:latin typeface="Lucida Console" panose="020B0609040504020204" pitchFamily="49" charset="0"/>
              </a:rPr>
              <a:t>      </a:t>
            </a:r>
            <a:r>
              <a:rPr lang="en-AU" altLang="en-US" sz="2000" dirty="0" err="1">
                <a:latin typeface="Lucida Console" panose="020B0609040504020204" pitchFamily="49" charset="0"/>
              </a:rPr>
              <a:t>sw</a:t>
            </a:r>
            <a:r>
              <a:rPr lang="en-AU" altLang="en-US" sz="2000" dirty="0">
                <a:latin typeface="Lucida Console" panose="020B0609040504020204" pitchFamily="49" charset="0"/>
              </a:rPr>
              <a:t>   </a:t>
            </a:r>
            <a:r>
              <a:rPr lang="en-AU" altLang="en-US" sz="2000" dirty="0">
                <a:solidFill>
                  <a:srgbClr val="009900"/>
                </a:solidFill>
                <a:latin typeface="Lucida Console" panose="020B0609040504020204" pitchFamily="49" charset="0"/>
              </a:rPr>
              <a:t>$t0</a:t>
            </a:r>
            <a:r>
              <a:rPr lang="en-AU" altLang="en-US" sz="2000" dirty="0">
                <a:latin typeface="Lucida Console" panose="020B0609040504020204" pitchFamily="49" charset="0"/>
              </a:rPr>
              <a:t>, 0($s1)      # store result</a:t>
            </a:r>
            <a:br>
              <a:rPr lang="en-AU" altLang="en-US" sz="2000" dirty="0">
                <a:latin typeface="Lucida Console" panose="020B0609040504020204" pitchFamily="49" charset="0"/>
              </a:rPr>
            </a:br>
            <a:r>
              <a:rPr lang="en-AU" altLang="en-US" sz="2000" dirty="0">
                <a:latin typeface="Lucida Console" panose="020B0609040504020204" pitchFamily="49" charset="0"/>
              </a:rPr>
              <a:t>      </a:t>
            </a:r>
            <a:r>
              <a:rPr lang="en-AU" altLang="en-US" sz="2000" dirty="0" err="1">
                <a:latin typeface="Lucida Console" panose="020B0609040504020204" pitchFamily="49" charset="0"/>
              </a:rPr>
              <a:t>addi</a:t>
            </a:r>
            <a:r>
              <a:rPr lang="en-AU" altLang="en-US" sz="2000" dirty="0">
                <a:latin typeface="Lucida Console" panose="020B0609040504020204" pitchFamily="49" charset="0"/>
              </a:rPr>
              <a:t> </a:t>
            </a:r>
            <a:r>
              <a:rPr lang="en-AU" altLang="en-US" sz="2000" dirty="0">
                <a:solidFill>
                  <a:srgbClr val="A47B38"/>
                </a:solidFill>
                <a:latin typeface="Lucida Console" panose="020B0609040504020204" pitchFamily="49" charset="0"/>
              </a:rPr>
              <a:t>$s1</a:t>
            </a:r>
            <a:r>
              <a:rPr lang="en-AU" altLang="en-US" sz="2000" dirty="0">
                <a:latin typeface="Lucida Console" panose="020B0609040504020204" pitchFamily="49" charset="0"/>
              </a:rPr>
              <a:t>, $s1,–4      # decrement pointer</a:t>
            </a:r>
            <a:br>
              <a:rPr lang="en-AU" altLang="en-US" sz="2000" dirty="0">
                <a:latin typeface="Lucida Console" panose="020B0609040504020204" pitchFamily="49" charset="0"/>
              </a:rPr>
            </a:br>
            <a:r>
              <a:rPr lang="en-AU" altLang="en-US" sz="2000" dirty="0">
                <a:latin typeface="Lucida Console" panose="020B0609040504020204" pitchFamily="49" charset="0"/>
              </a:rPr>
              <a:t>      </a:t>
            </a:r>
            <a:r>
              <a:rPr lang="en-AU" altLang="en-US" sz="2000" dirty="0" err="1">
                <a:latin typeface="Lucida Console" panose="020B0609040504020204" pitchFamily="49" charset="0"/>
              </a:rPr>
              <a:t>bne</a:t>
            </a:r>
            <a:r>
              <a:rPr lang="en-AU" altLang="en-US" sz="2000" dirty="0">
                <a:latin typeface="Lucida Console" panose="020B0609040504020204" pitchFamily="49" charset="0"/>
              </a:rPr>
              <a:t>  </a:t>
            </a:r>
            <a:r>
              <a:rPr lang="en-AU" altLang="en-US" sz="2000" dirty="0">
                <a:solidFill>
                  <a:srgbClr val="A47B38"/>
                </a:solidFill>
                <a:latin typeface="Lucida Console" panose="020B0609040504020204" pitchFamily="49" charset="0"/>
              </a:rPr>
              <a:t>$s1</a:t>
            </a:r>
            <a:r>
              <a:rPr lang="en-AU" altLang="en-US" sz="2000" dirty="0">
                <a:latin typeface="Lucida Console" panose="020B0609040504020204" pitchFamily="49" charset="0"/>
              </a:rPr>
              <a:t>, $zero, Loop # branch $s1!=0</a:t>
            </a:r>
          </a:p>
        </p:txBody>
      </p:sp>
      <p:graphicFrame>
        <p:nvGraphicFramePr>
          <p:cNvPr id="499754" name="Group 42">
            <a:extLst>
              <a:ext uri="{FF2B5EF4-FFF2-40B4-BE49-F238E27FC236}">
                <a16:creationId xmlns:a16="http://schemas.microsoft.com/office/drawing/2014/main" id="{A02A3DA0-9A10-4AA0-9C10-796E0D119F64}"/>
              </a:ext>
            </a:extLst>
          </p:cNvPr>
          <p:cNvGraphicFramePr>
            <a:graphicFrameLocks noGrp="1"/>
          </p:cNvGraphicFramePr>
          <p:nvPr/>
        </p:nvGraphicFramePr>
        <p:xfrm>
          <a:off x="898525" y="4316652"/>
          <a:ext cx="7272338" cy="1676400"/>
        </p:xfrm>
        <a:graphic>
          <a:graphicData uri="http://schemas.openxmlformats.org/drawingml/2006/table">
            <a:tbl>
              <a:tblPr/>
              <a:tblGrid>
                <a:gridCol w="817563">
                  <a:extLst>
                    <a:ext uri="{9D8B030D-6E8A-4147-A177-3AD203B41FA5}">
                      <a16:colId xmlns:a16="http://schemas.microsoft.com/office/drawing/2014/main" val="20000"/>
                    </a:ext>
                  </a:extLst>
                </a:gridCol>
                <a:gridCol w="2803525">
                  <a:extLst>
                    <a:ext uri="{9D8B030D-6E8A-4147-A177-3AD203B41FA5}">
                      <a16:colId xmlns:a16="http://schemas.microsoft.com/office/drawing/2014/main" val="20001"/>
                    </a:ext>
                  </a:extLst>
                </a:gridCol>
                <a:gridCol w="2803525">
                  <a:extLst>
                    <a:ext uri="{9D8B030D-6E8A-4147-A177-3AD203B41FA5}">
                      <a16:colId xmlns:a16="http://schemas.microsoft.com/office/drawing/2014/main" val="20002"/>
                    </a:ext>
                  </a:extLst>
                </a:gridCol>
                <a:gridCol w="847725">
                  <a:extLst>
                    <a:ext uri="{9D8B030D-6E8A-4147-A177-3AD203B41FA5}">
                      <a16:colId xmlns:a16="http://schemas.microsoft.com/office/drawing/2014/main" val="20003"/>
                    </a:ext>
                  </a:extLst>
                </a:gridCol>
              </a:tblGrid>
              <a:tr h="2889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ALU/branch</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Arial" charset="0"/>
                        </a:rPr>
                        <a:t>Load/store</a:t>
                      </a:r>
                      <a:endParaRPr kumimoji="0" lang="en-AU"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cycle</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73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Loop:</a:t>
                      </a:r>
                      <a:endParaRPr kumimoji="0" lang="en-AU" sz="1600" b="0" i="0" u="none" strike="noStrike" cap="none" normalizeH="0" baseline="0">
                        <a:ln>
                          <a:noFill/>
                        </a:ln>
                        <a:solidFill>
                          <a:schemeClr val="tx1"/>
                        </a:solidFill>
                        <a:effectLst/>
                        <a:latin typeface="Lucida Console" pitchFamily="49"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C0C0C0"/>
                          </a:solidFill>
                          <a:effectLst/>
                          <a:latin typeface="Lucida Console" pitchFamily="49" charset="0"/>
                        </a:rPr>
                        <a:t>nop</a:t>
                      </a:r>
                      <a:endParaRPr kumimoji="0" lang="en-AU" sz="1600" b="0" i="0" u="none" strike="noStrike" cap="none" normalizeH="0" baseline="0">
                        <a:ln>
                          <a:noFill/>
                        </a:ln>
                        <a:solidFill>
                          <a:srgbClr val="C0C0C0"/>
                        </a:solidFill>
                        <a:effectLst/>
                        <a:latin typeface="Lucida Console"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lw</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chemeClr val="hlink"/>
                          </a:solidFill>
                          <a:effectLst/>
                          <a:latin typeface="Lucida Console" pitchFamily="49" charset="0"/>
                        </a:rPr>
                        <a:t>$t0</a:t>
                      </a:r>
                      <a:r>
                        <a:rPr kumimoji="0" lang="en-AU" sz="1600" b="0" i="0" u="none" strike="noStrike" cap="none" normalizeH="0" baseline="0" dirty="0">
                          <a:ln>
                            <a:noFill/>
                          </a:ln>
                          <a:solidFill>
                            <a:schemeClr val="tx1"/>
                          </a:solidFill>
                          <a:effectLst/>
                          <a:latin typeface="Lucida Console" pitchFamily="49" charset="0"/>
                        </a:rPr>
                        <a:t>, 0($s1)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1</a:t>
                      </a:r>
                      <a:endParaRPr kumimoji="0" lang="en-AU" sz="1600" b="0" i="0" u="none" strike="noStrike" cap="none" normalizeH="0" baseline="0">
                        <a:ln>
                          <a:noFill/>
                        </a:ln>
                        <a:solidFill>
                          <a:schemeClr val="tx1"/>
                        </a:solidFill>
                        <a:effectLst/>
                        <a:latin typeface="Lucida Console"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73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addi</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rgbClr val="A47B38"/>
                          </a:solidFill>
                          <a:effectLst/>
                          <a:latin typeface="Lucida Console" pitchFamily="49" charset="0"/>
                        </a:rPr>
                        <a:t>$s1</a:t>
                      </a:r>
                      <a:r>
                        <a:rPr kumimoji="0" lang="en-AU" sz="1600" b="0" i="0" u="none" strike="noStrike" cap="none" normalizeH="0" baseline="0" dirty="0">
                          <a:ln>
                            <a:noFill/>
                          </a:ln>
                          <a:solidFill>
                            <a:schemeClr val="tx1"/>
                          </a:solidFill>
                          <a:effectLst/>
                          <a:latin typeface="Lucida Console" pitchFamily="49" charset="0"/>
                        </a:rPr>
                        <a:t>, $s1,–4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err="1">
                          <a:ln>
                            <a:noFill/>
                          </a:ln>
                          <a:solidFill>
                            <a:srgbClr val="C0C0C0"/>
                          </a:solidFill>
                          <a:effectLst/>
                          <a:latin typeface="Lucida Console" pitchFamily="49" charset="0"/>
                        </a:rPr>
                        <a:t>nop</a:t>
                      </a:r>
                      <a:endParaRPr kumimoji="0" lang="en-AU" sz="1600" b="0" i="0" u="none" strike="noStrike" cap="none" normalizeH="0" baseline="0" dirty="0">
                        <a:ln>
                          <a:noFill/>
                        </a:ln>
                        <a:solidFill>
                          <a:schemeClr val="tx1"/>
                        </a:solidFill>
                        <a:effectLst/>
                        <a:latin typeface="Lucida Console"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2</a:t>
                      </a:r>
                      <a:endParaRPr kumimoji="0" lang="en-AU" sz="1600" b="0" i="0" u="none" strike="noStrike" cap="none" normalizeH="0" baseline="0">
                        <a:ln>
                          <a:noFill/>
                        </a:ln>
                        <a:solidFill>
                          <a:schemeClr val="tx1"/>
                        </a:solidFill>
                        <a:effectLst/>
                        <a:latin typeface="Lucida Console"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73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addu</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rgbClr val="009900"/>
                          </a:solidFill>
                          <a:effectLst/>
                          <a:latin typeface="Lucida Console" pitchFamily="49" charset="0"/>
                        </a:rPr>
                        <a:t>$t0</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chemeClr val="hlink"/>
                          </a:solidFill>
                          <a:effectLst/>
                          <a:latin typeface="Lucida Console" pitchFamily="49" charset="0"/>
                        </a:rPr>
                        <a:t>$t0</a:t>
                      </a:r>
                      <a:r>
                        <a:rPr kumimoji="0" lang="en-AU" sz="1600" b="0" i="0" u="none" strike="noStrike" cap="none" normalizeH="0" baseline="0" dirty="0">
                          <a:ln>
                            <a:noFill/>
                          </a:ln>
                          <a:solidFill>
                            <a:schemeClr val="tx1"/>
                          </a:solidFill>
                          <a:effectLst/>
                          <a:latin typeface="Lucida Console" pitchFamily="49" charset="0"/>
                        </a:rPr>
                        <a:t>, $s2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err="1">
                          <a:ln>
                            <a:noFill/>
                          </a:ln>
                          <a:solidFill>
                            <a:srgbClr val="C0C0C0"/>
                          </a:solidFill>
                          <a:effectLst/>
                          <a:latin typeface="Lucida Console" pitchFamily="49" charset="0"/>
                        </a:rPr>
                        <a:t>nop</a:t>
                      </a:r>
                      <a:endParaRPr kumimoji="0" lang="en-AU" sz="1600" b="0" i="0" u="none" strike="noStrike" cap="none" normalizeH="0" baseline="0" dirty="0">
                        <a:ln>
                          <a:noFill/>
                        </a:ln>
                        <a:solidFill>
                          <a:srgbClr val="C0C0C0"/>
                        </a:solidFill>
                        <a:effectLst/>
                        <a:latin typeface="Lucida Console"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3</a:t>
                      </a:r>
                      <a:endParaRPr kumimoji="0" lang="en-AU" sz="1600" b="0" i="0" u="none" strike="noStrike" cap="none" normalizeH="0" baseline="0">
                        <a:ln>
                          <a:noFill/>
                        </a:ln>
                        <a:solidFill>
                          <a:schemeClr val="tx1"/>
                        </a:solidFill>
                        <a:effectLst/>
                        <a:latin typeface="Lucida Console"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89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bne  </a:t>
                      </a:r>
                      <a:r>
                        <a:rPr kumimoji="0" lang="en-AU" sz="1600" b="0" i="0" u="none" strike="noStrike" cap="none" normalizeH="0" baseline="0">
                          <a:ln>
                            <a:noFill/>
                          </a:ln>
                          <a:solidFill>
                            <a:srgbClr val="A47B38"/>
                          </a:solidFill>
                          <a:effectLst/>
                          <a:latin typeface="Lucida Console" pitchFamily="49" charset="0"/>
                        </a:rPr>
                        <a:t>$s1</a:t>
                      </a:r>
                      <a:r>
                        <a:rPr kumimoji="0" lang="en-AU" sz="1600" b="0" i="0" u="none" strike="noStrike" cap="none" normalizeH="0" baseline="0">
                          <a:ln>
                            <a:noFill/>
                          </a:ln>
                          <a:solidFill>
                            <a:schemeClr val="tx1"/>
                          </a:solidFill>
                          <a:effectLst/>
                          <a:latin typeface="Lucida Console" pitchFamily="49" charset="0"/>
                        </a:rPr>
                        <a:t>, $zero, Loop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sw</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rgbClr val="009900"/>
                          </a:solidFill>
                          <a:effectLst/>
                          <a:latin typeface="Lucida Console" pitchFamily="49" charset="0"/>
                        </a:rPr>
                        <a:t>$t0</a:t>
                      </a:r>
                      <a:r>
                        <a:rPr kumimoji="0" lang="en-AU" sz="1600" b="0" i="0" u="none" strike="noStrike" cap="none" normalizeH="0" baseline="0" dirty="0">
                          <a:ln>
                            <a:noFill/>
                          </a:ln>
                          <a:solidFill>
                            <a:schemeClr val="tx1"/>
                          </a:solidFill>
                          <a:effectLst/>
                          <a:latin typeface="Lucida Console" pitchFamily="49" charset="0"/>
                        </a:rPr>
                        <a:t>, 4($s1)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Lucida Console" pitchFamily="49" charset="0"/>
                        </a:rPr>
                        <a:t>4</a:t>
                      </a:r>
                      <a:endParaRPr kumimoji="0" lang="en-AU" sz="1600" b="0" i="0" u="none" strike="noStrike" cap="none" normalizeH="0" baseline="0" dirty="0">
                        <a:ln>
                          <a:noFill/>
                        </a:ln>
                        <a:solidFill>
                          <a:schemeClr val="tx1"/>
                        </a:solidFill>
                        <a:effectLst/>
                        <a:latin typeface="Lucida Console"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40678" name="Rectangle 37">
            <a:extLst>
              <a:ext uri="{FF2B5EF4-FFF2-40B4-BE49-F238E27FC236}">
                <a16:creationId xmlns:a16="http://schemas.microsoft.com/office/drawing/2014/main" id="{B0F391D9-5CAA-4BFF-8B0E-173D183E71CF}"/>
              </a:ext>
            </a:extLst>
          </p:cNvPr>
          <p:cNvSpPr>
            <a:spLocks noChangeArrowheads="1"/>
          </p:cNvSpPr>
          <p:nvPr/>
        </p:nvSpPr>
        <p:spPr bwMode="auto">
          <a:xfrm>
            <a:off x="731236" y="6188314"/>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lvl="1" eaLnBrk="1" hangingPunct="1"/>
            <a:r>
              <a:rPr lang="en-US" altLang="en-US" dirty="0"/>
              <a:t>IPC = 5/4 = 1.25 (c.f. peak IPC = 2)</a:t>
            </a:r>
            <a:endParaRPr lang="en-AU" altLang="en-US" sz="2000" dirty="0">
              <a:latin typeface="Lucida Console" panose="020B0609040504020204" pitchFamily="49" charset="0"/>
            </a:endParaRPr>
          </a:p>
        </p:txBody>
      </p:sp>
      <p:sp>
        <p:nvSpPr>
          <p:cNvPr id="3" name="文本框 2">
            <a:extLst>
              <a:ext uri="{FF2B5EF4-FFF2-40B4-BE49-F238E27FC236}">
                <a16:creationId xmlns:a16="http://schemas.microsoft.com/office/drawing/2014/main" id="{5D9A081F-E3F3-89E3-9621-A34F32AACAB5}"/>
              </a:ext>
            </a:extLst>
          </p:cNvPr>
          <p:cNvSpPr txBox="1"/>
          <p:nvPr/>
        </p:nvSpPr>
        <p:spPr>
          <a:xfrm>
            <a:off x="2331436" y="3281072"/>
            <a:ext cx="4572000" cy="937949"/>
          </a:xfrm>
          <a:prstGeom prst="rect">
            <a:avLst/>
          </a:prstGeom>
          <a:noFill/>
        </p:spPr>
        <p:txBody>
          <a:bodyPr wrap="square">
            <a:spAutoFit/>
          </a:bodyPr>
          <a:lstStyle/>
          <a:p>
            <a:pPr algn="l">
              <a:lnSpc>
                <a:spcPct val="120000"/>
              </a:lnSpc>
            </a:pPr>
            <a:r>
              <a:rPr lang="en-US" altLang="zh-CN" sz="2400" dirty="0"/>
              <a:t>for(</a:t>
            </a:r>
            <a:r>
              <a:rPr lang="en-US" altLang="zh-CN" sz="2400" dirty="0" err="1"/>
              <a:t>i</a:t>
            </a:r>
            <a:r>
              <a:rPr lang="en-US" altLang="zh-CN" sz="2400" dirty="0"/>
              <a:t> = n; </a:t>
            </a:r>
            <a:r>
              <a:rPr lang="en-US" altLang="zh-CN" sz="2400" dirty="0" err="1"/>
              <a:t>i</a:t>
            </a:r>
            <a:r>
              <a:rPr lang="en-US" altLang="zh-CN" sz="2400" dirty="0"/>
              <a:t> != 0; </a:t>
            </a:r>
            <a:r>
              <a:rPr lang="en-US" altLang="zh-CN" sz="2400" dirty="0" err="1"/>
              <a:t>i</a:t>
            </a:r>
            <a:r>
              <a:rPr lang="en-US" altLang="zh-CN" sz="2400" dirty="0"/>
              <a:t> -= 1)</a:t>
            </a:r>
          </a:p>
          <a:p>
            <a:pPr algn="l">
              <a:lnSpc>
                <a:spcPct val="120000"/>
              </a:lnSpc>
            </a:pPr>
            <a:r>
              <a:rPr lang="en-US" altLang="en-US" sz="2400" dirty="0"/>
              <a:t>      A[</a:t>
            </a:r>
            <a:r>
              <a:rPr lang="en-US" altLang="en-US" sz="2400" dirty="0" err="1"/>
              <a:t>i</a:t>
            </a:r>
            <a:r>
              <a:rPr lang="en-US" altLang="en-US" sz="2400" dirty="0"/>
              <a:t>] = A[</a:t>
            </a:r>
            <a:r>
              <a:rPr lang="en-US" altLang="en-US" sz="2400" dirty="0" err="1"/>
              <a:t>i</a:t>
            </a:r>
            <a:r>
              <a:rPr lang="en-US" altLang="en-US" sz="2400" dirty="0"/>
              <a:t>] + x;</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1" name="Rectangle 2">
            <a:extLst>
              <a:ext uri="{FF2B5EF4-FFF2-40B4-BE49-F238E27FC236}">
                <a16:creationId xmlns:a16="http://schemas.microsoft.com/office/drawing/2014/main" id="{0E2BA413-4E0A-4E4D-B8D7-56D2352B8AD2}"/>
              </a:ext>
            </a:extLst>
          </p:cNvPr>
          <p:cNvSpPr>
            <a:spLocks noGrp="1" noChangeArrowheads="1"/>
          </p:cNvSpPr>
          <p:nvPr>
            <p:ph type="title"/>
          </p:nvPr>
        </p:nvSpPr>
        <p:spPr/>
        <p:txBody>
          <a:bodyPr/>
          <a:lstStyle/>
          <a:p>
            <a:pPr eaLnBrk="1" hangingPunct="1"/>
            <a:r>
              <a:rPr lang="en-US" altLang="en-US"/>
              <a:t>Loop Unrolling</a:t>
            </a:r>
            <a:endParaRPr lang="en-AU" altLang="en-US"/>
          </a:p>
        </p:txBody>
      </p:sp>
      <p:sp>
        <p:nvSpPr>
          <p:cNvPr id="242692" name="Rectangle 3">
            <a:extLst>
              <a:ext uri="{FF2B5EF4-FFF2-40B4-BE49-F238E27FC236}">
                <a16:creationId xmlns:a16="http://schemas.microsoft.com/office/drawing/2014/main" id="{C002DC8D-12C4-407B-A036-24364A01E1CD}"/>
              </a:ext>
            </a:extLst>
          </p:cNvPr>
          <p:cNvSpPr>
            <a:spLocks noGrp="1" noChangeArrowheads="1"/>
          </p:cNvSpPr>
          <p:nvPr>
            <p:ph type="body" idx="1"/>
          </p:nvPr>
        </p:nvSpPr>
        <p:spPr/>
        <p:txBody>
          <a:bodyPr/>
          <a:lstStyle/>
          <a:p>
            <a:pPr eaLnBrk="1" hangingPunct="1"/>
            <a:r>
              <a:rPr lang="en-US" altLang="en-US" dirty="0"/>
              <a:t>Replicate loop body to </a:t>
            </a:r>
            <a:r>
              <a:rPr lang="en-US" altLang="en-US" dirty="0">
                <a:solidFill>
                  <a:srgbClr val="FF0000"/>
                </a:solidFill>
              </a:rPr>
              <a:t>expose more parallelism</a:t>
            </a:r>
          </a:p>
          <a:p>
            <a:pPr lvl="1" eaLnBrk="1" hangingPunct="1"/>
            <a:r>
              <a:rPr lang="en-US" altLang="en-US" dirty="0">
                <a:solidFill>
                  <a:srgbClr val="FF0000"/>
                </a:solidFill>
              </a:rPr>
              <a:t>Reduces loop-control overhead</a:t>
            </a:r>
          </a:p>
          <a:p>
            <a:pPr eaLnBrk="1" hangingPunct="1"/>
            <a:r>
              <a:rPr lang="en-US" altLang="en-US" dirty="0"/>
              <a:t>Use different registers per replication</a:t>
            </a:r>
          </a:p>
          <a:p>
            <a:pPr lvl="1" eaLnBrk="1" hangingPunct="1"/>
            <a:r>
              <a:rPr lang="en-US" altLang="en-US" dirty="0"/>
              <a:t>Called “</a:t>
            </a:r>
            <a:r>
              <a:rPr lang="en-US" altLang="en-US" dirty="0">
                <a:solidFill>
                  <a:srgbClr val="FF0000"/>
                </a:solidFill>
              </a:rPr>
              <a:t>register renaming</a:t>
            </a:r>
            <a:r>
              <a:rPr lang="en-US" altLang="en-US" dirty="0"/>
              <a:t>”</a:t>
            </a:r>
            <a:endParaRPr lang="en-AU" altLang="en-US" dirty="0"/>
          </a:p>
          <a:p>
            <a:pPr lvl="1" eaLnBrk="1" hangingPunct="1"/>
            <a:r>
              <a:rPr lang="en-US" altLang="en-US" dirty="0"/>
              <a:t>Avoid loop-carried “anti-dependencies”</a:t>
            </a:r>
          </a:p>
          <a:p>
            <a:pPr lvl="2" eaLnBrk="1" hangingPunct="1"/>
            <a:r>
              <a:rPr lang="en-US" altLang="en-US" dirty="0"/>
              <a:t>Store followed by a load of the same register</a:t>
            </a:r>
          </a:p>
          <a:p>
            <a:pPr lvl="2" eaLnBrk="1" hangingPunct="1"/>
            <a:r>
              <a:rPr lang="en-US" altLang="en-US" dirty="0"/>
              <a:t>Aka “</a:t>
            </a:r>
            <a:r>
              <a:rPr lang="en-US" altLang="en-US" dirty="0">
                <a:solidFill>
                  <a:srgbClr val="FF0000"/>
                </a:solidFill>
              </a:rPr>
              <a:t>name dependence</a:t>
            </a:r>
            <a:r>
              <a:rPr lang="en-US" altLang="en-US" dirty="0"/>
              <a:t>”</a:t>
            </a:r>
            <a:r>
              <a:rPr lang="en-US" altLang="en-US" dirty="0">
                <a:cs typeface="Arial" panose="020B0604020202020204" pitchFamily="34" charset="0"/>
              </a:rPr>
              <a:t> </a:t>
            </a:r>
          </a:p>
          <a:p>
            <a:pPr lvl="3" eaLnBrk="1" hangingPunct="1"/>
            <a:r>
              <a:rPr lang="en-US" altLang="en-US" dirty="0"/>
              <a:t>Reuse of a register name</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9" name="Rectangle 2">
            <a:extLst>
              <a:ext uri="{FF2B5EF4-FFF2-40B4-BE49-F238E27FC236}">
                <a16:creationId xmlns:a16="http://schemas.microsoft.com/office/drawing/2014/main" id="{BEB5653C-4171-4459-B14D-A5D5D1E9C56D}"/>
              </a:ext>
            </a:extLst>
          </p:cNvPr>
          <p:cNvSpPr>
            <a:spLocks noGrp="1" noChangeArrowheads="1"/>
          </p:cNvSpPr>
          <p:nvPr>
            <p:ph type="title"/>
          </p:nvPr>
        </p:nvSpPr>
        <p:spPr/>
        <p:txBody>
          <a:bodyPr/>
          <a:lstStyle/>
          <a:p>
            <a:pPr eaLnBrk="1" hangingPunct="1"/>
            <a:r>
              <a:rPr lang="en-US" altLang="en-US"/>
              <a:t>Loop Unrolling Example</a:t>
            </a:r>
            <a:endParaRPr lang="en-AU" altLang="en-US"/>
          </a:p>
        </p:txBody>
      </p:sp>
      <p:sp>
        <p:nvSpPr>
          <p:cNvPr id="3" name="Rectangle 4">
            <a:extLst>
              <a:ext uri="{FF2B5EF4-FFF2-40B4-BE49-F238E27FC236}">
                <a16:creationId xmlns:a16="http://schemas.microsoft.com/office/drawing/2014/main" id="{CE88BB2A-0AB8-5131-990A-394409231728}"/>
              </a:ext>
            </a:extLst>
          </p:cNvPr>
          <p:cNvSpPr>
            <a:spLocks noChangeArrowheads="1"/>
          </p:cNvSpPr>
          <p:nvPr/>
        </p:nvSpPr>
        <p:spPr bwMode="auto">
          <a:xfrm>
            <a:off x="4211960" y="1052736"/>
            <a:ext cx="439248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l">
              <a:spcBef>
                <a:spcPct val="0"/>
              </a:spcBef>
              <a:buClrTx/>
              <a:buSzTx/>
              <a:buFontTx/>
              <a:buNone/>
            </a:pPr>
            <a:r>
              <a:rPr lang="en-AU" altLang="en-US" sz="1800" dirty="0">
                <a:latin typeface="Lucida Console" panose="020B0609040504020204" pitchFamily="49" charset="0"/>
              </a:rPr>
              <a:t>Loop: </a:t>
            </a:r>
            <a:r>
              <a:rPr lang="en-AU" altLang="en-US" sz="1800" dirty="0" err="1">
                <a:latin typeface="Lucida Console" panose="020B0609040504020204" pitchFamily="49" charset="0"/>
              </a:rPr>
              <a:t>lw</a:t>
            </a:r>
            <a:r>
              <a:rPr lang="en-AU" altLang="en-US" sz="1800" dirty="0">
                <a:latin typeface="Lucida Console" panose="020B0609040504020204" pitchFamily="49" charset="0"/>
              </a:rPr>
              <a:t>   </a:t>
            </a:r>
            <a:r>
              <a:rPr lang="en-AU" altLang="en-US" sz="1800" dirty="0">
                <a:solidFill>
                  <a:schemeClr val="hlink"/>
                </a:solidFill>
                <a:latin typeface="Lucida Console" panose="020B0609040504020204" pitchFamily="49" charset="0"/>
              </a:rPr>
              <a:t>$t0</a:t>
            </a:r>
            <a:r>
              <a:rPr lang="en-AU" altLang="en-US" sz="1800" dirty="0">
                <a:latin typeface="Lucida Console" panose="020B0609040504020204" pitchFamily="49" charset="0"/>
              </a:rPr>
              <a:t>, 0($s1)</a:t>
            </a:r>
            <a:br>
              <a:rPr lang="en-AU" altLang="en-US" sz="1800" dirty="0">
                <a:latin typeface="Lucida Console" panose="020B0609040504020204" pitchFamily="49" charset="0"/>
              </a:rPr>
            </a:br>
            <a:r>
              <a:rPr lang="en-AU" altLang="en-US" sz="1800" dirty="0">
                <a:latin typeface="Lucida Console" panose="020B0609040504020204" pitchFamily="49" charset="0"/>
              </a:rPr>
              <a:t>      </a:t>
            </a:r>
            <a:r>
              <a:rPr lang="en-AU" altLang="en-US" sz="1800" dirty="0" err="1">
                <a:latin typeface="Lucida Console" panose="020B0609040504020204" pitchFamily="49" charset="0"/>
              </a:rPr>
              <a:t>addu</a:t>
            </a:r>
            <a:r>
              <a:rPr lang="en-AU" altLang="en-US" sz="1800" dirty="0">
                <a:latin typeface="Lucida Console" panose="020B0609040504020204" pitchFamily="49" charset="0"/>
              </a:rPr>
              <a:t> </a:t>
            </a:r>
            <a:r>
              <a:rPr lang="en-AU" altLang="en-US" sz="1800" dirty="0">
                <a:solidFill>
                  <a:srgbClr val="009900"/>
                </a:solidFill>
                <a:latin typeface="Lucida Console" panose="020B0609040504020204" pitchFamily="49" charset="0"/>
              </a:rPr>
              <a:t>$t0</a:t>
            </a:r>
            <a:r>
              <a:rPr lang="en-AU" altLang="en-US" sz="1800" dirty="0">
                <a:latin typeface="Lucida Console" panose="020B0609040504020204" pitchFamily="49" charset="0"/>
              </a:rPr>
              <a:t>, </a:t>
            </a:r>
            <a:r>
              <a:rPr lang="en-AU" altLang="en-US" sz="1800" dirty="0">
                <a:solidFill>
                  <a:schemeClr val="hlink"/>
                </a:solidFill>
                <a:latin typeface="Lucida Console" panose="020B0609040504020204" pitchFamily="49" charset="0"/>
              </a:rPr>
              <a:t>$t0</a:t>
            </a:r>
            <a:r>
              <a:rPr lang="en-AU" altLang="en-US" sz="1800" dirty="0">
                <a:latin typeface="Lucida Console" panose="020B0609040504020204" pitchFamily="49" charset="0"/>
              </a:rPr>
              <a:t>, $s2</a:t>
            </a:r>
            <a:br>
              <a:rPr lang="en-AU" altLang="en-US" sz="1800" dirty="0">
                <a:latin typeface="Lucida Console" panose="020B0609040504020204" pitchFamily="49" charset="0"/>
              </a:rPr>
            </a:br>
            <a:r>
              <a:rPr lang="en-AU" altLang="en-US" sz="1800" dirty="0">
                <a:latin typeface="Lucida Console" panose="020B0609040504020204" pitchFamily="49" charset="0"/>
              </a:rPr>
              <a:t>      </a:t>
            </a:r>
            <a:r>
              <a:rPr lang="en-AU" altLang="en-US" sz="1800" dirty="0" err="1">
                <a:latin typeface="Lucida Console" panose="020B0609040504020204" pitchFamily="49" charset="0"/>
              </a:rPr>
              <a:t>sw</a:t>
            </a:r>
            <a:r>
              <a:rPr lang="en-AU" altLang="en-US" sz="1800" dirty="0">
                <a:latin typeface="Lucida Console" panose="020B0609040504020204" pitchFamily="49" charset="0"/>
              </a:rPr>
              <a:t>   </a:t>
            </a:r>
            <a:r>
              <a:rPr lang="en-AU" altLang="en-US" sz="1800" dirty="0">
                <a:solidFill>
                  <a:srgbClr val="009900"/>
                </a:solidFill>
                <a:latin typeface="Lucida Console" panose="020B0609040504020204" pitchFamily="49" charset="0"/>
              </a:rPr>
              <a:t>$t0</a:t>
            </a:r>
            <a:r>
              <a:rPr lang="en-AU" altLang="en-US" sz="1800" dirty="0">
                <a:latin typeface="Lucida Console" panose="020B0609040504020204" pitchFamily="49" charset="0"/>
              </a:rPr>
              <a:t>, 0($s1)</a:t>
            </a:r>
            <a:br>
              <a:rPr lang="en-AU" altLang="en-US" sz="1800" dirty="0">
                <a:latin typeface="Lucida Console" panose="020B0609040504020204" pitchFamily="49" charset="0"/>
              </a:rPr>
            </a:br>
            <a:r>
              <a:rPr lang="en-AU" altLang="en-US" sz="1800" dirty="0">
                <a:latin typeface="Lucida Console" panose="020B0609040504020204" pitchFamily="49" charset="0"/>
              </a:rPr>
              <a:t>      </a:t>
            </a:r>
            <a:r>
              <a:rPr lang="en-AU" altLang="en-US" sz="1800" dirty="0" err="1">
                <a:latin typeface="Lucida Console" panose="020B0609040504020204" pitchFamily="49" charset="0"/>
              </a:rPr>
              <a:t>addi</a:t>
            </a:r>
            <a:r>
              <a:rPr lang="en-AU" altLang="en-US" sz="1800" dirty="0">
                <a:latin typeface="Lucida Console" panose="020B0609040504020204" pitchFamily="49" charset="0"/>
              </a:rPr>
              <a:t> </a:t>
            </a:r>
            <a:r>
              <a:rPr lang="en-AU" altLang="en-US" sz="1800" dirty="0">
                <a:solidFill>
                  <a:srgbClr val="A47B38"/>
                </a:solidFill>
                <a:latin typeface="Lucida Console" panose="020B0609040504020204" pitchFamily="49" charset="0"/>
              </a:rPr>
              <a:t>$s1</a:t>
            </a:r>
            <a:r>
              <a:rPr lang="en-AU" altLang="en-US" sz="1800" dirty="0">
                <a:latin typeface="Lucida Console" panose="020B0609040504020204" pitchFamily="49" charset="0"/>
              </a:rPr>
              <a:t>, $s1,–4</a:t>
            </a:r>
            <a:br>
              <a:rPr lang="en-AU" altLang="en-US" sz="1800" dirty="0">
                <a:latin typeface="Lucida Console" panose="020B0609040504020204" pitchFamily="49" charset="0"/>
              </a:rPr>
            </a:br>
            <a:r>
              <a:rPr lang="en-AU" altLang="en-US" sz="1800" dirty="0">
                <a:latin typeface="Lucida Console" panose="020B0609040504020204" pitchFamily="49" charset="0"/>
              </a:rPr>
              <a:t>  	</a:t>
            </a:r>
            <a:r>
              <a:rPr lang="en-AU" altLang="en-US" sz="1800" dirty="0" err="1">
                <a:latin typeface="Lucida Console" panose="020B0609040504020204" pitchFamily="49" charset="0"/>
              </a:rPr>
              <a:t>bne</a:t>
            </a:r>
            <a:r>
              <a:rPr lang="en-AU" altLang="en-US" sz="1800" dirty="0">
                <a:latin typeface="Lucida Console" panose="020B0609040504020204" pitchFamily="49" charset="0"/>
              </a:rPr>
              <a:t>  </a:t>
            </a:r>
            <a:r>
              <a:rPr lang="en-AU" altLang="en-US" sz="1800" dirty="0">
                <a:solidFill>
                  <a:srgbClr val="A47B38"/>
                </a:solidFill>
                <a:latin typeface="Lucida Console" panose="020B0609040504020204" pitchFamily="49" charset="0"/>
              </a:rPr>
              <a:t>$s1</a:t>
            </a:r>
            <a:r>
              <a:rPr lang="en-AU" altLang="en-US" sz="1800" dirty="0">
                <a:latin typeface="Lucida Console" panose="020B0609040504020204" pitchFamily="49" charset="0"/>
              </a:rPr>
              <a:t>, $zero, Loop</a:t>
            </a:r>
          </a:p>
        </p:txBody>
      </p:sp>
      <p:sp>
        <p:nvSpPr>
          <p:cNvPr id="4" name="Rectangle 4">
            <a:extLst>
              <a:ext uri="{FF2B5EF4-FFF2-40B4-BE49-F238E27FC236}">
                <a16:creationId xmlns:a16="http://schemas.microsoft.com/office/drawing/2014/main" id="{0D6DA516-633F-CB15-7553-1908438633CA}"/>
              </a:ext>
            </a:extLst>
          </p:cNvPr>
          <p:cNvSpPr>
            <a:spLocks noChangeArrowheads="1"/>
          </p:cNvSpPr>
          <p:nvPr/>
        </p:nvSpPr>
        <p:spPr bwMode="auto">
          <a:xfrm>
            <a:off x="4355976" y="2887682"/>
            <a:ext cx="4392488"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l">
              <a:spcBef>
                <a:spcPct val="0"/>
              </a:spcBef>
              <a:buClrTx/>
              <a:buSzTx/>
              <a:buFontTx/>
              <a:buNone/>
            </a:pPr>
            <a:r>
              <a:rPr lang="en-AU" altLang="en-US" sz="1800" dirty="0">
                <a:latin typeface="Lucida Console" panose="020B0609040504020204" pitchFamily="49" charset="0"/>
              </a:rPr>
              <a:t>Loop: 	</a:t>
            </a:r>
            <a:r>
              <a:rPr lang="en-AU" altLang="en-US" sz="1800" dirty="0" err="1">
                <a:latin typeface="Lucida Console" panose="020B0609040504020204" pitchFamily="49" charset="0"/>
              </a:rPr>
              <a:t>lw</a:t>
            </a:r>
            <a:r>
              <a:rPr lang="en-AU" altLang="en-US" sz="1800" dirty="0">
                <a:latin typeface="Lucida Console" panose="020B0609040504020204" pitchFamily="49" charset="0"/>
              </a:rPr>
              <a:t> </a:t>
            </a:r>
          </a:p>
          <a:p>
            <a:pPr algn="l">
              <a:spcBef>
                <a:spcPct val="0"/>
              </a:spcBef>
              <a:buClrTx/>
              <a:buSzTx/>
              <a:buFontTx/>
              <a:buNone/>
            </a:pPr>
            <a:r>
              <a:rPr lang="en-AU" altLang="en-US" sz="1800" dirty="0">
                <a:latin typeface="Lucida Console" panose="020B0609040504020204" pitchFamily="49" charset="0"/>
              </a:rPr>
              <a:t>	</a:t>
            </a:r>
            <a:r>
              <a:rPr lang="en-AU" altLang="en-US" sz="1800" dirty="0" err="1">
                <a:latin typeface="Lucida Console" panose="020B0609040504020204" pitchFamily="49" charset="0"/>
              </a:rPr>
              <a:t>lw</a:t>
            </a:r>
            <a:endParaRPr lang="en-AU" altLang="en-US" sz="1800" dirty="0">
              <a:latin typeface="Lucida Console" panose="020B0609040504020204" pitchFamily="49" charset="0"/>
            </a:endParaRPr>
          </a:p>
          <a:p>
            <a:pPr algn="l">
              <a:spcBef>
                <a:spcPct val="0"/>
              </a:spcBef>
              <a:buClrTx/>
              <a:buSzTx/>
              <a:buFontTx/>
              <a:buNone/>
            </a:pPr>
            <a:r>
              <a:rPr lang="en-AU" altLang="en-US" sz="1800" dirty="0">
                <a:latin typeface="Lucida Console" panose="020B0609040504020204" pitchFamily="49" charset="0"/>
              </a:rPr>
              <a:t>	</a:t>
            </a:r>
            <a:r>
              <a:rPr lang="en-AU" altLang="en-US" sz="1800" dirty="0" err="1">
                <a:latin typeface="Lucida Console" panose="020B0609040504020204" pitchFamily="49" charset="0"/>
              </a:rPr>
              <a:t>lw</a:t>
            </a:r>
            <a:endParaRPr lang="en-AU" altLang="en-US" sz="1800" dirty="0">
              <a:latin typeface="Lucida Console" panose="020B0609040504020204" pitchFamily="49" charset="0"/>
            </a:endParaRPr>
          </a:p>
          <a:p>
            <a:pPr algn="l">
              <a:spcBef>
                <a:spcPct val="0"/>
              </a:spcBef>
              <a:buClrTx/>
              <a:buSzTx/>
              <a:buFontTx/>
              <a:buNone/>
            </a:pPr>
            <a:r>
              <a:rPr lang="en-AU" altLang="en-US" sz="1800" dirty="0">
                <a:latin typeface="Lucida Console" panose="020B0609040504020204" pitchFamily="49" charset="0"/>
              </a:rPr>
              <a:t>	</a:t>
            </a:r>
            <a:r>
              <a:rPr lang="en-AU" altLang="en-US" sz="1800" dirty="0" err="1">
                <a:latin typeface="Lucida Console" panose="020B0609040504020204" pitchFamily="49" charset="0"/>
              </a:rPr>
              <a:t>lw</a:t>
            </a:r>
            <a:endParaRPr lang="en-AU" altLang="en-US" sz="1800" dirty="0">
              <a:latin typeface="Lucida Console" panose="020B0609040504020204" pitchFamily="49" charset="0"/>
            </a:endParaRPr>
          </a:p>
          <a:p>
            <a:pPr algn="l">
              <a:spcBef>
                <a:spcPct val="0"/>
              </a:spcBef>
              <a:buClrTx/>
              <a:buSzTx/>
              <a:buFontTx/>
              <a:buNone/>
            </a:pPr>
            <a:r>
              <a:rPr lang="en-AU" altLang="en-US" sz="1800" dirty="0">
                <a:latin typeface="Lucida Console" panose="020B0609040504020204" pitchFamily="49" charset="0"/>
              </a:rPr>
              <a:t>	</a:t>
            </a:r>
            <a:r>
              <a:rPr lang="en-AU" altLang="en-US" sz="1800" dirty="0" err="1">
                <a:latin typeface="Lucida Console" panose="020B0609040504020204" pitchFamily="49" charset="0"/>
              </a:rPr>
              <a:t>addu</a:t>
            </a:r>
            <a:endParaRPr lang="en-AU" altLang="en-US" sz="1800" dirty="0">
              <a:latin typeface="Lucida Console" panose="020B0609040504020204" pitchFamily="49" charset="0"/>
            </a:endParaRPr>
          </a:p>
          <a:p>
            <a:pPr algn="l">
              <a:spcBef>
                <a:spcPct val="0"/>
              </a:spcBef>
              <a:buClrTx/>
              <a:buSzTx/>
              <a:buFontTx/>
              <a:buNone/>
            </a:pPr>
            <a:r>
              <a:rPr lang="en-AU" altLang="en-US" sz="1800" dirty="0">
                <a:latin typeface="Lucida Console" panose="020B0609040504020204" pitchFamily="49" charset="0"/>
              </a:rPr>
              <a:t>	</a:t>
            </a:r>
            <a:r>
              <a:rPr lang="en-AU" altLang="en-US" sz="1800" dirty="0" err="1">
                <a:latin typeface="Lucida Console" panose="020B0609040504020204" pitchFamily="49" charset="0"/>
              </a:rPr>
              <a:t>addu</a:t>
            </a:r>
            <a:endParaRPr lang="en-AU" altLang="en-US" sz="1800" dirty="0">
              <a:latin typeface="Lucida Console" panose="020B0609040504020204" pitchFamily="49" charset="0"/>
            </a:endParaRPr>
          </a:p>
          <a:p>
            <a:pPr algn="l">
              <a:spcBef>
                <a:spcPct val="0"/>
              </a:spcBef>
              <a:buClrTx/>
              <a:buSzTx/>
              <a:buFontTx/>
              <a:buNone/>
            </a:pPr>
            <a:r>
              <a:rPr lang="en-AU" altLang="en-US" sz="1800" dirty="0">
                <a:latin typeface="Lucida Console" panose="020B0609040504020204" pitchFamily="49" charset="0"/>
              </a:rPr>
              <a:t>	</a:t>
            </a:r>
            <a:r>
              <a:rPr lang="en-AU" altLang="en-US" sz="1800" dirty="0" err="1">
                <a:latin typeface="Lucida Console" panose="020B0609040504020204" pitchFamily="49" charset="0"/>
              </a:rPr>
              <a:t>addu</a:t>
            </a:r>
            <a:endParaRPr lang="en-AU" altLang="en-US" sz="1800" dirty="0">
              <a:latin typeface="Lucida Console" panose="020B0609040504020204" pitchFamily="49" charset="0"/>
            </a:endParaRPr>
          </a:p>
          <a:p>
            <a:pPr algn="l">
              <a:spcBef>
                <a:spcPct val="0"/>
              </a:spcBef>
              <a:buClrTx/>
              <a:buSzTx/>
              <a:buFontTx/>
              <a:buNone/>
            </a:pPr>
            <a:r>
              <a:rPr lang="en-AU" altLang="en-US" sz="1800" dirty="0">
                <a:latin typeface="Lucida Console" panose="020B0609040504020204" pitchFamily="49" charset="0"/>
              </a:rPr>
              <a:t>	</a:t>
            </a:r>
            <a:r>
              <a:rPr lang="en-AU" altLang="en-US" sz="1800" dirty="0" err="1">
                <a:latin typeface="Lucida Console" panose="020B0609040504020204" pitchFamily="49" charset="0"/>
              </a:rPr>
              <a:t>addu</a:t>
            </a:r>
            <a:br>
              <a:rPr lang="en-AU" altLang="en-US" sz="1800" dirty="0">
                <a:latin typeface="Lucida Console" panose="020B0609040504020204" pitchFamily="49" charset="0"/>
              </a:rPr>
            </a:br>
            <a:r>
              <a:rPr lang="en-AU" altLang="en-US" sz="1800" dirty="0">
                <a:latin typeface="Lucida Console" panose="020B0609040504020204" pitchFamily="49" charset="0"/>
              </a:rPr>
              <a:t>      	</a:t>
            </a:r>
            <a:r>
              <a:rPr lang="en-AU" altLang="en-US" sz="1800" dirty="0" err="1">
                <a:latin typeface="Lucida Console" panose="020B0609040504020204" pitchFamily="49" charset="0"/>
              </a:rPr>
              <a:t>sw</a:t>
            </a:r>
            <a:endParaRPr lang="en-AU" altLang="en-US" sz="1800" dirty="0">
              <a:latin typeface="Lucida Console" panose="020B0609040504020204" pitchFamily="49" charset="0"/>
            </a:endParaRPr>
          </a:p>
          <a:p>
            <a:pPr algn="l">
              <a:spcBef>
                <a:spcPct val="0"/>
              </a:spcBef>
              <a:buClrTx/>
              <a:buSzTx/>
              <a:buFontTx/>
              <a:buNone/>
            </a:pPr>
            <a:r>
              <a:rPr lang="en-AU" altLang="en-US" sz="1800" dirty="0">
                <a:latin typeface="Lucida Console" panose="020B0609040504020204" pitchFamily="49" charset="0"/>
              </a:rPr>
              <a:t>	</a:t>
            </a:r>
            <a:r>
              <a:rPr lang="en-AU" altLang="en-US" sz="1800" dirty="0" err="1">
                <a:latin typeface="Lucida Console" panose="020B0609040504020204" pitchFamily="49" charset="0"/>
              </a:rPr>
              <a:t>sw</a:t>
            </a:r>
            <a:endParaRPr lang="en-AU" altLang="en-US" sz="1800" dirty="0">
              <a:latin typeface="Lucida Console" panose="020B0609040504020204" pitchFamily="49" charset="0"/>
            </a:endParaRPr>
          </a:p>
          <a:p>
            <a:pPr algn="l">
              <a:spcBef>
                <a:spcPct val="0"/>
              </a:spcBef>
              <a:buClrTx/>
              <a:buSzTx/>
              <a:buFontTx/>
              <a:buNone/>
            </a:pPr>
            <a:r>
              <a:rPr lang="en-AU" altLang="en-US" sz="1800" dirty="0">
                <a:latin typeface="Lucida Console" panose="020B0609040504020204" pitchFamily="49" charset="0"/>
              </a:rPr>
              <a:t>	</a:t>
            </a:r>
            <a:r>
              <a:rPr lang="en-AU" altLang="en-US" sz="1800" dirty="0" err="1">
                <a:latin typeface="Lucida Console" panose="020B0609040504020204" pitchFamily="49" charset="0"/>
              </a:rPr>
              <a:t>sw</a:t>
            </a:r>
            <a:endParaRPr lang="en-AU" altLang="en-US" sz="1800" dirty="0">
              <a:latin typeface="Lucida Console" panose="020B0609040504020204" pitchFamily="49" charset="0"/>
            </a:endParaRPr>
          </a:p>
          <a:p>
            <a:pPr algn="l">
              <a:spcBef>
                <a:spcPct val="0"/>
              </a:spcBef>
              <a:buClrTx/>
              <a:buSzTx/>
              <a:buFontTx/>
              <a:buNone/>
            </a:pPr>
            <a:r>
              <a:rPr lang="en-AU" altLang="en-US" sz="1800" dirty="0">
                <a:latin typeface="Lucida Console" panose="020B0609040504020204" pitchFamily="49" charset="0"/>
              </a:rPr>
              <a:t>	</a:t>
            </a:r>
            <a:r>
              <a:rPr lang="en-AU" altLang="en-US" sz="1800" dirty="0" err="1">
                <a:latin typeface="Lucida Console" panose="020B0609040504020204" pitchFamily="49" charset="0"/>
              </a:rPr>
              <a:t>sw</a:t>
            </a:r>
            <a:r>
              <a:rPr lang="en-AU" altLang="en-US" sz="1800" dirty="0">
                <a:latin typeface="Lucida Console" panose="020B0609040504020204" pitchFamily="49" charset="0"/>
              </a:rPr>
              <a:t> </a:t>
            </a:r>
          </a:p>
          <a:p>
            <a:pPr algn="l">
              <a:spcBef>
                <a:spcPct val="0"/>
              </a:spcBef>
              <a:buClrTx/>
              <a:buSzTx/>
              <a:buFontTx/>
              <a:buNone/>
            </a:pPr>
            <a:r>
              <a:rPr lang="en-AU" altLang="en-US" sz="1800" dirty="0">
                <a:latin typeface="Lucida Console" panose="020B0609040504020204" pitchFamily="49" charset="0"/>
              </a:rPr>
              <a:t>	</a:t>
            </a:r>
            <a:r>
              <a:rPr lang="en-AU" altLang="en-US" sz="1800" dirty="0" err="1">
                <a:latin typeface="Lucida Console" panose="020B0609040504020204" pitchFamily="49" charset="0"/>
              </a:rPr>
              <a:t>addi</a:t>
            </a:r>
            <a:r>
              <a:rPr lang="en-AU" altLang="en-US" sz="1800" dirty="0">
                <a:latin typeface="Lucida Console" panose="020B0609040504020204" pitchFamily="49" charset="0"/>
              </a:rPr>
              <a:t> </a:t>
            </a:r>
            <a:r>
              <a:rPr lang="en-AU" altLang="en-US" sz="1800" dirty="0">
                <a:solidFill>
                  <a:srgbClr val="A47B38"/>
                </a:solidFill>
                <a:latin typeface="Lucida Console" panose="020B0609040504020204" pitchFamily="49" charset="0"/>
              </a:rPr>
              <a:t>$s1</a:t>
            </a:r>
            <a:r>
              <a:rPr lang="en-AU" altLang="en-US" sz="1800" dirty="0">
                <a:latin typeface="Lucida Console" panose="020B0609040504020204" pitchFamily="49" charset="0"/>
              </a:rPr>
              <a:t>, $s1,–16</a:t>
            </a:r>
            <a:br>
              <a:rPr lang="en-AU" altLang="en-US" sz="1800" dirty="0">
                <a:latin typeface="Lucida Console" panose="020B0609040504020204" pitchFamily="49" charset="0"/>
              </a:rPr>
            </a:br>
            <a:r>
              <a:rPr lang="en-AU" altLang="en-US" sz="1800" dirty="0">
                <a:latin typeface="Lucida Console" panose="020B0609040504020204" pitchFamily="49" charset="0"/>
              </a:rPr>
              <a:t>  	</a:t>
            </a:r>
            <a:r>
              <a:rPr lang="en-AU" altLang="en-US" sz="1800" dirty="0" err="1">
                <a:latin typeface="Lucida Console" panose="020B0609040504020204" pitchFamily="49" charset="0"/>
              </a:rPr>
              <a:t>bne</a:t>
            </a:r>
            <a:r>
              <a:rPr lang="en-AU" altLang="en-US" sz="1800" dirty="0">
                <a:latin typeface="Lucida Console" panose="020B0609040504020204" pitchFamily="49" charset="0"/>
              </a:rPr>
              <a:t>  </a:t>
            </a:r>
            <a:r>
              <a:rPr lang="en-AU" altLang="en-US" sz="1800" dirty="0">
                <a:solidFill>
                  <a:srgbClr val="A47B38"/>
                </a:solidFill>
                <a:latin typeface="Lucida Console" panose="020B0609040504020204" pitchFamily="49" charset="0"/>
              </a:rPr>
              <a:t>$s1</a:t>
            </a:r>
            <a:r>
              <a:rPr lang="en-AU" altLang="en-US" sz="1800" dirty="0">
                <a:latin typeface="Lucida Console" panose="020B0609040504020204" pitchFamily="49" charset="0"/>
              </a:rPr>
              <a:t>, $zero, Loop</a:t>
            </a:r>
          </a:p>
        </p:txBody>
      </p:sp>
      <p:sp>
        <p:nvSpPr>
          <p:cNvPr id="5" name="文本框 4">
            <a:extLst>
              <a:ext uri="{FF2B5EF4-FFF2-40B4-BE49-F238E27FC236}">
                <a16:creationId xmlns:a16="http://schemas.microsoft.com/office/drawing/2014/main" id="{5B770E14-2EB9-1B86-976C-09068931347A}"/>
              </a:ext>
            </a:extLst>
          </p:cNvPr>
          <p:cNvSpPr txBox="1"/>
          <p:nvPr/>
        </p:nvSpPr>
        <p:spPr>
          <a:xfrm>
            <a:off x="684213" y="1437457"/>
            <a:ext cx="3096344" cy="937949"/>
          </a:xfrm>
          <a:prstGeom prst="rect">
            <a:avLst/>
          </a:prstGeom>
          <a:noFill/>
        </p:spPr>
        <p:txBody>
          <a:bodyPr wrap="square">
            <a:spAutoFit/>
          </a:bodyPr>
          <a:lstStyle>
            <a:defPPr>
              <a:defRPr lang="en-AU"/>
            </a:defPPr>
            <a:lvl1pPr algn="l">
              <a:lnSpc>
                <a:spcPct val="120000"/>
              </a:lnSpc>
              <a:defRPr sz="2000"/>
            </a:lvl1pPr>
            <a:lvl2pPr lvl="1" algn="l">
              <a:lnSpc>
                <a:spcPct val="120000"/>
              </a:lnSpc>
              <a:defRPr sz="2000"/>
            </a:lvl2pPr>
          </a:lstStyle>
          <a:p>
            <a:r>
              <a:rPr lang="en-US" altLang="zh-CN" sz="2400" dirty="0"/>
              <a:t>for(</a:t>
            </a:r>
            <a:r>
              <a:rPr lang="en-US" altLang="zh-CN" sz="2400" dirty="0" err="1"/>
              <a:t>i</a:t>
            </a:r>
            <a:r>
              <a:rPr lang="en-US" altLang="zh-CN" sz="2400" dirty="0"/>
              <a:t> = n; </a:t>
            </a:r>
            <a:r>
              <a:rPr lang="en-US" altLang="zh-CN" sz="2400" dirty="0" err="1"/>
              <a:t>i</a:t>
            </a:r>
            <a:r>
              <a:rPr lang="en-US" altLang="zh-CN" sz="2400" dirty="0"/>
              <a:t> != 0; </a:t>
            </a:r>
            <a:r>
              <a:rPr lang="en-US" altLang="zh-CN" sz="2400" dirty="0" err="1"/>
              <a:t>i</a:t>
            </a:r>
            <a:r>
              <a:rPr lang="en-US" altLang="zh-CN" sz="2400" dirty="0"/>
              <a:t> -= 1)</a:t>
            </a:r>
          </a:p>
          <a:p>
            <a:r>
              <a:rPr lang="en-US" altLang="en-US" sz="2400" dirty="0"/>
              <a:t>      A[</a:t>
            </a:r>
            <a:r>
              <a:rPr lang="en-US" altLang="en-US" sz="2400" dirty="0" err="1"/>
              <a:t>i</a:t>
            </a:r>
            <a:r>
              <a:rPr lang="en-US" altLang="en-US" sz="2400" dirty="0"/>
              <a:t>] = A[</a:t>
            </a:r>
            <a:r>
              <a:rPr lang="en-US" altLang="en-US" sz="2400" dirty="0" err="1"/>
              <a:t>i</a:t>
            </a:r>
            <a:r>
              <a:rPr lang="en-US" altLang="en-US" sz="2400" dirty="0"/>
              <a:t>] + x;</a:t>
            </a:r>
          </a:p>
        </p:txBody>
      </p:sp>
      <p:sp>
        <p:nvSpPr>
          <p:cNvPr id="6" name="文本框 5">
            <a:extLst>
              <a:ext uri="{FF2B5EF4-FFF2-40B4-BE49-F238E27FC236}">
                <a16:creationId xmlns:a16="http://schemas.microsoft.com/office/drawing/2014/main" id="{C8B4114F-B36B-DCC2-3349-1D99620707D1}"/>
              </a:ext>
            </a:extLst>
          </p:cNvPr>
          <p:cNvSpPr txBox="1"/>
          <p:nvPr/>
        </p:nvSpPr>
        <p:spPr>
          <a:xfrm>
            <a:off x="1043608" y="3789040"/>
            <a:ext cx="3096344" cy="2267544"/>
          </a:xfrm>
          <a:prstGeom prst="rect">
            <a:avLst/>
          </a:prstGeom>
          <a:noFill/>
        </p:spPr>
        <p:txBody>
          <a:bodyPr wrap="square">
            <a:spAutoFit/>
          </a:bodyPr>
          <a:lstStyle/>
          <a:p>
            <a:pPr algn="l">
              <a:lnSpc>
                <a:spcPct val="120000"/>
              </a:lnSpc>
            </a:pPr>
            <a:r>
              <a:rPr lang="en-US" altLang="zh-CN" sz="2400" dirty="0"/>
              <a:t>for(</a:t>
            </a:r>
            <a:r>
              <a:rPr lang="en-US" altLang="zh-CN" sz="2400" dirty="0" err="1"/>
              <a:t>i</a:t>
            </a:r>
            <a:r>
              <a:rPr lang="en-US" altLang="zh-CN" sz="2400" dirty="0"/>
              <a:t> = n; </a:t>
            </a:r>
            <a:r>
              <a:rPr lang="en-US" altLang="zh-CN" sz="2400" dirty="0" err="1"/>
              <a:t>i</a:t>
            </a:r>
            <a:r>
              <a:rPr lang="en-US" altLang="zh-CN" sz="2400" dirty="0"/>
              <a:t> != 0; </a:t>
            </a:r>
            <a:r>
              <a:rPr lang="en-US" altLang="zh-CN" sz="2400" dirty="0" err="1"/>
              <a:t>i</a:t>
            </a:r>
            <a:r>
              <a:rPr lang="en-US" altLang="zh-CN" sz="2400" dirty="0"/>
              <a:t> -= 4)</a:t>
            </a:r>
          </a:p>
          <a:p>
            <a:pPr algn="l">
              <a:lnSpc>
                <a:spcPct val="120000"/>
              </a:lnSpc>
            </a:pPr>
            <a:r>
              <a:rPr lang="en-US" altLang="en-US" sz="2400" dirty="0"/>
              <a:t>      A[</a:t>
            </a:r>
            <a:r>
              <a:rPr lang="en-US" altLang="en-US" sz="2400" dirty="0" err="1"/>
              <a:t>i</a:t>
            </a:r>
            <a:r>
              <a:rPr lang="en-US" altLang="en-US" sz="2400" dirty="0"/>
              <a:t>] = A[</a:t>
            </a:r>
            <a:r>
              <a:rPr lang="en-US" altLang="en-US" sz="2400" dirty="0" err="1"/>
              <a:t>i</a:t>
            </a:r>
            <a:r>
              <a:rPr lang="en-US" altLang="en-US" sz="2400" dirty="0"/>
              <a:t>] + x;</a:t>
            </a:r>
          </a:p>
          <a:p>
            <a:pPr lvl="1" algn="l">
              <a:lnSpc>
                <a:spcPct val="120000"/>
              </a:lnSpc>
            </a:pPr>
            <a:r>
              <a:rPr lang="en-US" altLang="en-US" sz="2400" dirty="0"/>
              <a:t>A[i-1] = A[i-1] + x;</a:t>
            </a:r>
          </a:p>
          <a:p>
            <a:pPr lvl="1" algn="l">
              <a:lnSpc>
                <a:spcPct val="120000"/>
              </a:lnSpc>
            </a:pPr>
            <a:r>
              <a:rPr lang="en-US" altLang="en-US" sz="2400" dirty="0"/>
              <a:t>A[i-2] = A[i-2] + x;</a:t>
            </a:r>
          </a:p>
          <a:p>
            <a:pPr lvl="1" algn="l">
              <a:lnSpc>
                <a:spcPct val="120000"/>
              </a:lnSpc>
            </a:pPr>
            <a:r>
              <a:rPr lang="en-US" altLang="en-US" sz="2400" dirty="0"/>
              <a:t>A[i-3] = A[i-3] + x;</a:t>
            </a:r>
          </a:p>
        </p:txBody>
      </p:sp>
    </p:spTree>
    <p:extLst>
      <p:ext uri="{BB962C8B-B14F-4D97-AF65-F5344CB8AC3E}">
        <p14:creationId xmlns:p14="http://schemas.microsoft.com/office/powerpoint/2010/main" val="42397688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9" name="Rectangle 2">
            <a:extLst>
              <a:ext uri="{FF2B5EF4-FFF2-40B4-BE49-F238E27FC236}">
                <a16:creationId xmlns:a16="http://schemas.microsoft.com/office/drawing/2014/main" id="{BEB5653C-4171-4459-B14D-A5D5D1E9C56D}"/>
              </a:ext>
            </a:extLst>
          </p:cNvPr>
          <p:cNvSpPr>
            <a:spLocks noGrp="1" noChangeArrowheads="1"/>
          </p:cNvSpPr>
          <p:nvPr>
            <p:ph type="title"/>
          </p:nvPr>
        </p:nvSpPr>
        <p:spPr/>
        <p:txBody>
          <a:bodyPr/>
          <a:lstStyle/>
          <a:p>
            <a:pPr eaLnBrk="1" hangingPunct="1"/>
            <a:r>
              <a:rPr lang="en-US" altLang="en-US"/>
              <a:t>Loop Unrolling Example</a:t>
            </a:r>
            <a:endParaRPr lang="en-AU" altLang="en-US"/>
          </a:p>
        </p:txBody>
      </p:sp>
      <p:sp>
        <p:nvSpPr>
          <p:cNvPr id="244740" name="Rectangle 3">
            <a:extLst>
              <a:ext uri="{FF2B5EF4-FFF2-40B4-BE49-F238E27FC236}">
                <a16:creationId xmlns:a16="http://schemas.microsoft.com/office/drawing/2014/main" id="{3B5F620D-86B2-44AC-9CB8-1EC26F1C17B1}"/>
              </a:ext>
            </a:extLst>
          </p:cNvPr>
          <p:cNvSpPr>
            <a:spLocks noGrp="1" noChangeArrowheads="1"/>
          </p:cNvSpPr>
          <p:nvPr>
            <p:ph type="body" idx="1"/>
          </p:nvPr>
        </p:nvSpPr>
        <p:spPr>
          <a:xfrm>
            <a:off x="684213" y="4889500"/>
            <a:ext cx="8270875" cy="1347788"/>
          </a:xfrm>
        </p:spPr>
        <p:txBody>
          <a:bodyPr/>
          <a:lstStyle/>
          <a:p>
            <a:pPr eaLnBrk="1" hangingPunct="1"/>
            <a:r>
              <a:rPr lang="en-US" altLang="en-US" sz="2800"/>
              <a:t>IPC = 14/8 = 1.75</a:t>
            </a:r>
          </a:p>
          <a:p>
            <a:pPr lvl="1" eaLnBrk="1" hangingPunct="1"/>
            <a:r>
              <a:rPr lang="en-US" altLang="en-US" sz="2400"/>
              <a:t>Closer to 2, but at cost of registers and code size</a:t>
            </a:r>
            <a:endParaRPr lang="en-AU" altLang="en-US" sz="2400"/>
          </a:p>
        </p:txBody>
      </p:sp>
      <p:graphicFrame>
        <p:nvGraphicFramePr>
          <p:cNvPr id="503867" name="Group 59">
            <a:extLst>
              <a:ext uri="{FF2B5EF4-FFF2-40B4-BE49-F238E27FC236}">
                <a16:creationId xmlns:a16="http://schemas.microsoft.com/office/drawing/2014/main" id="{E1B928E1-84AA-4813-B463-4E7544F3BF6E}"/>
              </a:ext>
            </a:extLst>
          </p:cNvPr>
          <p:cNvGraphicFramePr>
            <a:graphicFrameLocks noGrp="1"/>
          </p:cNvGraphicFramePr>
          <p:nvPr/>
        </p:nvGraphicFramePr>
        <p:xfrm>
          <a:off x="1187450" y="1557338"/>
          <a:ext cx="7272338" cy="3017835"/>
        </p:xfrm>
        <a:graphic>
          <a:graphicData uri="http://schemas.openxmlformats.org/drawingml/2006/table">
            <a:tbl>
              <a:tblPr/>
              <a:tblGrid>
                <a:gridCol w="817563">
                  <a:extLst>
                    <a:ext uri="{9D8B030D-6E8A-4147-A177-3AD203B41FA5}">
                      <a16:colId xmlns:a16="http://schemas.microsoft.com/office/drawing/2014/main" val="20000"/>
                    </a:ext>
                  </a:extLst>
                </a:gridCol>
                <a:gridCol w="2803525">
                  <a:extLst>
                    <a:ext uri="{9D8B030D-6E8A-4147-A177-3AD203B41FA5}">
                      <a16:colId xmlns:a16="http://schemas.microsoft.com/office/drawing/2014/main" val="20001"/>
                    </a:ext>
                  </a:extLst>
                </a:gridCol>
                <a:gridCol w="2803525">
                  <a:extLst>
                    <a:ext uri="{9D8B030D-6E8A-4147-A177-3AD203B41FA5}">
                      <a16:colId xmlns:a16="http://schemas.microsoft.com/office/drawing/2014/main" val="20002"/>
                    </a:ext>
                  </a:extLst>
                </a:gridCol>
                <a:gridCol w="847725">
                  <a:extLst>
                    <a:ext uri="{9D8B030D-6E8A-4147-A177-3AD203B41FA5}">
                      <a16:colId xmlns:a16="http://schemas.microsoft.com/office/drawing/2014/main" val="20003"/>
                    </a:ext>
                  </a:extLst>
                </a:gridCol>
              </a:tblGrid>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Arial"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ALU/branch</a:t>
                      </a:r>
                      <a:endParaRPr kumimoji="0" lang="en-AU" sz="1600" b="0" i="0" u="none" strike="noStrike" cap="none" normalizeH="0" baseline="0">
                        <a:ln>
                          <a:noFill/>
                        </a:ln>
                        <a:solidFill>
                          <a:schemeClr val="tx1"/>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Load/store</a:t>
                      </a:r>
                      <a:endParaRPr kumimoji="0" lang="en-AU" sz="1600" b="0" i="0" u="none" strike="noStrike" cap="none" normalizeH="0" baseline="0">
                        <a:ln>
                          <a:noFill/>
                        </a:ln>
                        <a:solidFill>
                          <a:schemeClr val="tx1"/>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cycle</a:t>
                      </a:r>
                      <a:endParaRPr kumimoji="0" lang="en-AU" sz="1600" b="0" i="0" u="none" strike="noStrike" cap="none" normalizeH="0" baseline="0">
                        <a:ln>
                          <a:noFill/>
                        </a:ln>
                        <a:solidFill>
                          <a:schemeClr val="tx1"/>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Loop:</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addi</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rgbClr val="A47B38"/>
                          </a:solidFill>
                          <a:effectLst/>
                          <a:latin typeface="Lucida Console" pitchFamily="49" charset="0"/>
                        </a:rPr>
                        <a:t>$s1</a:t>
                      </a:r>
                      <a:r>
                        <a:rPr kumimoji="0" lang="en-AU" sz="1600" b="0" i="0" u="none" strike="noStrike" cap="none" normalizeH="0" baseline="0" dirty="0">
                          <a:ln>
                            <a:noFill/>
                          </a:ln>
                          <a:solidFill>
                            <a:schemeClr val="tx1"/>
                          </a:solidFill>
                          <a:effectLst/>
                          <a:latin typeface="Lucida Console" pitchFamily="49" charset="0"/>
                        </a:rPr>
                        <a:t>, $s1,–16</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lw</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chemeClr val="hlink"/>
                          </a:solidFill>
                          <a:effectLst/>
                          <a:latin typeface="Lucida Console" pitchFamily="49" charset="0"/>
                        </a:rPr>
                        <a:t>$t0</a:t>
                      </a:r>
                      <a:r>
                        <a:rPr kumimoji="0" lang="en-AU" sz="1600" b="0" i="0" u="none" strike="noStrike" cap="none" normalizeH="0" baseline="0" dirty="0">
                          <a:ln>
                            <a:noFill/>
                          </a:ln>
                          <a:solidFill>
                            <a:schemeClr val="tx1"/>
                          </a:solidFill>
                          <a:effectLst/>
                          <a:latin typeface="Lucida Console" pitchFamily="49" charset="0"/>
                        </a:rPr>
                        <a:t>, 0($s1)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1</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err="1">
                          <a:ln>
                            <a:noFill/>
                          </a:ln>
                          <a:solidFill>
                            <a:srgbClr val="C0C0C0"/>
                          </a:solidFill>
                          <a:effectLst/>
                          <a:latin typeface="Lucida Console" pitchFamily="49" charset="0"/>
                        </a:rPr>
                        <a:t>nop</a:t>
                      </a:r>
                      <a:endParaRPr kumimoji="0" lang="en-AU" sz="1600" b="0" i="0" u="none" strike="noStrike" cap="none" normalizeH="0" baseline="0" dirty="0">
                        <a:ln>
                          <a:noFill/>
                        </a:ln>
                        <a:solidFill>
                          <a:srgbClr val="C0C0C0"/>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lw</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chemeClr val="hlink"/>
                          </a:solidFill>
                          <a:effectLst/>
                          <a:latin typeface="Lucida Console" pitchFamily="49" charset="0"/>
                        </a:rPr>
                        <a:t>$t1</a:t>
                      </a:r>
                      <a:r>
                        <a:rPr kumimoji="0" lang="en-AU" sz="1600" b="0" i="0" u="none" strike="noStrike" cap="none" normalizeH="0" baseline="0" dirty="0">
                          <a:ln>
                            <a:noFill/>
                          </a:ln>
                          <a:solidFill>
                            <a:schemeClr val="tx1"/>
                          </a:solidFill>
                          <a:effectLst/>
                          <a:latin typeface="Lucida Console" pitchFamily="49" charset="0"/>
                        </a:rPr>
                        <a:t>, 12($s1)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2</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addu </a:t>
                      </a:r>
                      <a:r>
                        <a:rPr kumimoji="0" lang="en-AU" sz="1600" b="0" i="0" u="none" strike="noStrike" cap="none" normalizeH="0" baseline="0">
                          <a:ln>
                            <a:noFill/>
                          </a:ln>
                          <a:solidFill>
                            <a:srgbClr val="009900"/>
                          </a:solidFill>
                          <a:effectLst/>
                          <a:latin typeface="Lucida Console" pitchFamily="49" charset="0"/>
                        </a:rPr>
                        <a:t>$t0</a:t>
                      </a:r>
                      <a:r>
                        <a:rPr kumimoji="0" lang="en-AU" sz="1600" b="0" i="0" u="none" strike="noStrike" cap="none" normalizeH="0" baseline="0">
                          <a:ln>
                            <a:noFill/>
                          </a:ln>
                          <a:solidFill>
                            <a:schemeClr val="tx1"/>
                          </a:solidFill>
                          <a:effectLst/>
                          <a:latin typeface="Lucida Console" pitchFamily="49" charset="0"/>
                        </a:rPr>
                        <a:t>, </a:t>
                      </a:r>
                      <a:r>
                        <a:rPr kumimoji="0" lang="en-AU" sz="1600" b="0" i="0" u="none" strike="noStrike" cap="none" normalizeH="0" baseline="0">
                          <a:ln>
                            <a:noFill/>
                          </a:ln>
                          <a:solidFill>
                            <a:schemeClr val="hlink"/>
                          </a:solidFill>
                          <a:effectLst/>
                          <a:latin typeface="Lucida Console" pitchFamily="49" charset="0"/>
                        </a:rPr>
                        <a:t>$t0</a:t>
                      </a:r>
                      <a:r>
                        <a:rPr kumimoji="0" lang="en-AU" sz="1600" b="0" i="0" u="none" strike="noStrike" cap="none" normalizeH="0" baseline="0">
                          <a:ln>
                            <a:noFill/>
                          </a:ln>
                          <a:solidFill>
                            <a:schemeClr val="tx1"/>
                          </a:solidFill>
                          <a:effectLst/>
                          <a:latin typeface="Lucida Console" pitchFamily="49" charset="0"/>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lw   </a:t>
                      </a:r>
                      <a:r>
                        <a:rPr kumimoji="0" lang="en-AU" sz="1600" b="0" i="0" u="none" strike="noStrike" cap="none" normalizeH="0" baseline="0">
                          <a:ln>
                            <a:noFill/>
                          </a:ln>
                          <a:solidFill>
                            <a:schemeClr val="hlink"/>
                          </a:solidFill>
                          <a:effectLst/>
                          <a:latin typeface="Lucida Console" pitchFamily="49" charset="0"/>
                        </a:rPr>
                        <a:t>$t2</a:t>
                      </a:r>
                      <a:r>
                        <a:rPr kumimoji="0" lang="en-AU" sz="1600" b="0" i="0" u="none" strike="noStrike" cap="none" normalizeH="0" baseline="0">
                          <a:ln>
                            <a:noFill/>
                          </a:ln>
                          <a:solidFill>
                            <a:schemeClr val="tx1"/>
                          </a:solidFill>
                          <a:effectLst/>
                          <a:latin typeface="Lucida Console" pitchFamily="49" charset="0"/>
                        </a:rPr>
                        <a:t>, 8($s1)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3</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addu</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rgbClr val="009900"/>
                          </a:solidFill>
                          <a:effectLst/>
                          <a:latin typeface="Lucida Console" pitchFamily="49" charset="0"/>
                        </a:rPr>
                        <a:t>$t1</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chemeClr val="hlink"/>
                          </a:solidFill>
                          <a:effectLst/>
                          <a:latin typeface="Lucida Console" pitchFamily="49" charset="0"/>
                        </a:rPr>
                        <a:t>$t1</a:t>
                      </a:r>
                      <a:r>
                        <a:rPr kumimoji="0" lang="en-AU" sz="1600" b="0" i="0" u="none" strike="noStrike" cap="none" normalizeH="0" baseline="0" dirty="0">
                          <a:ln>
                            <a:noFill/>
                          </a:ln>
                          <a:solidFill>
                            <a:schemeClr val="tx1"/>
                          </a:solidFill>
                          <a:effectLst/>
                          <a:latin typeface="Lucida Console" pitchFamily="49" charset="0"/>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lw   </a:t>
                      </a:r>
                      <a:r>
                        <a:rPr kumimoji="0" lang="en-AU" sz="1600" b="0" i="0" u="none" strike="noStrike" cap="none" normalizeH="0" baseline="0">
                          <a:ln>
                            <a:noFill/>
                          </a:ln>
                          <a:solidFill>
                            <a:schemeClr val="hlink"/>
                          </a:solidFill>
                          <a:effectLst/>
                          <a:latin typeface="Lucida Console" pitchFamily="49" charset="0"/>
                        </a:rPr>
                        <a:t>$t3</a:t>
                      </a:r>
                      <a:r>
                        <a:rPr kumimoji="0" lang="en-AU" sz="1600" b="0" i="0" u="none" strike="noStrike" cap="none" normalizeH="0" baseline="0">
                          <a:ln>
                            <a:noFill/>
                          </a:ln>
                          <a:solidFill>
                            <a:schemeClr val="tx1"/>
                          </a:solidFill>
                          <a:effectLst/>
                          <a:latin typeface="Lucida Console" pitchFamily="49" charset="0"/>
                        </a:rPr>
                        <a:t>, 4($s1)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4</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addu </a:t>
                      </a:r>
                      <a:r>
                        <a:rPr kumimoji="0" lang="en-AU" sz="1600" b="0" i="0" u="none" strike="noStrike" cap="none" normalizeH="0" baseline="0">
                          <a:ln>
                            <a:noFill/>
                          </a:ln>
                          <a:solidFill>
                            <a:srgbClr val="009900"/>
                          </a:solidFill>
                          <a:effectLst/>
                          <a:latin typeface="Lucida Console" pitchFamily="49" charset="0"/>
                        </a:rPr>
                        <a:t>$t2</a:t>
                      </a:r>
                      <a:r>
                        <a:rPr kumimoji="0" lang="en-AU" sz="1600" b="0" i="0" u="none" strike="noStrike" cap="none" normalizeH="0" baseline="0">
                          <a:ln>
                            <a:noFill/>
                          </a:ln>
                          <a:solidFill>
                            <a:schemeClr val="tx1"/>
                          </a:solidFill>
                          <a:effectLst/>
                          <a:latin typeface="Lucida Console" pitchFamily="49" charset="0"/>
                        </a:rPr>
                        <a:t>, </a:t>
                      </a:r>
                      <a:r>
                        <a:rPr kumimoji="0" lang="en-AU" sz="1600" b="0" i="0" u="none" strike="noStrike" cap="none" normalizeH="0" baseline="0">
                          <a:ln>
                            <a:noFill/>
                          </a:ln>
                          <a:solidFill>
                            <a:schemeClr val="hlink"/>
                          </a:solidFill>
                          <a:effectLst/>
                          <a:latin typeface="Lucida Console" pitchFamily="49" charset="0"/>
                        </a:rPr>
                        <a:t>$t2</a:t>
                      </a:r>
                      <a:r>
                        <a:rPr kumimoji="0" lang="en-AU" sz="1600" b="0" i="0" u="none" strike="noStrike" cap="none" normalizeH="0" baseline="0">
                          <a:ln>
                            <a:noFill/>
                          </a:ln>
                          <a:solidFill>
                            <a:schemeClr val="tx1"/>
                          </a:solidFill>
                          <a:effectLst/>
                          <a:latin typeface="Lucida Console" pitchFamily="49" charset="0"/>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sw</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rgbClr val="009900"/>
                          </a:solidFill>
                          <a:effectLst/>
                          <a:latin typeface="Lucida Console" pitchFamily="49" charset="0"/>
                        </a:rPr>
                        <a:t>$t0</a:t>
                      </a:r>
                      <a:r>
                        <a:rPr kumimoji="0" lang="en-AU" sz="1600" b="0" i="0" u="none" strike="noStrike" cap="none" normalizeH="0" baseline="0" dirty="0">
                          <a:ln>
                            <a:noFill/>
                          </a:ln>
                          <a:solidFill>
                            <a:schemeClr val="tx1"/>
                          </a:solidFill>
                          <a:effectLst/>
                          <a:latin typeface="Lucida Console" pitchFamily="49" charset="0"/>
                        </a:rPr>
                        <a:t>, 16($s1)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5</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addu</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rgbClr val="009900"/>
                          </a:solidFill>
                          <a:effectLst/>
                          <a:latin typeface="Lucida Console" pitchFamily="49" charset="0"/>
                        </a:rPr>
                        <a:t>$t3</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chemeClr val="hlink"/>
                          </a:solidFill>
                          <a:effectLst/>
                          <a:latin typeface="Lucida Console" pitchFamily="49" charset="0"/>
                        </a:rPr>
                        <a:t>$t3</a:t>
                      </a:r>
                      <a:r>
                        <a:rPr kumimoji="0" lang="en-AU" sz="1600" b="0" i="0" u="none" strike="noStrike" cap="none" normalizeH="0" baseline="0" dirty="0">
                          <a:ln>
                            <a:noFill/>
                          </a:ln>
                          <a:solidFill>
                            <a:schemeClr val="tx1"/>
                          </a:solidFill>
                          <a:effectLst/>
                          <a:latin typeface="Lucida Console" pitchFamily="49" charset="0"/>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sw   </a:t>
                      </a:r>
                      <a:r>
                        <a:rPr kumimoji="0" lang="en-AU" sz="1600" b="0" i="0" u="none" strike="noStrike" cap="none" normalizeH="0" baseline="0">
                          <a:ln>
                            <a:noFill/>
                          </a:ln>
                          <a:solidFill>
                            <a:srgbClr val="009900"/>
                          </a:solidFill>
                          <a:effectLst/>
                          <a:latin typeface="Lucida Console" pitchFamily="49" charset="0"/>
                        </a:rPr>
                        <a:t>$t1</a:t>
                      </a:r>
                      <a:r>
                        <a:rPr kumimoji="0" lang="en-AU" sz="1600" b="0" i="0" u="none" strike="noStrike" cap="none" normalizeH="0" baseline="0">
                          <a:ln>
                            <a:noFill/>
                          </a:ln>
                          <a:solidFill>
                            <a:schemeClr val="tx1"/>
                          </a:solidFill>
                          <a:effectLst/>
                          <a:latin typeface="Lucida Console" pitchFamily="49" charset="0"/>
                        </a:rPr>
                        <a:t>, 12($s1)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6</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C0C0C0"/>
                          </a:solidFill>
                          <a:effectLst/>
                          <a:latin typeface="Lucida Console" pitchFamily="49" charset="0"/>
                        </a:rPr>
                        <a:t>nop</a:t>
                      </a:r>
                      <a:endParaRPr kumimoji="0" lang="en-AU" sz="1600" b="0" i="0" u="none" strike="noStrike" cap="none" normalizeH="0" baseline="0">
                        <a:ln>
                          <a:noFill/>
                        </a:ln>
                        <a:solidFill>
                          <a:srgbClr val="C0C0C0"/>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sw   </a:t>
                      </a:r>
                      <a:r>
                        <a:rPr kumimoji="0" lang="en-AU" sz="1600" b="0" i="0" u="none" strike="noStrike" cap="none" normalizeH="0" baseline="0">
                          <a:ln>
                            <a:noFill/>
                          </a:ln>
                          <a:solidFill>
                            <a:srgbClr val="009900"/>
                          </a:solidFill>
                          <a:effectLst/>
                          <a:latin typeface="Lucida Console" pitchFamily="49" charset="0"/>
                        </a:rPr>
                        <a:t>$t2</a:t>
                      </a:r>
                      <a:r>
                        <a:rPr kumimoji="0" lang="en-AU" sz="1600" b="0" i="0" u="none" strike="noStrike" cap="none" normalizeH="0" baseline="0">
                          <a:ln>
                            <a:noFill/>
                          </a:ln>
                          <a:solidFill>
                            <a:schemeClr val="tx1"/>
                          </a:solidFill>
                          <a:effectLst/>
                          <a:latin typeface="Lucida Console" pitchFamily="49" charset="0"/>
                        </a:rPr>
                        <a:t>, 8($s1)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7</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bne  </a:t>
                      </a:r>
                      <a:r>
                        <a:rPr kumimoji="0" lang="en-AU" sz="1600" b="0" i="0" u="none" strike="noStrike" cap="none" normalizeH="0" baseline="0">
                          <a:ln>
                            <a:noFill/>
                          </a:ln>
                          <a:solidFill>
                            <a:srgbClr val="A47B38"/>
                          </a:solidFill>
                          <a:effectLst/>
                          <a:latin typeface="Lucida Console" pitchFamily="49" charset="0"/>
                        </a:rPr>
                        <a:t>$s1</a:t>
                      </a:r>
                      <a:r>
                        <a:rPr kumimoji="0" lang="en-AU" sz="1600" b="0" i="0" u="none" strike="noStrike" cap="none" normalizeH="0" baseline="0">
                          <a:ln>
                            <a:noFill/>
                          </a:ln>
                          <a:solidFill>
                            <a:schemeClr val="tx1"/>
                          </a:solidFill>
                          <a:effectLst/>
                          <a:latin typeface="Lucida Console" pitchFamily="49" charset="0"/>
                        </a:rPr>
                        <a:t>, $zero, Loop</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sw   </a:t>
                      </a:r>
                      <a:r>
                        <a:rPr kumimoji="0" lang="en-AU" sz="1600" b="0" i="0" u="none" strike="noStrike" cap="none" normalizeH="0" baseline="0">
                          <a:ln>
                            <a:noFill/>
                          </a:ln>
                          <a:solidFill>
                            <a:srgbClr val="009900"/>
                          </a:solidFill>
                          <a:effectLst/>
                          <a:latin typeface="Lucida Console" pitchFamily="49" charset="0"/>
                        </a:rPr>
                        <a:t>$t3</a:t>
                      </a:r>
                      <a:r>
                        <a:rPr kumimoji="0" lang="en-AU" sz="1600" b="0" i="0" u="none" strike="noStrike" cap="none" normalizeH="0" baseline="0">
                          <a:ln>
                            <a:noFill/>
                          </a:ln>
                          <a:solidFill>
                            <a:schemeClr val="tx1"/>
                          </a:solidFill>
                          <a:effectLst/>
                          <a:latin typeface="Lucida Console" pitchFamily="49" charset="0"/>
                        </a:rPr>
                        <a:t>, 4($s1)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Lucida Console" pitchFamily="49" charset="0"/>
                        </a:rPr>
                        <a:t>8</a:t>
                      </a:r>
                      <a:endParaRPr kumimoji="0" lang="en-AU" sz="1600" b="0" i="0" u="none" strike="noStrike" cap="none" normalizeH="0" baseline="0" dirty="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3" name="Freeform 9">
            <a:extLst>
              <a:ext uri="{FF2B5EF4-FFF2-40B4-BE49-F238E27FC236}">
                <a16:creationId xmlns:a16="http://schemas.microsoft.com/office/drawing/2014/main" id="{F95EF4DD-415B-4002-896A-D31A27E55433}"/>
              </a:ext>
            </a:extLst>
          </p:cNvPr>
          <p:cNvSpPr>
            <a:spLocks/>
          </p:cNvSpPr>
          <p:nvPr/>
        </p:nvSpPr>
        <p:spPr bwMode="auto">
          <a:xfrm>
            <a:off x="5295900" y="3194050"/>
            <a:ext cx="1065213" cy="1362075"/>
          </a:xfrm>
          <a:custGeom>
            <a:avLst/>
            <a:gdLst>
              <a:gd name="T0" fmla="*/ 0 w 671"/>
              <a:gd name="T1" fmla="*/ 2147483646 h 858"/>
              <a:gd name="T2" fmla="*/ 2147483646 w 671"/>
              <a:gd name="T3" fmla="*/ 2147483646 h 858"/>
              <a:gd name="T4" fmla="*/ 2147483646 w 671"/>
              <a:gd name="T5" fmla="*/ 2147483646 h 858"/>
              <a:gd name="T6" fmla="*/ 2147483646 w 671"/>
              <a:gd name="T7" fmla="*/ 0 h 858"/>
              <a:gd name="T8" fmla="*/ 0 60000 65536"/>
              <a:gd name="T9" fmla="*/ 0 60000 65536"/>
              <a:gd name="T10" fmla="*/ 0 60000 65536"/>
              <a:gd name="T11" fmla="*/ 0 60000 65536"/>
              <a:gd name="T12" fmla="*/ 0 w 671"/>
              <a:gd name="T13" fmla="*/ 0 h 858"/>
              <a:gd name="T14" fmla="*/ 671 w 671"/>
              <a:gd name="T15" fmla="*/ 858 h 858"/>
            </a:gdLst>
            <a:ahLst/>
            <a:cxnLst>
              <a:cxn ang="T8">
                <a:pos x="T0" y="T1"/>
              </a:cxn>
              <a:cxn ang="T9">
                <a:pos x="T2" y="T3"/>
              </a:cxn>
              <a:cxn ang="T10">
                <a:pos x="T4" y="T5"/>
              </a:cxn>
              <a:cxn ang="T11">
                <a:pos x="T6" y="T7"/>
              </a:cxn>
            </a:cxnLst>
            <a:rect l="T12" t="T13" r="T14" b="T15"/>
            <a:pathLst>
              <a:path w="671" h="858">
                <a:moveTo>
                  <a:pt x="0" y="858"/>
                </a:moveTo>
                <a:cubicBezTo>
                  <a:pt x="95" y="838"/>
                  <a:pt x="469" y="850"/>
                  <a:pt x="570" y="738"/>
                </a:cubicBezTo>
                <a:cubicBezTo>
                  <a:pt x="671" y="626"/>
                  <a:pt x="652" y="309"/>
                  <a:pt x="606" y="186"/>
                </a:cubicBezTo>
                <a:cubicBezTo>
                  <a:pt x="560" y="63"/>
                  <a:pt x="359" y="39"/>
                  <a:pt x="294" y="0"/>
                </a:cubicBezTo>
              </a:path>
            </a:pathLst>
          </a:custGeom>
          <a:noFill/>
          <a:ln w="28575" cmpd="sng">
            <a:solidFill>
              <a:schemeClr val="hlink"/>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0884" name="Freeform 13">
            <a:extLst>
              <a:ext uri="{FF2B5EF4-FFF2-40B4-BE49-F238E27FC236}">
                <a16:creationId xmlns:a16="http://schemas.microsoft.com/office/drawing/2014/main" id="{3F1F4DBB-DCB1-456E-94E0-955A24C171F2}"/>
              </a:ext>
            </a:extLst>
          </p:cNvPr>
          <p:cNvSpPr>
            <a:spLocks/>
          </p:cNvSpPr>
          <p:nvPr/>
        </p:nvSpPr>
        <p:spPr bwMode="auto">
          <a:xfrm>
            <a:off x="4257675" y="3041650"/>
            <a:ext cx="2459038" cy="2152650"/>
          </a:xfrm>
          <a:custGeom>
            <a:avLst/>
            <a:gdLst>
              <a:gd name="T0" fmla="*/ 0 w 1549"/>
              <a:gd name="T1" fmla="*/ 2147483646 h 1356"/>
              <a:gd name="T2" fmla="*/ 2147483646 w 1549"/>
              <a:gd name="T3" fmla="*/ 2147483646 h 1356"/>
              <a:gd name="T4" fmla="*/ 2147483646 w 1549"/>
              <a:gd name="T5" fmla="*/ 2147483646 h 1356"/>
              <a:gd name="T6" fmla="*/ 2147483646 w 1549"/>
              <a:gd name="T7" fmla="*/ 0 h 1356"/>
              <a:gd name="T8" fmla="*/ 0 60000 65536"/>
              <a:gd name="T9" fmla="*/ 0 60000 65536"/>
              <a:gd name="T10" fmla="*/ 0 60000 65536"/>
              <a:gd name="T11" fmla="*/ 0 60000 65536"/>
              <a:gd name="T12" fmla="*/ 0 w 1549"/>
              <a:gd name="T13" fmla="*/ 0 h 1356"/>
              <a:gd name="T14" fmla="*/ 1549 w 1549"/>
              <a:gd name="T15" fmla="*/ 1356 h 1356"/>
            </a:gdLst>
            <a:ahLst/>
            <a:cxnLst>
              <a:cxn ang="T8">
                <a:pos x="T0" y="T1"/>
              </a:cxn>
              <a:cxn ang="T9">
                <a:pos x="T2" y="T3"/>
              </a:cxn>
              <a:cxn ang="T10">
                <a:pos x="T4" y="T5"/>
              </a:cxn>
              <a:cxn ang="T11">
                <a:pos x="T6" y="T7"/>
              </a:cxn>
            </a:cxnLst>
            <a:rect l="T12" t="T13" r="T14" b="T15"/>
            <a:pathLst>
              <a:path w="1549" h="1356">
                <a:moveTo>
                  <a:pt x="0" y="1356"/>
                </a:moveTo>
                <a:cubicBezTo>
                  <a:pt x="219" y="1298"/>
                  <a:pt x="1079" y="1198"/>
                  <a:pt x="1314" y="1008"/>
                </a:cubicBezTo>
                <a:cubicBezTo>
                  <a:pt x="1549" y="818"/>
                  <a:pt x="1466" y="384"/>
                  <a:pt x="1410" y="216"/>
                </a:cubicBezTo>
                <a:cubicBezTo>
                  <a:pt x="1354" y="48"/>
                  <a:pt x="1068" y="45"/>
                  <a:pt x="978" y="0"/>
                </a:cubicBezTo>
              </a:path>
            </a:pathLst>
          </a:custGeom>
          <a:noFill/>
          <a:ln w="28575" cmpd="sng">
            <a:solidFill>
              <a:schemeClr val="hlink"/>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0885" name="Rectangle 14">
            <a:extLst>
              <a:ext uri="{FF2B5EF4-FFF2-40B4-BE49-F238E27FC236}">
                <a16:creationId xmlns:a16="http://schemas.microsoft.com/office/drawing/2014/main" id="{3E01DE6C-2227-4804-900D-4E27F5C63AFE}"/>
              </a:ext>
            </a:extLst>
          </p:cNvPr>
          <p:cNvSpPr>
            <a:spLocks noChangeArrowheads="1"/>
          </p:cNvSpPr>
          <p:nvPr/>
        </p:nvSpPr>
        <p:spPr bwMode="auto">
          <a:xfrm>
            <a:off x="5580063" y="3717925"/>
            <a:ext cx="1512887" cy="28733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0886" name="Rectangle 2">
            <a:extLst>
              <a:ext uri="{FF2B5EF4-FFF2-40B4-BE49-F238E27FC236}">
                <a16:creationId xmlns:a16="http://schemas.microsoft.com/office/drawing/2014/main" id="{67E52EEA-AE2A-4598-B7D9-3E5FAEA85B65}"/>
              </a:ext>
            </a:extLst>
          </p:cNvPr>
          <p:cNvSpPr>
            <a:spLocks noGrp="1" noChangeArrowheads="1"/>
          </p:cNvSpPr>
          <p:nvPr>
            <p:ph type="title"/>
          </p:nvPr>
        </p:nvSpPr>
        <p:spPr/>
        <p:txBody>
          <a:bodyPr/>
          <a:lstStyle/>
          <a:p>
            <a:pPr eaLnBrk="1" hangingPunct="1"/>
            <a:r>
              <a:rPr lang="en-US" altLang="en-US"/>
              <a:t>Dynamically Scheduled CPU</a:t>
            </a:r>
            <a:endParaRPr lang="en-AU" altLang="en-US"/>
          </a:p>
        </p:txBody>
      </p:sp>
      <p:pic>
        <p:nvPicPr>
          <p:cNvPr id="250887" name="Picture 4" descr="f04-72-P374493">
            <a:extLst>
              <a:ext uri="{FF2B5EF4-FFF2-40B4-BE49-F238E27FC236}">
                <a16:creationId xmlns:a16="http://schemas.microsoft.com/office/drawing/2014/main" id="{C0EEA6C0-4F3D-45AD-90F4-05A3C9572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412875"/>
            <a:ext cx="6550025" cy="426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0888" name="AutoShape 11">
            <a:extLst>
              <a:ext uri="{FF2B5EF4-FFF2-40B4-BE49-F238E27FC236}">
                <a16:creationId xmlns:a16="http://schemas.microsoft.com/office/drawing/2014/main" id="{D107C28A-552F-45D1-AB84-B75BD8E8ABA1}"/>
              </a:ext>
            </a:extLst>
          </p:cNvPr>
          <p:cNvSpPr>
            <a:spLocks/>
          </p:cNvSpPr>
          <p:nvPr/>
        </p:nvSpPr>
        <p:spPr bwMode="auto">
          <a:xfrm>
            <a:off x="7235825" y="4292600"/>
            <a:ext cx="1727200" cy="936625"/>
          </a:xfrm>
          <a:prstGeom prst="borderCallout1">
            <a:avLst>
              <a:gd name="adj1" fmla="val 12204"/>
              <a:gd name="adj2" fmla="val -4412"/>
              <a:gd name="adj3" fmla="val 6273"/>
              <a:gd name="adj4" fmla="val -55148"/>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a:t>Results also sent to any waiting reservation stations</a:t>
            </a:r>
          </a:p>
        </p:txBody>
      </p:sp>
      <p:sp>
        <p:nvSpPr>
          <p:cNvPr id="250889" name="AutoShape 12">
            <a:extLst>
              <a:ext uri="{FF2B5EF4-FFF2-40B4-BE49-F238E27FC236}">
                <a16:creationId xmlns:a16="http://schemas.microsoft.com/office/drawing/2014/main" id="{20A77008-F828-4FB4-8EBE-2511B1D1FD07}"/>
              </a:ext>
            </a:extLst>
          </p:cNvPr>
          <p:cNvSpPr>
            <a:spLocks/>
          </p:cNvSpPr>
          <p:nvPr/>
        </p:nvSpPr>
        <p:spPr bwMode="auto">
          <a:xfrm>
            <a:off x="323850" y="5229225"/>
            <a:ext cx="1692275" cy="649288"/>
          </a:xfrm>
          <a:prstGeom prst="borderCallout1">
            <a:avLst>
              <a:gd name="adj1" fmla="val 17602"/>
              <a:gd name="adj2" fmla="val 104505"/>
              <a:gd name="adj3" fmla="val 12958"/>
              <a:gd name="adj4" fmla="val 131894"/>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a:t>Reorders buffer for register writes</a:t>
            </a:r>
          </a:p>
        </p:txBody>
      </p:sp>
      <p:sp>
        <p:nvSpPr>
          <p:cNvPr id="250890" name="AutoShape 15">
            <a:extLst>
              <a:ext uri="{FF2B5EF4-FFF2-40B4-BE49-F238E27FC236}">
                <a16:creationId xmlns:a16="http://schemas.microsoft.com/office/drawing/2014/main" id="{8CC4B675-86C8-4B65-8287-31D61B1B048E}"/>
              </a:ext>
            </a:extLst>
          </p:cNvPr>
          <p:cNvSpPr>
            <a:spLocks/>
          </p:cNvSpPr>
          <p:nvPr/>
        </p:nvSpPr>
        <p:spPr bwMode="auto">
          <a:xfrm>
            <a:off x="5003800" y="5589588"/>
            <a:ext cx="1692275" cy="792162"/>
          </a:xfrm>
          <a:prstGeom prst="borderCallout1">
            <a:avLst>
              <a:gd name="adj1" fmla="val 14431"/>
              <a:gd name="adj2" fmla="val -4505"/>
              <a:gd name="adj3" fmla="val -45292"/>
              <a:gd name="adj4" fmla="val -36208"/>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a:t>Can supply operands for issued instructions</a:t>
            </a:r>
          </a:p>
        </p:txBody>
      </p:sp>
      <p:sp>
        <p:nvSpPr>
          <p:cNvPr id="250891" name="AutoShape 16">
            <a:extLst>
              <a:ext uri="{FF2B5EF4-FFF2-40B4-BE49-F238E27FC236}">
                <a16:creationId xmlns:a16="http://schemas.microsoft.com/office/drawing/2014/main" id="{6944AF51-FF83-4021-9370-218E835C614C}"/>
              </a:ext>
            </a:extLst>
          </p:cNvPr>
          <p:cNvSpPr>
            <a:spLocks/>
          </p:cNvSpPr>
          <p:nvPr/>
        </p:nvSpPr>
        <p:spPr bwMode="auto">
          <a:xfrm>
            <a:off x="7235825" y="1268413"/>
            <a:ext cx="1404938" cy="649287"/>
          </a:xfrm>
          <a:prstGeom prst="borderCallout1">
            <a:avLst>
              <a:gd name="adj1" fmla="val 17602"/>
              <a:gd name="adj2" fmla="val -5426"/>
              <a:gd name="adj3" fmla="val 65769"/>
              <a:gd name="adj4" fmla="val -45875"/>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a:t>Preserves dependencies</a:t>
            </a:r>
          </a:p>
        </p:txBody>
      </p:sp>
      <p:sp>
        <p:nvSpPr>
          <p:cNvPr id="250892" name="AutoShape 17">
            <a:extLst>
              <a:ext uri="{FF2B5EF4-FFF2-40B4-BE49-F238E27FC236}">
                <a16:creationId xmlns:a16="http://schemas.microsoft.com/office/drawing/2014/main" id="{0571095D-7DF2-4300-9BA5-D01174D17D48}"/>
              </a:ext>
            </a:extLst>
          </p:cNvPr>
          <p:cNvSpPr>
            <a:spLocks/>
          </p:cNvSpPr>
          <p:nvPr/>
        </p:nvSpPr>
        <p:spPr bwMode="auto">
          <a:xfrm>
            <a:off x="7235825" y="2565400"/>
            <a:ext cx="1404938" cy="649288"/>
          </a:xfrm>
          <a:prstGeom prst="borderCallout1">
            <a:avLst>
              <a:gd name="adj1" fmla="val 17602"/>
              <a:gd name="adj2" fmla="val -5426"/>
              <a:gd name="adj3" fmla="val 22736"/>
              <a:gd name="adj4" fmla="val -100676"/>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a:t>Hold pending operands</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3">
            <a:extLst>
              <a:ext uri="{FF2B5EF4-FFF2-40B4-BE49-F238E27FC236}">
                <a16:creationId xmlns:a16="http://schemas.microsoft.com/office/drawing/2014/main" id="{5D9EDCED-321A-47C6-939A-39F9EEAD15B1}"/>
              </a:ext>
            </a:extLst>
          </p:cNvPr>
          <p:cNvSpPr/>
          <p:nvPr/>
        </p:nvSpPr>
        <p:spPr>
          <a:xfrm>
            <a:off x="-36512" y="-26919"/>
            <a:ext cx="9180512" cy="6618343"/>
          </a:xfrm>
          <a:custGeom>
            <a:avLst/>
            <a:gdLst>
              <a:gd name="connsiteX0" fmla="*/ 0 w 4572000"/>
              <a:gd name="connsiteY0" fmla="*/ 3429000 h 3429000"/>
              <a:gd name="connsiteX1" fmla="*/ 4572000 w 4572000"/>
              <a:gd name="connsiteY1" fmla="*/ 3429000 h 3429000"/>
              <a:gd name="connsiteX2" fmla="*/ 4572000 w 4572000"/>
              <a:gd name="connsiteY2" fmla="*/ 0 h 3429000"/>
              <a:gd name="connsiteX3" fmla="*/ 0 w 4572000"/>
              <a:gd name="connsiteY3" fmla="*/ 0 h 3429000"/>
              <a:gd name="connsiteX4" fmla="*/ 0 w 4572000"/>
              <a:gd name="connsiteY4" fmla="*/ 3429000 h 3429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0" h="3429000">
                <a:moveTo>
                  <a:pt x="0" y="3429000"/>
                </a:moveTo>
                <a:lnTo>
                  <a:pt x="4572000" y="3429000"/>
                </a:lnTo>
                <a:lnTo>
                  <a:pt x="4572000" y="0"/>
                </a:lnTo>
                <a:lnTo>
                  <a:pt x="0" y="0"/>
                </a:lnTo>
                <a:lnTo>
                  <a:pt x="0" y="3429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5936" tIns="87968" rIns="175936" bIns="87968" anchor="ctr"/>
          <a:lstStyle/>
          <a:p>
            <a:pPr algn="ctr" eaLnBrk="1" hangingPunct="1">
              <a:defRPr/>
            </a:pPr>
            <a:endParaRPr lang="zh-CN" altLang="en-US">
              <a:latin typeface="Arial" pitchFamily="34" charset="0"/>
              <a:cs typeface="Arial" pitchFamily="34" charset="0"/>
            </a:endParaRPr>
          </a:p>
        </p:txBody>
      </p:sp>
      <p:sp>
        <p:nvSpPr>
          <p:cNvPr id="8" name="Freeform 3">
            <a:extLst>
              <a:ext uri="{FF2B5EF4-FFF2-40B4-BE49-F238E27FC236}">
                <a16:creationId xmlns:a16="http://schemas.microsoft.com/office/drawing/2014/main" id="{F2138A93-83BF-48AE-96ED-E7917E249504}"/>
              </a:ext>
            </a:extLst>
          </p:cNvPr>
          <p:cNvSpPr/>
          <p:nvPr/>
        </p:nvSpPr>
        <p:spPr>
          <a:xfrm>
            <a:off x="182785" y="1161781"/>
            <a:ext cx="8778430" cy="55550"/>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36" tIns="87968" rIns="175936" bIns="87968" anchor="ctr"/>
          <a:lstStyle/>
          <a:p>
            <a:pPr algn="ctr" eaLnBrk="1" hangingPunct="1">
              <a:defRPr/>
            </a:pPr>
            <a:endParaRPr lang="zh-CN" altLang="en-US">
              <a:latin typeface="Arial" pitchFamily="34" charset="0"/>
              <a:cs typeface="Arial" pitchFamily="34" charset="0"/>
            </a:endParaRPr>
          </a:p>
        </p:txBody>
      </p:sp>
      <p:sp>
        <p:nvSpPr>
          <p:cNvPr id="9" name="Freeform 3">
            <a:extLst>
              <a:ext uri="{FF2B5EF4-FFF2-40B4-BE49-F238E27FC236}">
                <a16:creationId xmlns:a16="http://schemas.microsoft.com/office/drawing/2014/main" id="{8E1FCB86-3202-44E4-85BD-9A8CE80EF25C}"/>
              </a:ext>
            </a:extLst>
          </p:cNvPr>
          <p:cNvSpPr/>
          <p:nvPr/>
        </p:nvSpPr>
        <p:spPr>
          <a:xfrm>
            <a:off x="4791818" y="6043801"/>
            <a:ext cx="3364721" cy="587239"/>
          </a:xfrm>
          <a:custGeom>
            <a:avLst/>
            <a:gdLst>
              <a:gd name="connsiteX0" fmla="*/ 0 w 1752600"/>
              <a:gd name="connsiteY0" fmla="*/ 304800 h 304800"/>
              <a:gd name="connsiteX1" fmla="*/ 1752600 w 1752600"/>
              <a:gd name="connsiteY1" fmla="*/ 304800 h 304800"/>
              <a:gd name="connsiteX2" fmla="*/ 1752600 w 1752600"/>
              <a:gd name="connsiteY2" fmla="*/ 0 h 304800"/>
              <a:gd name="connsiteX3" fmla="*/ 0 w 1752600"/>
              <a:gd name="connsiteY3" fmla="*/ 0 h 304800"/>
              <a:gd name="connsiteX4" fmla="*/ 0 w 1752600"/>
              <a:gd name="connsiteY4" fmla="*/ 304800 h 30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52600" h="304800">
                <a:moveTo>
                  <a:pt x="0" y="304800"/>
                </a:moveTo>
                <a:lnTo>
                  <a:pt x="1752600" y="304800"/>
                </a:lnTo>
                <a:lnTo>
                  <a:pt x="1752600" y="0"/>
                </a:lnTo>
                <a:lnTo>
                  <a:pt x="0" y="0"/>
                </a:lnTo>
                <a:lnTo>
                  <a:pt x="0" y="3048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5936" tIns="87968" rIns="175936" bIns="87968" anchor="ctr"/>
          <a:lstStyle/>
          <a:p>
            <a:pPr algn="ctr" eaLnBrk="1" hangingPunct="1">
              <a:defRPr/>
            </a:pPr>
            <a:endParaRPr lang="zh-CN" altLang="en-US">
              <a:latin typeface="Arial" pitchFamily="34" charset="0"/>
              <a:cs typeface="Arial" pitchFamily="34" charset="0"/>
            </a:endParaRPr>
          </a:p>
        </p:txBody>
      </p:sp>
      <p:sp>
        <p:nvSpPr>
          <p:cNvPr id="27653" name="TextBox 1">
            <a:extLst>
              <a:ext uri="{FF2B5EF4-FFF2-40B4-BE49-F238E27FC236}">
                <a16:creationId xmlns:a16="http://schemas.microsoft.com/office/drawing/2014/main" id="{90275EC3-D2E6-4723-82C5-40E52B552C8F}"/>
              </a:ext>
            </a:extLst>
          </p:cNvPr>
          <p:cNvSpPr txBox="1">
            <a:spLocks noChangeArrowheads="1"/>
          </p:cNvSpPr>
          <p:nvPr/>
        </p:nvSpPr>
        <p:spPr bwMode="auto">
          <a:xfrm>
            <a:off x="323528" y="115861"/>
            <a:ext cx="7373818" cy="1101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8796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4237"/>
              </a:lnSpc>
            </a:pPr>
            <a:r>
              <a:rPr lang="en-US" altLang="zh-CN" sz="2999" b="1" dirty="0">
                <a:solidFill>
                  <a:srgbClr val="000000"/>
                </a:solidFill>
                <a:cs typeface="Arial" panose="020B0604020202020204" pitchFamily="34" charset="0"/>
              </a:rPr>
              <a:t>Assumption:</a:t>
            </a:r>
            <a:r>
              <a:rPr lang="en-US" altLang="zh-CN" sz="2999" dirty="0">
                <a:cs typeface="Arial" panose="020B0604020202020204" pitchFamily="34" charset="0"/>
              </a:rPr>
              <a:t> </a:t>
            </a:r>
            <a:r>
              <a:rPr lang="en-US" altLang="zh-CN" sz="2999" b="1" dirty="0">
                <a:solidFill>
                  <a:srgbClr val="000000"/>
                </a:solidFill>
                <a:cs typeface="Arial" panose="020B0604020202020204" pitchFamily="34" charset="0"/>
              </a:rPr>
              <a:t>Basic</a:t>
            </a:r>
            <a:r>
              <a:rPr lang="en-US" altLang="zh-CN" sz="2999" dirty="0">
                <a:cs typeface="Arial" panose="020B0604020202020204" pitchFamily="34" charset="0"/>
              </a:rPr>
              <a:t> </a:t>
            </a:r>
            <a:r>
              <a:rPr lang="en-US" altLang="zh-CN" sz="2999" b="1" dirty="0">
                <a:solidFill>
                  <a:srgbClr val="000000"/>
                </a:solidFill>
                <a:cs typeface="Arial" panose="020B0604020202020204" pitchFamily="34" charset="0"/>
              </a:rPr>
              <a:t>Architecture</a:t>
            </a:r>
            <a:r>
              <a:rPr lang="en-US" altLang="zh-CN" sz="2999" dirty="0">
                <a:cs typeface="Arial" panose="020B0604020202020204" pitchFamily="34" charset="0"/>
              </a:rPr>
              <a:t> </a:t>
            </a:r>
            <a:r>
              <a:rPr lang="en-US" altLang="zh-CN" sz="2999" b="1" dirty="0">
                <a:solidFill>
                  <a:srgbClr val="000000"/>
                </a:solidFill>
                <a:cs typeface="Arial" panose="020B0604020202020204" pitchFamily="34" charset="0"/>
              </a:rPr>
              <a:t>of</a:t>
            </a:r>
            <a:r>
              <a:rPr lang="en-US" altLang="zh-CN" sz="2999" dirty="0">
                <a:cs typeface="Arial" panose="020B0604020202020204" pitchFamily="34" charset="0"/>
              </a:rPr>
              <a:t> </a:t>
            </a:r>
            <a:r>
              <a:rPr lang="en-US" altLang="zh-CN" sz="2999" b="1" dirty="0">
                <a:solidFill>
                  <a:srgbClr val="000000"/>
                </a:solidFill>
                <a:cs typeface="Arial" panose="020B0604020202020204" pitchFamily="34" charset="0"/>
              </a:rPr>
              <a:t>MIPS</a:t>
            </a:r>
          </a:p>
          <a:p>
            <a:pPr eaLnBrk="1" hangingPunct="1">
              <a:lnSpc>
                <a:spcPts val="3649"/>
              </a:lnSpc>
            </a:pPr>
            <a:r>
              <a:rPr lang="en-US" altLang="zh-CN" sz="2999" b="1" dirty="0">
                <a:solidFill>
                  <a:srgbClr val="000000"/>
                </a:solidFill>
                <a:cs typeface="Arial" panose="020B0604020202020204" pitchFamily="34" charset="0"/>
              </a:rPr>
              <a:t>Processor</a:t>
            </a:r>
            <a:r>
              <a:rPr lang="en-US" altLang="zh-CN" sz="2999" dirty="0">
                <a:cs typeface="Arial" panose="020B0604020202020204" pitchFamily="34" charset="0"/>
              </a:rPr>
              <a:t> </a:t>
            </a:r>
            <a:r>
              <a:rPr lang="en-US" altLang="zh-CN" sz="2999" b="1" dirty="0">
                <a:solidFill>
                  <a:srgbClr val="000000"/>
                </a:solidFill>
                <a:cs typeface="Arial" panose="020B0604020202020204" pitchFamily="34" charset="0"/>
              </a:rPr>
              <a:t>with</a:t>
            </a:r>
            <a:r>
              <a:rPr lang="en-US" altLang="zh-CN" sz="2999" dirty="0">
                <a:cs typeface="Arial" panose="020B0604020202020204" pitchFamily="34" charset="0"/>
              </a:rPr>
              <a:t> </a:t>
            </a:r>
            <a:r>
              <a:rPr lang="en-US" altLang="zh-CN" sz="2999" b="1" dirty="0">
                <a:solidFill>
                  <a:srgbClr val="000000"/>
                </a:solidFill>
                <a:cs typeface="Arial" panose="020B0604020202020204" pitchFamily="34" charset="0"/>
              </a:rPr>
              <a:t>Scoreboard</a:t>
            </a:r>
          </a:p>
        </p:txBody>
      </p:sp>
      <p:sp>
        <p:nvSpPr>
          <p:cNvPr id="27654" name="TextBox 1">
            <a:extLst>
              <a:ext uri="{FF2B5EF4-FFF2-40B4-BE49-F238E27FC236}">
                <a16:creationId xmlns:a16="http://schemas.microsoft.com/office/drawing/2014/main" id="{DB924848-4669-43DA-851D-679163F1C686}"/>
              </a:ext>
            </a:extLst>
          </p:cNvPr>
          <p:cNvSpPr txBox="1">
            <a:spLocks noChangeArrowheads="1"/>
          </p:cNvSpPr>
          <p:nvPr/>
        </p:nvSpPr>
        <p:spPr bwMode="auto">
          <a:xfrm>
            <a:off x="414507" y="1347476"/>
            <a:ext cx="3298062" cy="83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87968">
            <a:spAutoFit/>
          </a:bodyPr>
          <a:lstStyle>
            <a:lvl1pPr>
              <a:tabLst>
                <a:tab pos="317500" algn="l"/>
              </a:tabLst>
              <a:defRPr>
                <a:solidFill>
                  <a:schemeClr val="tx1"/>
                </a:solidFill>
                <a:latin typeface="Arial" panose="020B0604020202020204" pitchFamily="34" charset="0"/>
                <a:ea typeface="宋体" panose="02010600030101010101" pitchFamily="2" charset="-122"/>
              </a:defRPr>
            </a:lvl1pPr>
            <a:lvl2pPr marL="742950" indent="-285750">
              <a:tabLst>
                <a:tab pos="317500" algn="l"/>
              </a:tabLst>
              <a:defRPr>
                <a:solidFill>
                  <a:schemeClr val="tx1"/>
                </a:solidFill>
                <a:latin typeface="Arial" panose="020B0604020202020204" pitchFamily="34" charset="0"/>
                <a:ea typeface="宋体" panose="02010600030101010101" pitchFamily="2" charset="-122"/>
              </a:defRPr>
            </a:lvl2pPr>
            <a:lvl3pPr marL="1143000" indent="-228600">
              <a:tabLst>
                <a:tab pos="317500" algn="l"/>
              </a:tabLst>
              <a:defRPr>
                <a:solidFill>
                  <a:schemeClr val="tx1"/>
                </a:solidFill>
                <a:latin typeface="Arial" panose="020B0604020202020204" pitchFamily="34" charset="0"/>
                <a:ea typeface="宋体" panose="02010600030101010101" pitchFamily="2" charset="-122"/>
              </a:defRPr>
            </a:lvl3pPr>
            <a:lvl4pPr marL="1600200" indent="-228600">
              <a:tabLst>
                <a:tab pos="317500" algn="l"/>
              </a:tabLst>
              <a:defRPr>
                <a:solidFill>
                  <a:schemeClr val="tx1"/>
                </a:solidFill>
                <a:latin typeface="Arial" panose="020B0604020202020204" pitchFamily="34" charset="0"/>
                <a:ea typeface="宋体" panose="02010600030101010101" pitchFamily="2" charset="-122"/>
              </a:defRPr>
            </a:lvl4pPr>
            <a:lvl5pPr marL="2057400" indent="-228600">
              <a:tabLst>
                <a:tab pos="317500" algn="l"/>
              </a:tabLst>
              <a:defRPr>
                <a:solidFill>
                  <a:schemeClr val="tx1"/>
                </a:solidFill>
                <a:latin typeface="Arial" panose="020B0604020202020204" pitchFamily="34" charset="0"/>
                <a:ea typeface="宋体" panose="02010600030101010101" pitchFamily="2" charset="-122"/>
              </a:defRPr>
            </a:lvl5pPr>
            <a:lvl6pPr marL="2514600" indent="-228600" defTabSz="1662113" eaLnBrk="0" fontAlgn="base" hangingPunct="0">
              <a:spcBef>
                <a:spcPct val="0"/>
              </a:spcBef>
              <a:spcAft>
                <a:spcPct val="0"/>
              </a:spcAft>
              <a:tabLst>
                <a:tab pos="317500" algn="l"/>
              </a:tabLst>
              <a:defRPr>
                <a:solidFill>
                  <a:schemeClr val="tx1"/>
                </a:solidFill>
                <a:latin typeface="Arial" panose="020B0604020202020204" pitchFamily="34" charset="0"/>
                <a:ea typeface="宋体" panose="02010600030101010101" pitchFamily="2" charset="-122"/>
              </a:defRPr>
            </a:lvl6pPr>
            <a:lvl7pPr marL="2971800" indent="-228600" defTabSz="1662113" eaLnBrk="0" fontAlgn="base" hangingPunct="0">
              <a:spcBef>
                <a:spcPct val="0"/>
              </a:spcBef>
              <a:spcAft>
                <a:spcPct val="0"/>
              </a:spcAft>
              <a:tabLst>
                <a:tab pos="317500" algn="l"/>
              </a:tabLst>
              <a:defRPr>
                <a:solidFill>
                  <a:schemeClr val="tx1"/>
                </a:solidFill>
                <a:latin typeface="Arial" panose="020B0604020202020204" pitchFamily="34" charset="0"/>
                <a:ea typeface="宋体" panose="02010600030101010101" pitchFamily="2" charset="-122"/>
              </a:defRPr>
            </a:lvl7pPr>
            <a:lvl8pPr marL="3429000" indent="-228600" defTabSz="1662113" eaLnBrk="0" fontAlgn="base" hangingPunct="0">
              <a:spcBef>
                <a:spcPct val="0"/>
              </a:spcBef>
              <a:spcAft>
                <a:spcPct val="0"/>
              </a:spcAft>
              <a:tabLst>
                <a:tab pos="317500" algn="l"/>
              </a:tabLst>
              <a:defRPr>
                <a:solidFill>
                  <a:schemeClr val="tx1"/>
                </a:solidFill>
                <a:latin typeface="Arial" panose="020B0604020202020204" pitchFamily="34" charset="0"/>
                <a:ea typeface="宋体" panose="02010600030101010101" pitchFamily="2" charset="-122"/>
              </a:defRPr>
            </a:lvl8pPr>
            <a:lvl9pPr marL="3886200" indent="-228600" defTabSz="1662113" eaLnBrk="0" fontAlgn="base" hangingPunct="0">
              <a:spcBef>
                <a:spcPct val="0"/>
              </a:spcBef>
              <a:spcAft>
                <a:spcPct val="0"/>
              </a:spcAft>
              <a:tabLst>
                <a:tab pos="317500" algn="l"/>
              </a:tabLst>
              <a:defRPr>
                <a:solidFill>
                  <a:schemeClr val="tx1"/>
                </a:solidFill>
                <a:latin typeface="Arial" panose="020B0604020202020204" pitchFamily="34" charset="0"/>
                <a:ea typeface="宋体" panose="02010600030101010101" pitchFamily="2" charset="-122"/>
              </a:defRPr>
            </a:lvl9pPr>
          </a:lstStyle>
          <a:p>
            <a:pPr eaLnBrk="1" hangingPunct="1">
              <a:lnSpc>
                <a:spcPts val="3074"/>
              </a:lnSpc>
            </a:pPr>
            <a:r>
              <a:rPr lang="en-US" altLang="zh-CN" sz="2300">
                <a:solidFill>
                  <a:srgbClr val="00009A"/>
                </a:solidFill>
                <a:cs typeface="Arial" panose="020B0604020202020204" pitchFamily="34" charset="0"/>
              </a:rPr>
              <a:t>•</a:t>
            </a:r>
            <a:r>
              <a:rPr lang="en-US" altLang="zh-CN" sz="2300">
                <a:cs typeface="Arial" panose="020B0604020202020204" pitchFamily="34" charset="0"/>
              </a:rPr>
              <a:t>   </a:t>
            </a:r>
            <a:r>
              <a:rPr lang="en-US" altLang="zh-CN" sz="2300">
                <a:solidFill>
                  <a:srgbClr val="00009A"/>
                </a:solidFill>
                <a:cs typeface="Arial" panose="020B0604020202020204" pitchFamily="34" charset="0"/>
              </a:rPr>
              <a:t>Simpler</a:t>
            </a:r>
            <a:r>
              <a:rPr lang="en-US" altLang="zh-CN" sz="2300">
                <a:cs typeface="Arial" panose="020B0604020202020204" pitchFamily="34" charset="0"/>
              </a:rPr>
              <a:t> </a:t>
            </a:r>
            <a:r>
              <a:rPr lang="en-US" altLang="zh-CN" sz="2300">
                <a:solidFill>
                  <a:srgbClr val="00009A"/>
                </a:solidFill>
                <a:cs typeface="Arial" panose="020B0604020202020204" pitchFamily="34" charset="0"/>
              </a:rPr>
              <a:t>structure</a:t>
            </a:r>
            <a:r>
              <a:rPr lang="en-US" altLang="zh-CN" sz="2300">
                <a:cs typeface="Arial" panose="020B0604020202020204" pitchFamily="34" charset="0"/>
              </a:rPr>
              <a:t> </a:t>
            </a:r>
            <a:r>
              <a:rPr lang="en-US" altLang="zh-CN" sz="2300">
                <a:solidFill>
                  <a:srgbClr val="00009A"/>
                </a:solidFill>
                <a:cs typeface="Arial" panose="020B0604020202020204" pitchFamily="34" charset="0"/>
              </a:rPr>
              <a:t>than</a:t>
            </a:r>
          </a:p>
          <a:p>
            <a:pPr eaLnBrk="1" hangingPunct="1">
              <a:lnSpc>
                <a:spcPts val="2699"/>
              </a:lnSpc>
            </a:pPr>
            <a:r>
              <a:rPr lang="en-US" altLang="zh-CN">
                <a:cs typeface="Arial" panose="020B0604020202020204" pitchFamily="34" charset="0"/>
              </a:rPr>
              <a:t>	</a:t>
            </a:r>
            <a:r>
              <a:rPr lang="en-US" altLang="zh-CN" sz="2300">
                <a:solidFill>
                  <a:srgbClr val="00009A"/>
                </a:solidFill>
                <a:cs typeface="Arial" panose="020B0604020202020204" pitchFamily="34" charset="0"/>
              </a:rPr>
              <a:t>CDC</a:t>
            </a:r>
            <a:r>
              <a:rPr lang="en-US" altLang="zh-CN" sz="2300">
                <a:cs typeface="Arial" panose="020B0604020202020204" pitchFamily="34" charset="0"/>
              </a:rPr>
              <a:t> </a:t>
            </a:r>
            <a:r>
              <a:rPr lang="en-US" altLang="zh-CN" sz="2300">
                <a:solidFill>
                  <a:srgbClr val="00009A"/>
                </a:solidFill>
                <a:cs typeface="Arial" panose="020B0604020202020204" pitchFamily="34" charset="0"/>
              </a:rPr>
              <a:t>6600</a:t>
            </a:r>
            <a:r>
              <a:rPr lang="en-US" altLang="zh-CN" sz="2300">
                <a:cs typeface="Arial" panose="020B0604020202020204" pitchFamily="34" charset="0"/>
              </a:rPr>
              <a:t> </a:t>
            </a:r>
            <a:r>
              <a:rPr lang="en-US" altLang="zh-CN" sz="2300">
                <a:solidFill>
                  <a:srgbClr val="00009A"/>
                </a:solidFill>
                <a:cs typeface="Arial" panose="020B0604020202020204" pitchFamily="34" charset="0"/>
              </a:rPr>
              <a:t>original</a:t>
            </a:r>
            <a:r>
              <a:rPr lang="en-US" altLang="zh-CN" sz="2300">
                <a:cs typeface="Arial" panose="020B0604020202020204" pitchFamily="34" charset="0"/>
              </a:rPr>
              <a:t> </a:t>
            </a:r>
            <a:r>
              <a:rPr lang="en-US" altLang="zh-CN" sz="2300">
                <a:solidFill>
                  <a:srgbClr val="00009A"/>
                </a:solidFill>
                <a:cs typeface="Arial" panose="020B0604020202020204" pitchFamily="34" charset="0"/>
              </a:rPr>
              <a:t>one</a:t>
            </a:r>
          </a:p>
        </p:txBody>
      </p:sp>
      <p:sp>
        <p:nvSpPr>
          <p:cNvPr id="27655" name="TextBox 1">
            <a:extLst>
              <a:ext uri="{FF2B5EF4-FFF2-40B4-BE49-F238E27FC236}">
                <a16:creationId xmlns:a16="http://schemas.microsoft.com/office/drawing/2014/main" id="{7E9523B2-CD39-49D7-88DB-5372BE05E6BA}"/>
              </a:ext>
            </a:extLst>
          </p:cNvPr>
          <p:cNvSpPr txBox="1">
            <a:spLocks noChangeArrowheads="1"/>
          </p:cNvSpPr>
          <p:nvPr/>
        </p:nvSpPr>
        <p:spPr bwMode="auto">
          <a:xfrm>
            <a:off x="414507" y="2131519"/>
            <a:ext cx="3325042" cy="117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87968">
            <a:spAutoFit/>
          </a:bodyPr>
          <a:lstStyle>
            <a:lvl1pPr>
              <a:tabLst>
                <a:tab pos="317500" algn="l"/>
              </a:tabLst>
              <a:defRPr>
                <a:solidFill>
                  <a:schemeClr val="tx1"/>
                </a:solidFill>
                <a:latin typeface="Arial" panose="020B0604020202020204" pitchFamily="34" charset="0"/>
                <a:ea typeface="宋体" panose="02010600030101010101" pitchFamily="2" charset="-122"/>
              </a:defRPr>
            </a:lvl1pPr>
            <a:lvl2pPr marL="742950" indent="-285750">
              <a:tabLst>
                <a:tab pos="317500" algn="l"/>
              </a:tabLst>
              <a:defRPr>
                <a:solidFill>
                  <a:schemeClr val="tx1"/>
                </a:solidFill>
                <a:latin typeface="Arial" panose="020B0604020202020204" pitchFamily="34" charset="0"/>
                <a:ea typeface="宋体" panose="02010600030101010101" pitchFamily="2" charset="-122"/>
              </a:defRPr>
            </a:lvl2pPr>
            <a:lvl3pPr marL="1143000" indent="-228600">
              <a:tabLst>
                <a:tab pos="317500" algn="l"/>
              </a:tabLst>
              <a:defRPr>
                <a:solidFill>
                  <a:schemeClr val="tx1"/>
                </a:solidFill>
                <a:latin typeface="Arial" panose="020B0604020202020204" pitchFamily="34" charset="0"/>
                <a:ea typeface="宋体" panose="02010600030101010101" pitchFamily="2" charset="-122"/>
              </a:defRPr>
            </a:lvl3pPr>
            <a:lvl4pPr marL="1600200" indent="-228600">
              <a:tabLst>
                <a:tab pos="317500" algn="l"/>
              </a:tabLst>
              <a:defRPr>
                <a:solidFill>
                  <a:schemeClr val="tx1"/>
                </a:solidFill>
                <a:latin typeface="Arial" panose="020B0604020202020204" pitchFamily="34" charset="0"/>
                <a:ea typeface="宋体" panose="02010600030101010101" pitchFamily="2" charset="-122"/>
              </a:defRPr>
            </a:lvl4pPr>
            <a:lvl5pPr marL="2057400" indent="-228600">
              <a:tabLst>
                <a:tab pos="317500" algn="l"/>
              </a:tabLst>
              <a:defRPr>
                <a:solidFill>
                  <a:schemeClr val="tx1"/>
                </a:solidFill>
                <a:latin typeface="Arial" panose="020B0604020202020204" pitchFamily="34" charset="0"/>
                <a:ea typeface="宋体" panose="02010600030101010101" pitchFamily="2" charset="-122"/>
              </a:defRPr>
            </a:lvl5pPr>
            <a:lvl6pPr marL="2514600" indent="-228600" defTabSz="1662113" eaLnBrk="0" fontAlgn="base" hangingPunct="0">
              <a:spcBef>
                <a:spcPct val="0"/>
              </a:spcBef>
              <a:spcAft>
                <a:spcPct val="0"/>
              </a:spcAft>
              <a:tabLst>
                <a:tab pos="317500" algn="l"/>
              </a:tabLst>
              <a:defRPr>
                <a:solidFill>
                  <a:schemeClr val="tx1"/>
                </a:solidFill>
                <a:latin typeface="Arial" panose="020B0604020202020204" pitchFamily="34" charset="0"/>
                <a:ea typeface="宋体" panose="02010600030101010101" pitchFamily="2" charset="-122"/>
              </a:defRPr>
            </a:lvl6pPr>
            <a:lvl7pPr marL="2971800" indent="-228600" defTabSz="1662113" eaLnBrk="0" fontAlgn="base" hangingPunct="0">
              <a:spcBef>
                <a:spcPct val="0"/>
              </a:spcBef>
              <a:spcAft>
                <a:spcPct val="0"/>
              </a:spcAft>
              <a:tabLst>
                <a:tab pos="317500" algn="l"/>
              </a:tabLst>
              <a:defRPr>
                <a:solidFill>
                  <a:schemeClr val="tx1"/>
                </a:solidFill>
                <a:latin typeface="Arial" panose="020B0604020202020204" pitchFamily="34" charset="0"/>
                <a:ea typeface="宋体" panose="02010600030101010101" pitchFamily="2" charset="-122"/>
              </a:defRPr>
            </a:lvl7pPr>
            <a:lvl8pPr marL="3429000" indent="-228600" defTabSz="1662113" eaLnBrk="0" fontAlgn="base" hangingPunct="0">
              <a:spcBef>
                <a:spcPct val="0"/>
              </a:spcBef>
              <a:spcAft>
                <a:spcPct val="0"/>
              </a:spcAft>
              <a:tabLst>
                <a:tab pos="317500" algn="l"/>
              </a:tabLst>
              <a:defRPr>
                <a:solidFill>
                  <a:schemeClr val="tx1"/>
                </a:solidFill>
                <a:latin typeface="Arial" panose="020B0604020202020204" pitchFamily="34" charset="0"/>
                <a:ea typeface="宋体" panose="02010600030101010101" pitchFamily="2" charset="-122"/>
              </a:defRPr>
            </a:lvl8pPr>
            <a:lvl9pPr marL="3886200" indent="-228600" defTabSz="1662113" eaLnBrk="0" fontAlgn="base" hangingPunct="0">
              <a:spcBef>
                <a:spcPct val="0"/>
              </a:spcBef>
              <a:spcAft>
                <a:spcPct val="0"/>
              </a:spcAft>
              <a:tabLst>
                <a:tab pos="317500" algn="l"/>
              </a:tabLst>
              <a:defRPr>
                <a:solidFill>
                  <a:schemeClr val="tx1"/>
                </a:solidFill>
                <a:latin typeface="Arial" panose="020B0604020202020204" pitchFamily="34" charset="0"/>
                <a:ea typeface="宋体" panose="02010600030101010101" pitchFamily="2" charset="-122"/>
              </a:defRPr>
            </a:lvl9pPr>
          </a:lstStyle>
          <a:p>
            <a:pPr eaLnBrk="1" hangingPunct="1">
              <a:lnSpc>
                <a:spcPts val="3074"/>
              </a:lnSpc>
            </a:pPr>
            <a:r>
              <a:rPr lang="en-US" altLang="zh-CN" sz="2300">
                <a:solidFill>
                  <a:srgbClr val="00009A"/>
                </a:solidFill>
                <a:cs typeface="Arial" panose="020B0604020202020204" pitchFamily="34" charset="0"/>
              </a:rPr>
              <a:t>•</a:t>
            </a:r>
            <a:r>
              <a:rPr lang="en-US" altLang="zh-CN" sz="2300">
                <a:cs typeface="Arial" panose="020B0604020202020204" pitchFamily="34" charset="0"/>
              </a:rPr>
              <a:t>   </a:t>
            </a:r>
            <a:r>
              <a:rPr lang="en-US" altLang="zh-CN" sz="2300">
                <a:solidFill>
                  <a:srgbClr val="00009A"/>
                </a:solidFill>
                <a:cs typeface="Arial" panose="020B0604020202020204" pitchFamily="34" charset="0"/>
              </a:rPr>
              <a:t>For</a:t>
            </a:r>
            <a:r>
              <a:rPr lang="en-US" altLang="zh-CN" sz="2300">
                <a:cs typeface="Arial" panose="020B0604020202020204" pitchFamily="34" charset="0"/>
              </a:rPr>
              <a:t> </a:t>
            </a:r>
            <a:r>
              <a:rPr lang="en-US" altLang="zh-CN" sz="2300">
                <a:solidFill>
                  <a:srgbClr val="00009A"/>
                </a:solidFill>
                <a:cs typeface="Arial" panose="020B0604020202020204" pitchFamily="34" charset="0"/>
              </a:rPr>
              <a:t>MIPS,</a:t>
            </a:r>
            <a:r>
              <a:rPr lang="en-US" altLang="zh-CN" sz="2300">
                <a:cs typeface="Arial" panose="020B0604020202020204" pitchFamily="34" charset="0"/>
              </a:rPr>
              <a:t> </a:t>
            </a:r>
            <a:r>
              <a:rPr lang="en-US" altLang="zh-CN" sz="2300">
                <a:solidFill>
                  <a:srgbClr val="00009A"/>
                </a:solidFill>
                <a:cs typeface="Arial" panose="020B0604020202020204" pitchFamily="34" charset="0"/>
              </a:rPr>
              <a:t>focus</a:t>
            </a:r>
            <a:r>
              <a:rPr lang="en-US" altLang="zh-CN" sz="2300">
                <a:cs typeface="Arial" panose="020B0604020202020204" pitchFamily="34" charset="0"/>
              </a:rPr>
              <a:t> </a:t>
            </a:r>
            <a:r>
              <a:rPr lang="en-US" altLang="zh-CN" sz="2300">
                <a:solidFill>
                  <a:srgbClr val="00009A"/>
                </a:solidFill>
                <a:cs typeface="Arial" panose="020B0604020202020204" pitchFamily="34" charset="0"/>
              </a:rPr>
              <a:t>on</a:t>
            </a:r>
            <a:r>
              <a:rPr lang="en-US" altLang="zh-CN" sz="2300">
                <a:cs typeface="Arial" panose="020B0604020202020204" pitchFamily="34" charset="0"/>
              </a:rPr>
              <a:t> </a:t>
            </a:r>
            <a:r>
              <a:rPr lang="en-US" altLang="zh-CN" sz="2300">
                <a:solidFill>
                  <a:srgbClr val="00009A"/>
                </a:solidFill>
                <a:cs typeface="Arial" panose="020B0604020202020204" pitchFamily="34" charset="0"/>
              </a:rPr>
              <a:t>FP</a:t>
            </a:r>
          </a:p>
          <a:p>
            <a:pPr eaLnBrk="1" hangingPunct="1">
              <a:lnSpc>
                <a:spcPts val="2699"/>
              </a:lnSpc>
            </a:pPr>
            <a:r>
              <a:rPr lang="en-US" altLang="zh-CN">
                <a:cs typeface="Arial" panose="020B0604020202020204" pitchFamily="34" charset="0"/>
              </a:rPr>
              <a:t>	</a:t>
            </a:r>
            <a:r>
              <a:rPr lang="en-US" altLang="zh-CN" sz="2300">
                <a:solidFill>
                  <a:srgbClr val="00009A"/>
                </a:solidFill>
                <a:cs typeface="Arial" panose="020B0604020202020204" pitchFamily="34" charset="0"/>
              </a:rPr>
              <a:t>units</a:t>
            </a:r>
            <a:r>
              <a:rPr lang="en-US" altLang="zh-CN" sz="2300">
                <a:cs typeface="Arial" panose="020B0604020202020204" pitchFamily="34" charset="0"/>
              </a:rPr>
              <a:t> </a:t>
            </a:r>
            <a:r>
              <a:rPr lang="en-US" altLang="zh-CN" sz="2300">
                <a:solidFill>
                  <a:srgbClr val="00009A"/>
                </a:solidFill>
                <a:cs typeface="Arial" panose="020B0604020202020204" pitchFamily="34" charset="0"/>
              </a:rPr>
              <a:t>(other</a:t>
            </a:r>
            <a:r>
              <a:rPr lang="en-US" altLang="zh-CN" sz="2300">
                <a:cs typeface="Arial" panose="020B0604020202020204" pitchFamily="34" charset="0"/>
              </a:rPr>
              <a:t> </a:t>
            </a:r>
            <a:r>
              <a:rPr lang="en-US" altLang="zh-CN" sz="2300">
                <a:solidFill>
                  <a:srgbClr val="00009A"/>
                </a:solidFill>
                <a:cs typeface="Arial" panose="020B0604020202020204" pitchFamily="34" charset="0"/>
              </a:rPr>
              <a:t>units</a:t>
            </a:r>
            <a:r>
              <a:rPr lang="en-US" altLang="zh-CN" sz="2300">
                <a:cs typeface="Arial" panose="020B0604020202020204" pitchFamily="34" charset="0"/>
              </a:rPr>
              <a:t> </a:t>
            </a:r>
            <a:r>
              <a:rPr lang="en-US" altLang="zh-CN" sz="2300">
                <a:solidFill>
                  <a:srgbClr val="00009A"/>
                </a:solidFill>
                <a:cs typeface="Arial" panose="020B0604020202020204" pitchFamily="34" charset="0"/>
              </a:rPr>
              <a:t>have</a:t>
            </a:r>
          </a:p>
          <a:p>
            <a:pPr eaLnBrk="1" hangingPunct="1">
              <a:lnSpc>
                <a:spcPts val="2699"/>
              </a:lnSpc>
            </a:pPr>
            <a:r>
              <a:rPr lang="en-US" altLang="zh-CN">
                <a:cs typeface="Arial" panose="020B0604020202020204" pitchFamily="34" charset="0"/>
              </a:rPr>
              <a:t>	</a:t>
            </a:r>
            <a:r>
              <a:rPr lang="en-US" altLang="zh-CN" sz="2300">
                <a:solidFill>
                  <a:srgbClr val="00009A"/>
                </a:solidFill>
                <a:cs typeface="Arial" panose="020B0604020202020204" pitchFamily="34" charset="0"/>
              </a:rPr>
              <a:t>small</a:t>
            </a:r>
            <a:r>
              <a:rPr lang="en-US" altLang="zh-CN" sz="2300">
                <a:cs typeface="Arial" panose="020B0604020202020204" pitchFamily="34" charset="0"/>
              </a:rPr>
              <a:t> </a:t>
            </a:r>
            <a:r>
              <a:rPr lang="en-US" altLang="zh-CN" sz="2300">
                <a:solidFill>
                  <a:srgbClr val="00009A"/>
                </a:solidFill>
                <a:cs typeface="Arial" panose="020B0604020202020204" pitchFamily="34" charset="0"/>
              </a:rPr>
              <a:t>latencies)</a:t>
            </a:r>
          </a:p>
        </p:txBody>
      </p:sp>
      <p:sp>
        <p:nvSpPr>
          <p:cNvPr id="27656" name="TextBox 1">
            <a:extLst>
              <a:ext uri="{FF2B5EF4-FFF2-40B4-BE49-F238E27FC236}">
                <a16:creationId xmlns:a16="http://schemas.microsoft.com/office/drawing/2014/main" id="{7D027777-F874-4993-8CD5-68C3EF4436E8}"/>
              </a:ext>
            </a:extLst>
          </p:cNvPr>
          <p:cNvSpPr txBox="1">
            <a:spLocks noChangeArrowheads="1"/>
          </p:cNvSpPr>
          <p:nvPr/>
        </p:nvSpPr>
        <p:spPr bwMode="auto">
          <a:xfrm>
            <a:off x="414506" y="3234576"/>
            <a:ext cx="1395637" cy="45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8796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3074"/>
              </a:lnSpc>
            </a:pPr>
            <a:r>
              <a:rPr lang="en-US" altLang="zh-CN" sz="2300">
                <a:solidFill>
                  <a:srgbClr val="00009A"/>
                </a:solidFill>
                <a:cs typeface="Arial" panose="020B0604020202020204" pitchFamily="34" charset="0"/>
              </a:rPr>
              <a:t>•</a:t>
            </a:r>
            <a:r>
              <a:rPr lang="en-US" altLang="zh-CN" sz="2300">
                <a:cs typeface="Arial" panose="020B0604020202020204" pitchFamily="34" charset="0"/>
              </a:rPr>
              <a:t>   </a:t>
            </a:r>
            <a:r>
              <a:rPr lang="en-US" altLang="zh-CN" sz="2300">
                <a:solidFill>
                  <a:srgbClr val="00009A"/>
                </a:solidFill>
                <a:cs typeface="Arial" panose="020B0604020202020204" pitchFamily="34" charset="0"/>
              </a:rPr>
              <a:t>Assume</a:t>
            </a:r>
          </a:p>
        </p:txBody>
      </p:sp>
      <p:grpSp>
        <p:nvGrpSpPr>
          <p:cNvPr id="27657" name="组合 1">
            <a:extLst>
              <a:ext uri="{FF2B5EF4-FFF2-40B4-BE49-F238E27FC236}">
                <a16:creationId xmlns:a16="http://schemas.microsoft.com/office/drawing/2014/main" id="{CCD52F8C-539C-4052-887D-6DF3D6E57FAD}"/>
              </a:ext>
            </a:extLst>
          </p:cNvPr>
          <p:cNvGrpSpPr>
            <a:grpSpLocks/>
          </p:cNvGrpSpPr>
          <p:nvPr/>
        </p:nvGrpSpPr>
        <p:grpSpPr bwMode="auto">
          <a:xfrm>
            <a:off x="854142" y="3653579"/>
            <a:ext cx="3264946" cy="2393983"/>
            <a:chOff x="854075" y="3654425"/>
            <a:chExt cx="3265702" cy="2394537"/>
          </a:xfrm>
        </p:grpSpPr>
        <p:sp>
          <p:nvSpPr>
            <p:cNvPr id="27660" name="TextBox 1">
              <a:extLst>
                <a:ext uri="{FF2B5EF4-FFF2-40B4-BE49-F238E27FC236}">
                  <a16:creationId xmlns:a16="http://schemas.microsoft.com/office/drawing/2014/main" id="{76D61D75-FBB9-454F-8CE7-69312EA96B73}"/>
                </a:ext>
              </a:extLst>
            </p:cNvPr>
            <p:cNvSpPr txBox="1">
              <a:spLocks noChangeArrowheads="1"/>
            </p:cNvSpPr>
            <p:nvPr/>
          </p:nvSpPr>
          <p:spPr bwMode="auto">
            <a:xfrm>
              <a:off x="854075" y="3654425"/>
              <a:ext cx="1752083" cy="3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8796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00"/>
                </a:lnSpc>
              </a:pPr>
              <a:r>
                <a:rPr lang="en-US" altLang="zh-CN" sz="1900">
                  <a:solidFill>
                    <a:srgbClr val="000000"/>
                  </a:solidFill>
                  <a:cs typeface="Arial" panose="020B0604020202020204" pitchFamily="34" charset="0"/>
                </a:rPr>
                <a:t>–</a:t>
              </a:r>
              <a:r>
                <a:rPr lang="en-US" altLang="zh-CN" sz="1900">
                  <a:cs typeface="Arial" panose="020B0604020202020204" pitchFamily="34" charset="0"/>
                </a:rPr>
                <a:t>   </a:t>
              </a:r>
              <a:r>
                <a:rPr lang="en-US" altLang="zh-CN" sz="1900">
                  <a:solidFill>
                    <a:srgbClr val="000000"/>
                  </a:solidFill>
                  <a:cs typeface="Arial" panose="020B0604020202020204" pitchFamily="34" charset="0"/>
                </a:rPr>
                <a:t>1</a:t>
              </a:r>
              <a:r>
                <a:rPr lang="en-US" altLang="zh-CN" sz="1900">
                  <a:cs typeface="Arial" panose="020B0604020202020204" pitchFamily="34" charset="0"/>
                </a:rPr>
                <a:t> </a:t>
              </a:r>
              <a:r>
                <a:rPr lang="en-US" altLang="zh-CN" sz="1900">
                  <a:solidFill>
                    <a:srgbClr val="000000"/>
                  </a:solidFill>
                  <a:cs typeface="Arial" panose="020B0604020202020204" pitchFamily="34" charset="0"/>
                </a:rPr>
                <a:t>integer</a:t>
              </a:r>
              <a:r>
                <a:rPr lang="en-US" altLang="zh-CN" sz="1900">
                  <a:cs typeface="Arial" panose="020B0604020202020204" pitchFamily="34" charset="0"/>
                </a:rPr>
                <a:t> </a:t>
              </a:r>
              <a:r>
                <a:rPr lang="en-US" altLang="zh-CN" sz="1900">
                  <a:solidFill>
                    <a:srgbClr val="000000"/>
                  </a:solidFill>
                  <a:cs typeface="Arial" panose="020B0604020202020204" pitchFamily="34" charset="0"/>
                </a:rPr>
                <a:t>unit</a:t>
              </a:r>
            </a:p>
          </p:txBody>
        </p:sp>
        <p:sp>
          <p:nvSpPr>
            <p:cNvPr id="27661" name="TextBox 1">
              <a:extLst>
                <a:ext uri="{FF2B5EF4-FFF2-40B4-BE49-F238E27FC236}">
                  <a16:creationId xmlns:a16="http://schemas.microsoft.com/office/drawing/2014/main" id="{DAC81EED-6449-414F-B971-E2FAFD0B286F}"/>
                </a:ext>
              </a:extLst>
            </p:cNvPr>
            <p:cNvSpPr txBox="1">
              <a:spLocks noChangeArrowheads="1"/>
            </p:cNvSpPr>
            <p:nvPr/>
          </p:nvSpPr>
          <p:spPr bwMode="auto">
            <a:xfrm>
              <a:off x="1292225" y="4022725"/>
              <a:ext cx="2010166" cy="359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8796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313"/>
                </a:lnSpc>
              </a:pPr>
              <a:r>
                <a:rPr lang="en-US" altLang="zh-CN" sz="1700">
                  <a:solidFill>
                    <a:srgbClr val="0000FF"/>
                  </a:solidFill>
                  <a:cs typeface="Arial" panose="020B0604020202020204" pitchFamily="34" charset="0"/>
                </a:rPr>
                <a:t>•</a:t>
              </a:r>
              <a:r>
                <a:rPr lang="en-US" altLang="zh-CN" sz="1700">
                  <a:cs typeface="Arial" panose="020B0604020202020204" pitchFamily="34" charset="0"/>
                </a:rPr>
                <a:t>   </a:t>
              </a:r>
              <a:r>
                <a:rPr lang="en-US" altLang="zh-CN" sz="1700">
                  <a:solidFill>
                    <a:srgbClr val="0000FF"/>
                  </a:solidFill>
                  <a:cs typeface="Arial" panose="020B0604020202020204" pitchFamily="34" charset="0"/>
                </a:rPr>
                <a:t>integer</a:t>
              </a:r>
              <a:r>
                <a:rPr lang="en-US" altLang="zh-CN" sz="1700">
                  <a:cs typeface="Arial" panose="020B0604020202020204" pitchFamily="34" charset="0"/>
                </a:rPr>
                <a:t> </a:t>
              </a:r>
              <a:r>
                <a:rPr lang="en-US" altLang="zh-CN" sz="1700">
                  <a:solidFill>
                    <a:srgbClr val="0000FF"/>
                  </a:solidFill>
                  <a:cs typeface="Arial" panose="020B0604020202020204" pitchFamily="34" charset="0"/>
                </a:rPr>
                <a:t>operations</a:t>
              </a:r>
            </a:p>
          </p:txBody>
        </p:sp>
        <p:sp>
          <p:nvSpPr>
            <p:cNvPr id="27662" name="TextBox 1">
              <a:extLst>
                <a:ext uri="{FF2B5EF4-FFF2-40B4-BE49-F238E27FC236}">
                  <a16:creationId xmlns:a16="http://schemas.microsoft.com/office/drawing/2014/main" id="{707B6EE6-AC67-4CD9-90B1-6515356289B8}"/>
                </a:ext>
              </a:extLst>
            </p:cNvPr>
            <p:cNvSpPr txBox="1">
              <a:spLocks noChangeArrowheads="1"/>
            </p:cNvSpPr>
            <p:nvPr/>
          </p:nvSpPr>
          <p:spPr bwMode="auto">
            <a:xfrm>
              <a:off x="1292225" y="4340225"/>
              <a:ext cx="2140009" cy="359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8796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313"/>
                </a:lnSpc>
              </a:pPr>
              <a:r>
                <a:rPr lang="en-US" altLang="zh-CN" sz="1700">
                  <a:solidFill>
                    <a:srgbClr val="0000FF"/>
                  </a:solidFill>
                  <a:cs typeface="Arial" panose="020B0604020202020204" pitchFamily="34" charset="0"/>
                </a:rPr>
                <a:t>•</a:t>
              </a:r>
              <a:r>
                <a:rPr lang="en-US" altLang="zh-CN" sz="1700">
                  <a:cs typeface="Arial" panose="020B0604020202020204" pitchFamily="34" charset="0"/>
                </a:rPr>
                <a:t>   </a:t>
              </a:r>
              <a:r>
                <a:rPr lang="en-US" altLang="zh-CN" sz="1700">
                  <a:solidFill>
                    <a:srgbClr val="0000FF"/>
                  </a:solidFill>
                  <a:cs typeface="Arial" panose="020B0604020202020204" pitchFamily="34" charset="0"/>
                </a:rPr>
                <a:t>memory</a:t>
              </a:r>
              <a:r>
                <a:rPr lang="en-US" altLang="zh-CN" sz="1700">
                  <a:cs typeface="Arial" panose="020B0604020202020204" pitchFamily="34" charset="0"/>
                </a:rPr>
                <a:t> </a:t>
              </a:r>
              <a:r>
                <a:rPr lang="en-US" altLang="zh-CN" sz="1700">
                  <a:solidFill>
                    <a:srgbClr val="0000FF"/>
                  </a:solidFill>
                  <a:cs typeface="Arial" panose="020B0604020202020204" pitchFamily="34" charset="0"/>
                </a:rPr>
                <a:t>references</a:t>
              </a:r>
            </a:p>
          </p:txBody>
        </p:sp>
        <p:sp>
          <p:nvSpPr>
            <p:cNvPr id="27663" name="TextBox 1">
              <a:extLst>
                <a:ext uri="{FF2B5EF4-FFF2-40B4-BE49-F238E27FC236}">
                  <a16:creationId xmlns:a16="http://schemas.microsoft.com/office/drawing/2014/main" id="{402CBB65-2BEE-4031-B784-EF4C275AEAF0}"/>
                </a:ext>
              </a:extLst>
            </p:cNvPr>
            <p:cNvSpPr txBox="1">
              <a:spLocks noChangeArrowheads="1"/>
            </p:cNvSpPr>
            <p:nvPr/>
          </p:nvSpPr>
          <p:spPr bwMode="auto">
            <a:xfrm>
              <a:off x="1292225" y="4635500"/>
              <a:ext cx="1158972" cy="359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8796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313"/>
                </a:lnSpc>
              </a:pPr>
              <a:r>
                <a:rPr lang="en-US" altLang="zh-CN" sz="1700">
                  <a:solidFill>
                    <a:srgbClr val="0000FF"/>
                  </a:solidFill>
                  <a:cs typeface="Arial" panose="020B0604020202020204" pitchFamily="34" charset="0"/>
                </a:rPr>
                <a:t>•</a:t>
              </a:r>
              <a:r>
                <a:rPr lang="en-US" altLang="zh-CN" sz="1700">
                  <a:cs typeface="Arial" panose="020B0604020202020204" pitchFamily="34" charset="0"/>
                </a:rPr>
                <a:t>   </a:t>
              </a:r>
              <a:r>
                <a:rPr lang="en-US" altLang="zh-CN" sz="1700">
                  <a:solidFill>
                    <a:srgbClr val="0000FF"/>
                  </a:solidFill>
                  <a:cs typeface="Arial" panose="020B0604020202020204" pitchFamily="34" charset="0"/>
                </a:rPr>
                <a:t>branches</a:t>
              </a:r>
            </a:p>
          </p:txBody>
        </p:sp>
        <p:sp>
          <p:nvSpPr>
            <p:cNvPr id="27664" name="TextBox 1">
              <a:extLst>
                <a:ext uri="{FF2B5EF4-FFF2-40B4-BE49-F238E27FC236}">
                  <a16:creationId xmlns:a16="http://schemas.microsoft.com/office/drawing/2014/main" id="{954C48B8-BB71-4FA2-B23E-C836A709481A}"/>
                </a:ext>
              </a:extLst>
            </p:cNvPr>
            <p:cNvSpPr txBox="1">
              <a:spLocks noChangeArrowheads="1"/>
            </p:cNvSpPr>
            <p:nvPr/>
          </p:nvSpPr>
          <p:spPr bwMode="auto">
            <a:xfrm>
              <a:off x="854075" y="4978400"/>
              <a:ext cx="2654958" cy="3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8796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00"/>
                </a:lnSpc>
              </a:pPr>
              <a:r>
                <a:rPr lang="en-US" altLang="zh-CN" sz="1900">
                  <a:solidFill>
                    <a:srgbClr val="000000"/>
                  </a:solidFill>
                  <a:cs typeface="Arial" panose="020B0604020202020204" pitchFamily="34" charset="0"/>
                </a:rPr>
                <a:t>–</a:t>
              </a:r>
              <a:r>
                <a:rPr lang="en-US" altLang="zh-CN" sz="1900">
                  <a:cs typeface="Arial" panose="020B0604020202020204" pitchFamily="34" charset="0"/>
                </a:rPr>
                <a:t>   </a:t>
              </a:r>
              <a:r>
                <a:rPr lang="en-US" altLang="zh-CN" sz="1900">
                  <a:solidFill>
                    <a:srgbClr val="000000"/>
                  </a:solidFill>
                  <a:cs typeface="Arial" panose="020B0604020202020204" pitchFamily="34" charset="0"/>
                </a:rPr>
                <a:t>1</a:t>
              </a:r>
              <a:r>
                <a:rPr lang="en-US" altLang="zh-CN" sz="1900">
                  <a:cs typeface="Arial" panose="020B0604020202020204" pitchFamily="34" charset="0"/>
                </a:rPr>
                <a:t> </a:t>
              </a:r>
              <a:r>
                <a:rPr lang="en-US" altLang="zh-CN" sz="1900">
                  <a:solidFill>
                    <a:srgbClr val="000000"/>
                  </a:solidFill>
                  <a:cs typeface="Arial" panose="020B0604020202020204" pitchFamily="34" charset="0"/>
                </a:rPr>
                <a:t>FP</a:t>
              </a:r>
              <a:r>
                <a:rPr lang="en-US" altLang="zh-CN" sz="1900">
                  <a:cs typeface="Arial" panose="020B0604020202020204" pitchFamily="34" charset="0"/>
                </a:rPr>
                <a:t> </a:t>
              </a:r>
              <a:r>
                <a:rPr lang="en-US" altLang="zh-CN" sz="1900">
                  <a:solidFill>
                    <a:srgbClr val="000000"/>
                  </a:solidFill>
                  <a:cs typeface="Arial" panose="020B0604020202020204" pitchFamily="34" charset="0"/>
                </a:rPr>
                <a:t>adder</a:t>
              </a:r>
              <a:r>
                <a:rPr lang="en-US" altLang="zh-CN" sz="1900">
                  <a:cs typeface="Arial" panose="020B0604020202020204" pitchFamily="34" charset="0"/>
                </a:rPr>
                <a:t> </a:t>
              </a:r>
              <a:r>
                <a:rPr lang="en-US" altLang="zh-CN" sz="1900">
                  <a:solidFill>
                    <a:srgbClr val="000000"/>
                  </a:solidFill>
                  <a:cs typeface="Arial" panose="020B0604020202020204" pitchFamily="34" charset="0"/>
                </a:rPr>
                <a:t>(2</a:t>
              </a:r>
              <a:r>
                <a:rPr lang="en-US" altLang="zh-CN" sz="1900">
                  <a:cs typeface="Arial" panose="020B0604020202020204" pitchFamily="34" charset="0"/>
                </a:rPr>
                <a:t> </a:t>
              </a:r>
              <a:r>
                <a:rPr lang="en-US" altLang="zh-CN" sz="1900">
                  <a:solidFill>
                    <a:srgbClr val="000000"/>
                  </a:solidFill>
                  <a:cs typeface="Arial" panose="020B0604020202020204" pitchFamily="34" charset="0"/>
                </a:rPr>
                <a:t>cycles)</a:t>
              </a:r>
            </a:p>
          </p:txBody>
        </p:sp>
        <p:sp>
          <p:nvSpPr>
            <p:cNvPr id="27665" name="TextBox 1">
              <a:extLst>
                <a:ext uri="{FF2B5EF4-FFF2-40B4-BE49-F238E27FC236}">
                  <a16:creationId xmlns:a16="http://schemas.microsoft.com/office/drawing/2014/main" id="{11D9EFF7-417D-4F57-A76B-D12EE561325A}"/>
                </a:ext>
              </a:extLst>
            </p:cNvPr>
            <p:cNvSpPr txBox="1">
              <a:spLocks noChangeArrowheads="1"/>
            </p:cNvSpPr>
            <p:nvPr/>
          </p:nvSpPr>
          <p:spPr bwMode="auto">
            <a:xfrm>
              <a:off x="854075" y="5321300"/>
              <a:ext cx="3265702" cy="3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8796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00"/>
                </a:lnSpc>
              </a:pPr>
              <a:r>
                <a:rPr lang="en-US" altLang="zh-CN" sz="1900">
                  <a:solidFill>
                    <a:srgbClr val="000000"/>
                  </a:solidFill>
                  <a:cs typeface="Arial" panose="020B0604020202020204" pitchFamily="34" charset="0"/>
                </a:rPr>
                <a:t>–</a:t>
              </a:r>
              <a:r>
                <a:rPr lang="en-US" altLang="zh-CN" sz="1900">
                  <a:cs typeface="Arial" panose="020B0604020202020204" pitchFamily="34" charset="0"/>
                </a:rPr>
                <a:t>   </a:t>
              </a:r>
              <a:r>
                <a:rPr lang="en-US" altLang="zh-CN" sz="1900">
                  <a:solidFill>
                    <a:srgbClr val="000000"/>
                  </a:solidFill>
                  <a:cs typeface="Arial" panose="020B0604020202020204" pitchFamily="34" charset="0"/>
                </a:rPr>
                <a:t>2</a:t>
              </a:r>
              <a:r>
                <a:rPr lang="en-US" altLang="zh-CN" sz="1900">
                  <a:cs typeface="Arial" panose="020B0604020202020204" pitchFamily="34" charset="0"/>
                </a:rPr>
                <a:t> </a:t>
              </a:r>
              <a:r>
                <a:rPr lang="en-US" altLang="zh-CN" sz="1900">
                  <a:solidFill>
                    <a:srgbClr val="000000"/>
                  </a:solidFill>
                  <a:cs typeface="Arial" panose="020B0604020202020204" pitchFamily="34" charset="0"/>
                </a:rPr>
                <a:t>FP</a:t>
              </a:r>
              <a:r>
                <a:rPr lang="en-US" altLang="zh-CN" sz="1900">
                  <a:cs typeface="Arial" panose="020B0604020202020204" pitchFamily="34" charset="0"/>
                </a:rPr>
                <a:t> </a:t>
              </a:r>
              <a:r>
                <a:rPr lang="en-US" altLang="zh-CN" sz="1900">
                  <a:solidFill>
                    <a:srgbClr val="000000"/>
                  </a:solidFill>
                  <a:cs typeface="Arial" panose="020B0604020202020204" pitchFamily="34" charset="0"/>
                </a:rPr>
                <a:t>multipliers</a:t>
              </a:r>
              <a:r>
                <a:rPr lang="en-US" altLang="zh-CN" sz="1900">
                  <a:cs typeface="Arial" panose="020B0604020202020204" pitchFamily="34" charset="0"/>
                </a:rPr>
                <a:t> </a:t>
              </a:r>
              <a:r>
                <a:rPr lang="en-US" altLang="zh-CN" sz="1900">
                  <a:solidFill>
                    <a:srgbClr val="000000"/>
                  </a:solidFill>
                  <a:cs typeface="Arial" panose="020B0604020202020204" pitchFamily="34" charset="0"/>
                </a:rPr>
                <a:t>(10</a:t>
              </a:r>
              <a:r>
                <a:rPr lang="en-US" altLang="zh-CN" sz="1900">
                  <a:cs typeface="Arial" panose="020B0604020202020204" pitchFamily="34" charset="0"/>
                </a:rPr>
                <a:t> </a:t>
              </a:r>
              <a:r>
                <a:rPr lang="en-US" altLang="zh-CN" sz="1900">
                  <a:solidFill>
                    <a:srgbClr val="000000"/>
                  </a:solidFill>
                  <a:cs typeface="Arial" panose="020B0604020202020204" pitchFamily="34" charset="0"/>
                </a:rPr>
                <a:t>cycles)</a:t>
              </a:r>
            </a:p>
          </p:txBody>
        </p:sp>
        <p:sp>
          <p:nvSpPr>
            <p:cNvPr id="27666" name="TextBox 1">
              <a:extLst>
                <a:ext uri="{FF2B5EF4-FFF2-40B4-BE49-F238E27FC236}">
                  <a16:creationId xmlns:a16="http://schemas.microsoft.com/office/drawing/2014/main" id="{738EB3FD-F83A-409B-B554-A8FD75E4B582}"/>
                </a:ext>
              </a:extLst>
            </p:cNvPr>
            <p:cNvSpPr txBox="1">
              <a:spLocks noChangeArrowheads="1"/>
            </p:cNvSpPr>
            <p:nvPr/>
          </p:nvSpPr>
          <p:spPr bwMode="auto">
            <a:xfrm>
              <a:off x="854075" y="5664200"/>
              <a:ext cx="2885790" cy="3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8796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00"/>
                </a:lnSpc>
              </a:pPr>
              <a:r>
                <a:rPr lang="en-US" altLang="zh-CN" sz="1900">
                  <a:solidFill>
                    <a:srgbClr val="000000"/>
                  </a:solidFill>
                  <a:cs typeface="Arial" panose="020B0604020202020204" pitchFamily="34" charset="0"/>
                </a:rPr>
                <a:t>–</a:t>
              </a:r>
              <a:r>
                <a:rPr lang="en-US" altLang="zh-CN" sz="1900">
                  <a:cs typeface="Arial" panose="020B0604020202020204" pitchFamily="34" charset="0"/>
                </a:rPr>
                <a:t>   </a:t>
              </a:r>
              <a:r>
                <a:rPr lang="en-US" altLang="zh-CN" sz="1900">
                  <a:solidFill>
                    <a:srgbClr val="000000"/>
                  </a:solidFill>
                  <a:cs typeface="Arial" panose="020B0604020202020204" pitchFamily="34" charset="0"/>
                </a:rPr>
                <a:t>1</a:t>
              </a:r>
              <a:r>
                <a:rPr lang="en-US" altLang="zh-CN" sz="1900">
                  <a:cs typeface="Arial" panose="020B0604020202020204" pitchFamily="34" charset="0"/>
                </a:rPr>
                <a:t> </a:t>
              </a:r>
              <a:r>
                <a:rPr lang="en-US" altLang="zh-CN" sz="1900">
                  <a:solidFill>
                    <a:srgbClr val="000000"/>
                  </a:solidFill>
                  <a:cs typeface="Arial" panose="020B0604020202020204" pitchFamily="34" charset="0"/>
                </a:rPr>
                <a:t>FP</a:t>
              </a:r>
              <a:r>
                <a:rPr lang="en-US" altLang="zh-CN" sz="1900">
                  <a:cs typeface="Arial" panose="020B0604020202020204" pitchFamily="34" charset="0"/>
                </a:rPr>
                <a:t> </a:t>
              </a:r>
              <a:r>
                <a:rPr lang="en-US" altLang="zh-CN" sz="1900">
                  <a:solidFill>
                    <a:srgbClr val="000000"/>
                  </a:solidFill>
                  <a:cs typeface="Arial" panose="020B0604020202020204" pitchFamily="34" charset="0"/>
                </a:rPr>
                <a:t>divider</a:t>
              </a:r>
              <a:r>
                <a:rPr lang="en-US" altLang="zh-CN" sz="1900">
                  <a:cs typeface="Arial" panose="020B0604020202020204" pitchFamily="34" charset="0"/>
                </a:rPr>
                <a:t> </a:t>
              </a:r>
              <a:r>
                <a:rPr lang="en-US" altLang="zh-CN" sz="1900">
                  <a:solidFill>
                    <a:srgbClr val="000000"/>
                  </a:solidFill>
                  <a:cs typeface="Arial" panose="020B0604020202020204" pitchFamily="34" charset="0"/>
                </a:rPr>
                <a:t>(40</a:t>
              </a:r>
              <a:r>
                <a:rPr lang="en-US" altLang="zh-CN" sz="1900">
                  <a:cs typeface="Arial" panose="020B0604020202020204" pitchFamily="34" charset="0"/>
                </a:rPr>
                <a:t> </a:t>
              </a:r>
              <a:r>
                <a:rPr lang="en-US" altLang="zh-CN" sz="1900">
                  <a:solidFill>
                    <a:srgbClr val="000000"/>
                  </a:solidFill>
                  <a:cs typeface="Arial" panose="020B0604020202020204" pitchFamily="34" charset="0"/>
                </a:rPr>
                <a:t>cycles)</a:t>
              </a:r>
            </a:p>
          </p:txBody>
        </p:sp>
      </p:grpSp>
      <p:pic>
        <p:nvPicPr>
          <p:cNvPr id="27658" name="Picture 2">
            <a:extLst>
              <a:ext uri="{FF2B5EF4-FFF2-40B4-BE49-F238E27FC236}">
                <a16:creationId xmlns:a16="http://schemas.microsoft.com/office/drawing/2014/main" id="{DCDCA75D-8D3B-4120-84D6-7AAA08D3B3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6166" y="1341128"/>
            <a:ext cx="4758224" cy="45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9" name="Slide Number Placeholder 2">
            <a:extLst>
              <a:ext uri="{FF2B5EF4-FFF2-40B4-BE49-F238E27FC236}">
                <a16:creationId xmlns:a16="http://schemas.microsoft.com/office/drawing/2014/main" id="{40025E2A-3CE8-4956-A598-E41CE31692A8}"/>
              </a:ext>
            </a:extLst>
          </p:cNvPr>
          <p:cNvSpPr>
            <a:spLocks noGrp="1"/>
          </p:cNvSpPr>
          <p:nvPr>
            <p:ph type="sldNum" sz="quarter" idx="12"/>
          </p:nvPr>
        </p:nvSpPr>
        <p:spPr bwMode="auto">
          <a:xfrm>
            <a:off x="5300663" y="6278563"/>
            <a:ext cx="3865562" cy="6715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6595" tIns="83296" rIns="166595" bIns="83296" numCol="1" anchor="ctr" anchorCtr="0" compatLnSpc="1">
            <a:prstTxWarp prst="textNoShape">
              <a:avLst/>
            </a:prstTxWarp>
          </a:bodyPr>
          <a:lstStyle>
            <a:defPPr>
              <a:defRPr lang="en-US"/>
            </a:defPPr>
            <a:lvl1pPr algn="r" defTabSz="1662113" rtl="0" eaLnBrk="1" fontAlgn="base" hangingPunct="1">
              <a:spcBef>
                <a:spcPct val="0"/>
              </a:spcBef>
              <a:spcAft>
                <a:spcPct val="0"/>
              </a:spcAft>
              <a:defRPr sz="1400" kern="1200" smtClean="0">
                <a:solidFill>
                  <a:srgbClr val="898989"/>
                </a:solidFill>
                <a:latin typeface="Calibri" panose="020F0502020204030204" pitchFamily="34" charset="0"/>
                <a:ea typeface="宋体" panose="02010600030101010101" pitchFamily="2" charset="-122"/>
                <a:cs typeface="+mn-cs"/>
              </a:defRPr>
            </a:lvl1pPr>
            <a:lvl2pPr marL="828675" indent="1588" algn="l" defTabSz="1662113"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662113" indent="1588" algn="l" defTabSz="1662113"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2495550" indent="1588" algn="l" defTabSz="1662113"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3328988" indent="1588" algn="l" defTabSz="1662113"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0C6C507A-92DC-493A-9901-E8F5BE6B359C}" type="slidenum">
              <a:rPr lang="en-US" altLang="zh-CN" smtClean="0"/>
              <a:pPr>
                <a:defRPr/>
              </a:pPr>
              <a:t>115</a:t>
            </a:fld>
            <a:endParaRPr lang="en-US" altLang="zh-CN">
              <a:solidFill>
                <a:srgbClr val="898989"/>
              </a:solidFill>
              <a:latin typeface="Calibri" panose="020F0502020204030204" pitchFamily="3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D0E04016-C775-4B05-902B-3CAE01CFE6A8}"/>
              </a:ext>
            </a:extLst>
          </p:cNvPr>
          <p:cNvSpPr/>
          <p:nvPr/>
        </p:nvSpPr>
        <p:spPr>
          <a:xfrm>
            <a:off x="-36512" y="-27384"/>
            <a:ext cx="9202737" cy="6480262"/>
          </a:xfrm>
          <a:custGeom>
            <a:avLst/>
            <a:gdLst>
              <a:gd name="connsiteX0" fmla="*/ 0 w 4572000"/>
              <a:gd name="connsiteY0" fmla="*/ 3428999 h 3429000"/>
              <a:gd name="connsiteX1" fmla="*/ 4572000 w 4572000"/>
              <a:gd name="connsiteY1" fmla="*/ 3428999 h 3429000"/>
              <a:gd name="connsiteX2" fmla="*/ 4572000 w 4572000"/>
              <a:gd name="connsiteY2" fmla="*/ 0 h 3429000"/>
              <a:gd name="connsiteX3" fmla="*/ 0 w 4572000"/>
              <a:gd name="connsiteY3" fmla="*/ 0 h 3429000"/>
              <a:gd name="connsiteX4" fmla="*/ 0 w 4572000"/>
              <a:gd name="connsiteY4" fmla="*/ 3428999 h 3429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0" h="3429000">
                <a:moveTo>
                  <a:pt x="0" y="3428999"/>
                </a:moveTo>
                <a:lnTo>
                  <a:pt x="4572000" y="3428999"/>
                </a:lnTo>
                <a:lnTo>
                  <a:pt x="4572000" y="0"/>
                </a:lnTo>
                <a:lnTo>
                  <a:pt x="0" y="0"/>
                </a:lnTo>
                <a:lnTo>
                  <a:pt x="0" y="3428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3514" tIns="86756" rIns="173514" bIns="86756" anchor="ctr"/>
          <a:lstStyle/>
          <a:p>
            <a:pPr algn="ctr" eaLnBrk="1" hangingPunct="1">
              <a:defRPr/>
            </a:pPr>
            <a:endParaRPr lang="zh-CN" altLang="en-US">
              <a:latin typeface="Arial" pitchFamily="34" charset="0"/>
              <a:cs typeface="Arial" pitchFamily="34" charset="0"/>
            </a:endParaRPr>
          </a:p>
        </p:txBody>
      </p:sp>
      <p:sp>
        <p:nvSpPr>
          <p:cNvPr id="5" name="Freeform 3">
            <a:extLst>
              <a:ext uri="{FF2B5EF4-FFF2-40B4-BE49-F238E27FC236}">
                <a16:creationId xmlns:a16="http://schemas.microsoft.com/office/drawing/2014/main" id="{85DFFD8E-46B2-4FB8-8142-4EE70E600800}"/>
              </a:ext>
            </a:extLst>
          </p:cNvPr>
          <p:cNvSpPr/>
          <p:nvPr/>
        </p:nvSpPr>
        <p:spPr>
          <a:xfrm>
            <a:off x="254206" y="1276054"/>
            <a:ext cx="8708597" cy="52376"/>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3514" tIns="86756" rIns="173514" bIns="86756" anchor="ctr"/>
          <a:lstStyle/>
          <a:p>
            <a:pPr algn="ctr" eaLnBrk="1" hangingPunct="1">
              <a:defRPr/>
            </a:pPr>
            <a:endParaRPr lang="zh-CN" altLang="en-US">
              <a:latin typeface="Arial" pitchFamily="34" charset="0"/>
              <a:cs typeface="Arial" pitchFamily="34" charset="0"/>
            </a:endParaRPr>
          </a:p>
        </p:txBody>
      </p:sp>
      <p:sp>
        <p:nvSpPr>
          <p:cNvPr id="29700" name="TextBox 1">
            <a:extLst>
              <a:ext uri="{FF2B5EF4-FFF2-40B4-BE49-F238E27FC236}">
                <a16:creationId xmlns:a16="http://schemas.microsoft.com/office/drawing/2014/main" id="{80EED514-F4B0-49A6-AD8C-115F12315EAD}"/>
              </a:ext>
            </a:extLst>
          </p:cNvPr>
          <p:cNvSpPr txBox="1">
            <a:spLocks noChangeArrowheads="1"/>
          </p:cNvSpPr>
          <p:nvPr/>
        </p:nvSpPr>
        <p:spPr bwMode="auto">
          <a:xfrm>
            <a:off x="484341" y="503122"/>
            <a:ext cx="7013118" cy="578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86756">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662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4174"/>
              </a:lnSpc>
            </a:pPr>
            <a:r>
              <a:rPr lang="en-US" altLang="zh-CN" sz="2999" b="1">
                <a:solidFill>
                  <a:srgbClr val="000000"/>
                </a:solidFill>
                <a:cs typeface="Arial" panose="020B0604020202020204" pitchFamily="34" charset="0"/>
              </a:rPr>
              <a:t>MIPS</a:t>
            </a:r>
            <a:r>
              <a:rPr lang="en-US" altLang="zh-CN" sz="2999">
                <a:cs typeface="Arial" panose="020B0604020202020204" pitchFamily="34" charset="0"/>
              </a:rPr>
              <a:t> </a:t>
            </a:r>
            <a:r>
              <a:rPr lang="en-US" altLang="zh-CN" sz="2999" b="1">
                <a:solidFill>
                  <a:srgbClr val="000000"/>
                </a:solidFill>
                <a:cs typeface="Arial" panose="020B0604020202020204" pitchFamily="34" charset="0"/>
              </a:rPr>
              <a:t>Pipeline</a:t>
            </a:r>
            <a:r>
              <a:rPr lang="en-US" altLang="zh-CN" sz="2999">
                <a:cs typeface="Arial" panose="020B0604020202020204" pitchFamily="34" charset="0"/>
              </a:rPr>
              <a:t> </a:t>
            </a:r>
            <a:r>
              <a:rPr lang="en-US" altLang="zh-CN" sz="2999" b="1">
                <a:solidFill>
                  <a:srgbClr val="000000"/>
                </a:solidFill>
                <a:cs typeface="Arial" panose="020B0604020202020204" pitchFamily="34" charset="0"/>
              </a:rPr>
              <a:t>Stages</a:t>
            </a:r>
            <a:r>
              <a:rPr lang="en-US" altLang="zh-CN" sz="2999">
                <a:cs typeface="Arial" panose="020B0604020202020204" pitchFamily="34" charset="0"/>
              </a:rPr>
              <a:t> </a:t>
            </a:r>
            <a:r>
              <a:rPr lang="en-US" altLang="zh-CN" sz="2999" b="1">
                <a:solidFill>
                  <a:srgbClr val="000000"/>
                </a:solidFill>
                <a:cs typeface="Arial" panose="020B0604020202020204" pitchFamily="34" charset="0"/>
              </a:rPr>
              <a:t>with</a:t>
            </a:r>
            <a:r>
              <a:rPr lang="en-US" altLang="zh-CN" sz="2999">
                <a:cs typeface="Arial" panose="020B0604020202020204" pitchFamily="34" charset="0"/>
              </a:rPr>
              <a:t> </a:t>
            </a:r>
            <a:r>
              <a:rPr lang="en-US" altLang="zh-CN" sz="2999" b="1">
                <a:solidFill>
                  <a:srgbClr val="000000"/>
                </a:solidFill>
                <a:cs typeface="Arial" panose="020B0604020202020204" pitchFamily="34" charset="0"/>
              </a:rPr>
              <a:t>Scoreboard</a:t>
            </a:r>
          </a:p>
        </p:txBody>
      </p:sp>
      <p:pic>
        <p:nvPicPr>
          <p:cNvPr id="29701" name="Picture 2">
            <a:extLst>
              <a:ext uri="{FF2B5EF4-FFF2-40B4-BE49-F238E27FC236}">
                <a16:creationId xmlns:a16="http://schemas.microsoft.com/office/drawing/2014/main" id="{5F90C8CD-CD42-4BAE-8E7D-7DF67D15A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031" y="1412548"/>
            <a:ext cx="8641938" cy="5316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Slide Number Placeholder 3">
            <a:extLst>
              <a:ext uri="{FF2B5EF4-FFF2-40B4-BE49-F238E27FC236}">
                <a16:creationId xmlns:a16="http://schemas.microsoft.com/office/drawing/2014/main" id="{AEF51248-51D9-4C4D-ACDF-78DDE706A572}"/>
              </a:ext>
            </a:extLst>
          </p:cNvPr>
          <p:cNvSpPr>
            <a:spLocks noGrp="1"/>
          </p:cNvSpPr>
          <p:nvPr>
            <p:ph type="sldNum" sz="quarter" idx="12"/>
          </p:nvPr>
        </p:nvSpPr>
        <p:spPr bwMode="auto">
          <a:xfrm>
            <a:off x="5300663" y="6278563"/>
            <a:ext cx="3865562" cy="6715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6595" tIns="83296" rIns="166595" bIns="83296" numCol="1" anchor="ctr" anchorCtr="0" compatLnSpc="1">
            <a:prstTxWarp prst="textNoShape">
              <a:avLst/>
            </a:prstTxWarp>
          </a:bodyPr>
          <a:lstStyle>
            <a:defPPr>
              <a:defRPr lang="en-US"/>
            </a:defPPr>
            <a:lvl1pPr algn="r" defTabSz="1662113" rtl="0" eaLnBrk="1" fontAlgn="base" hangingPunct="1">
              <a:spcBef>
                <a:spcPct val="0"/>
              </a:spcBef>
              <a:spcAft>
                <a:spcPct val="0"/>
              </a:spcAft>
              <a:defRPr sz="1400" kern="1200" smtClean="0">
                <a:solidFill>
                  <a:srgbClr val="898989"/>
                </a:solidFill>
                <a:latin typeface="Calibri" panose="020F0502020204030204" pitchFamily="34" charset="0"/>
                <a:ea typeface="宋体" panose="02010600030101010101" pitchFamily="2" charset="-122"/>
                <a:cs typeface="+mn-cs"/>
              </a:defRPr>
            </a:lvl1pPr>
            <a:lvl2pPr marL="828675" indent="1588" algn="l" defTabSz="1662113"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662113" indent="1588" algn="l" defTabSz="1662113"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2495550" indent="1588" algn="l" defTabSz="1662113"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3328988" indent="1588" algn="l" defTabSz="1662113"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0C6C507A-92DC-493A-9901-E8F5BE6B359C}" type="slidenum">
              <a:rPr lang="en-US" altLang="zh-CN" smtClean="0"/>
              <a:pPr>
                <a:defRPr/>
              </a:pPr>
              <a:t>116</a:t>
            </a:fld>
            <a:endParaRPr lang="en-US" altLang="zh-CN">
              <a:solidFill>
                <a:srgbClr val="898989"/>
              </a:solidFill>
              <a:latin typeface="Calibri" panose="020F0502020204030204" pitchFamily="3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a:extLst>
              <a:ext uri="{FF2B5EF4-FFF2-40B4-BE49-F238E27FC236}">
                <a16:creationId xmlns:a16="http://schemas.microsoft.com/office/drawing/2014/main" id="{B655FACF-4F5F-437E-8B6E-73B86D8095A8}"/>
              </a:ext>
            </a:extLst>
          </p:cNvPr>
          <p:cNvSpPr txBox="1">
            <a:spLocks noChangeArrowheads="1"/>
          </p:cNvSpPr>
          <p:nvPr/>
        </p:nvSpPr>
        <p:spPr bwMode="auto">
          <a:xfrm>
            <a:off x="441325" y="142875"/>
            <a:ext cx="752157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kumimoji="0" lang="en-US" altLang="zh-CN">
                <a:solidFill>
                  <a:srgbClr val="000000"/>
                </a:solidFill>
                <a:latin typeface="Arial" panose="020B0604020202020204" pitchFamily="34" charset="0"/>
                <a:ea typeface="宋体" panose="02010600030101010101" pitchFamily="2" charset="-122"/>
                <a:cs typeface="Arial" panose="020B0604020202020204" pitchFamily="34" charset="0"/>
              </a:rPr>
              <a:t>Assumption: Basic Architecture of MIPS </a:t>
            </a:r>
          </a:p>
          <a:p>
            <a:pPr eaLnBrk="1" hangingPunct="1">
              <a:spcBef>
                <a:spcPct val="0"/>
              </a:spcBef>
              <a:buFontTx/>
              <a:buNone/>
            </a:pPr>
            <a:r>
              <a:rPr kumimoji="0" lang="en-US" altLang="zh-CN">
                <a:solidFill>
                  <a:srgbClr val="000000"/>
                </a:solidFill>
                <a:latin typeface="Arial" panose="020B0604020202020204" pitchFamily="34" charset="0"/>
                <a:ea typeface="宋体" panose="02010600030101010101" pitchFamily="2" charset="-122"/>
                <a:cs typeface="Arial" panose="020B0604020202020204" pitchFamily="34" charset="0"/>
              </a:rPr>
              <a:t>FP Unit with Tomasulo’s Algorithm</a:t>
            </a:r>
          </a:p>
        </p:txBody>
      </p:sp>
      <p:sp>
        <p:nvSpPr>
          <p:cNvPr id="40964" name="Line 3">
            <a:extLst>
              <a:ext uri="{FF2B5EF4-FFF2-40B4-BE49-F238E27FC236}">
                <a16:creationId xmlns:a16="http://schemas.microsoft.com/office/drawing/2014/main" id="{F60D43F1-B079-45DA-A4A7-893863AA9FF8}"/>
              </a:ext>
            </a:extLst>
          </p:cNvPr>
          <p:cNvSpPr>
            <a:spLocks noChangeShapeType="1"/>
          </p:cNvSpPr>
          <p:nvPr/>
        </p:nvSpPr>
        <p:spPr bwMode="auto">
          <a:xfrm>
            <a:off x="381000" y="1143000"/>
            <a:ext cx="8305800" cy="0"/>
          </a:xfrm>
          <a:prstGeom prst="line">
            <a:avLst/>
          </a:prstGeom>
          <a:noFill/>
          <a:ln w="76200">
            <a:solidFill>
              <a:schemeClr val="tx1"/>
            </a:solidFill>
            <a:round/>
            <a:headEnd/>
            <a:tailEnd/>
          </a:ln>
        </p:spPr>
        <p:txBody>
          <a:bodyPr/>
          <a:lstStyle/>
          <a:p>
            <a:pPr eaLnBrk="1" hangingPunct="1">
              <a:defRPr/>
            </a:pPr>
            <a:endParaRPr kumimoji="0" lang="zh-CN" altLang="en-US" sz="3600">
              <a:solidFill>
                <a:srgbClr val="000000"/>
              </a:solidFill>
              <a:ea typeface="+mn-ea"/>
              <a:cs typeface="Arial" pitchFamily="34" charset="0"/>
            </a:endParaRPr>
          </a:p>
        </p:txBody>
      </p:sp>
      <p:sp>
        <p:nvSpPr>
          <p:cNvPr id="43012" name="Text Box 4">
            <a:extLst>
              <a:ext uri="{FF2B5EF4-FFF2-40B4-BE49-F238E27FC236}">
                <a16:creationId xmlns:a16="http://schemas.microsoft.com/office/drawing/2014/main" id="{FD291F03-03AC-4667-ACF7-4A166D31873C}"/>
              </a:ext>
            </a:extLst>
          </p:cNvPr>
          <p:cNvSpPr txBox="1">
            <a:spLocks noChangeArrowheads="1"/>
          </p:cNvSpPr>
          <p:nvPr/>
        </p:nvSpPr>
        <p:spPr bwMode="auto">
          <a:xfrm>
            <a:off x="381000" y="1447800"/>
            <a:ext cx="3262313" cy="536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tabLst>
                <a:tab pos="114300" algn="l"/>
                <a:tab pos="177800" algn="l"/>
                <a:tab pos="228600" algn="l"/>
                <a:tab pos="368300" algn="l"/>
                <a:tab pos="457200" algn="l"/>
                <a:tab pos="571500" algn="l"/>
              </a:tabLst>
              <a:defRPr sz="3200">
                <a:solidFill>
                  <a:schemeClr val="tx1"/>
                </a:solidFill>
                <a:latin typeface="Times New Roman" panose="02020603050405020304" pitchFamily="18" charset="0"/>
              </a:defRPr>
            </a:lvl1pPr>
            <a:lvl2pPr marL="742950" indent="-285750">
              <a:spcBef>
                <a:spcPct val="20000"/>
              </a:spcBef>
              <a:buChar char="–"/>
              <a:tabLst>
                <a:tab pos="114300" algn="l"/>
                <a:tab pos="177800" algn="l"/>
                <a:tab pos="228600" algn="l"/>
                <a:tab pos="368300" algn="l"/>
                <a:tab pos="457200" algn="l"/>
                <a:tab pos="571500" algn="l"/>
              </a:tabLst>
              <a:defRPr sz="2800">
                <a:solidFill>
                  <a:schemeClr val="tx1"/>
                </a:solidFill>
                <a:latin typeface="Times New Roman" panose="02020603050405020304" pitchFamily="18" charset="0"/>
              </a:defRPr>
            </a:lvl2pPr>
            <a:lvl3pPr marL="1143000" indent="-228600">
              <a:spcBef>
                <a:spcPct val="20000"/>
              </a:spcBef>
              <a:buChar char="•"/>
              <a:tabLst>
                <a:tab pos="114300" algn="l"/>
                <a:tab pos="177800" algn="l"/>
                <a:tab pos="228600" algn="l"/>
                <a:tab pos="368300" algn="l"/>
                <a:tab pos="457200" algn="l"/>
                <a:tab pos="571500" algn="l"/>
              </a:tabLst>
              <a:defRPr sz="2400">
                <a:solidFill>
                  <a:schemeClr val="tx1"/>
                </a:solidFill>
                <a:latin typeface="Times New Roman" panose="02020603050405020304" pitchFamily="18" charset="0"/>
              </a:defRPr>
            </a:lvl3pPr>
            <a:lvl4pPr marL="1600200" indent="-228600">
              <a:spcBef>
                <a:spcPct val="20000"/>
              </a:spcBef>
              <a:buChar char="–"/>
              <a:tabLst>
                <a:tab pos="114300" algn="l"/>
                <a:tab pos="177800" algn="l"/>
                <a:tab pos="228600" algn="l"/>
                <a:tab pos="368300" algn="l"/>
                <a:tab pos="457200" algn="l"/>
                <a:tab pos="571500" algn="l"/>
              </a:tabLst>
              <a:defRPr sz="2000">
                <a:solidFill>
                  <a:schemeClr val="tx1"/>
                </a:solidFill>
                <a:latin typeface="Times New Roman" panose="02020603050405020304" pitchFamily="18" charset="0"/>
              </a:defRPr>
            </a:lvl4pPr>
            <a:lvl5pPr marL="2057400" indent="-228600">
              <a:spcBef>
                <a:spcPct val="20000"/>
              </a:spcBef>
              <a:buChar char="»"/>
              <a:tabLst>
                <a:tab pos="114300" algn="l"/>
                <a:tab pos="177800" algn="l"/>
                <a:tab pos="228600" algn="l"/>
                <a:tab pos="368300" algn="l"/>
                <a:tab pos="457200" algn="l"/>
                <a:tab pos="5715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114300" algn="l"/>
                <a:tab pos="177800" algn="l"/>
                <a:tab pos="228600" algn="l"/>
                <a:tab pos="368300" algn="l"/>
                <a:tab pos="457200" algn="l"/>
                <a:tab pos="5715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114300" algn="l"/>
                <a:tab pos="177800" algn="l"/>
                <a:tab pos="228600" algn="l"/>
                <a:tab pos="368300" algn="l"/>
                <a:tab pos="457200" algn="l"/>
                <a:tab pos="5715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114300" algn="l"/>
                <a:tab pos="177800" algn="l"/>
                <a:tab pos="228600" algn="l"/>
                <a:tab pos="368300" algn="l"/>
                <a:tab pos="457200" algn="l"/>
                <a:tab pos="5715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114300" algn="l"/>
                <a:tab pos="177800" algn="l"/>
                <a:tab pos="228600" algn="l"/>
                <a:tab pos="368300" algn="l"/>
                <a:tab pos="457200" algn="l"/>
                <a:tab pos="571500" algn="l"/>
              </a:tabLst>
              <a:defRPr sz="2000">
                <a:solidFill>
                  <a:schemeClr val="tx1"/>
                </a:solidFill>
                <a:latin typeface="Times New Roman" panose="02020603050405020304" pitchFamily="18" charset="0"/>
              </a:defRPr>
            </a:lvl9pPr>
          </a:lstStyle>
          <a:p>
            <a:pPr eaLnBrk="1" hangingPunct="1">
              <a:lnSpc>
                <a:spcPts val="2400"/>
              </a:lnSpc>
              <a:spcBef>
                <a:spcPct val="0"/>
              </a:spcBef>
              <a:buFont typeface="Wingdings" panose="05000000000000000000" pitchFamily="2" charset="2"/>
              <a:buNone/>
            </a:pPr>
            <a:r>
              <a:rPr kumimoji="0" lang="en-US" altLang="zh-CN" sz="1600">
                <a:solidFill>
                  <a:srgbClr val="00009A"/>
                </a:solidFill>
                <a:latin typeface="Arial" panose="020B0604020202020204" pitchFamily="34" charset="0"/>
                <a:ea typeface="宋体" panose="02010600030101010101" pitchFamily="2" charset="-122"/>
                <a:cs typeface="Arial" panose="020B0604020202020204" pitchFamily="34" charset="0"/>
              </a:rPr>
              <a:t>•</a:t>
            </a:r>
            <a:r>
              <a:rPr kumimoji="0" lang="en-US" altLang="zh-CN" sz="1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00009A"/>
                </a:solidFill>
                <a:latin typeface="Arial" panose="020B0604020202020204" pitchFamily="34" charset="0"/>
                <a:ea typeface="宋体" panose="02010600030101010101" pitchFamily="2" charset="-122"/>
                <a:cs typeface="Arial" panose="020B0604020202020204" pitchFamily="34" charset="0"/>
              </a:rPr>
              <a:t>Distributed</a:t>
            </a:r>
            <a:r>
              <a:rPr kumimoji="0" lang="en-US" altLang="zh-CN" sz="1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00009A"/>
                </a:solidFill>
                <a:latin typeface="Arial" panose="020B0604020202020204" pitchFamily="34" charset="0"/>
                <a:ea typeface="宋体" panose="02010600030101010101" pitchFamily="2" charset="-122"/>
                <a:cs typeface="Arial" panose="020B0604020202020204" pitchFamily="34" charset="0"/>
              </a:rPr>
              <a:t>control</a:t>
            </a:r>
          </a:p>
          <a:p>
            <a:pPr eaLnBrk="1" hangingPunct="1">
              <a:lnSpc>
                <a:spcPts val="2400"/>
              </a:lnSpc>
              <a:spcBef>
                <a:spcPct val="0"/>
              </a:spcBef>
              <a:buFont typeface="Wingdings" panose="05000000000000000000" pitchFamily="2" charset="2"/>
              <a:buNone/>
            </a:pPr>
            <a:r>
              <a:rPr kumimoji="0" lang="en-US" altLang="zh-CN" sz="3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00009A"/>
                </a:solidFill>
                <a:latin typeface="Arial" panose="020B0604020202020204" pitchFamily="34" charset="0"/>
                <a:ea typeface="宋体" panose="02010600030101010101" pitchFamily="2" charset="-122"/>
                <a:cs typeface="Arial" panose="020B0604020202020204" pitchFamily="34" charset="0"/>
              </a:rPr>
              <a:t>based</a:t>
            </a:r>
            <a:r>
              <a:rPr kumimoji="0" lang="en-US" altLang="zh-CN" sz="1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00009A"/>
                </a:solidFill>
                <a:latin typeface="Arial" panose="020B0604020202020204" pitchFamily="34" charset="0"/>
                <a:ea typeface="宋体" panose="02010600030101010101" pitchFamily="2" charset="-122"/>
                <a:cs typeface="Arial" panose="020B0604020202020204" pitchFamily="34" charset="0"/>
              </a:rPr>
              <a:t>on</a:t>
            </a:r>
            <a:r>
              <a:rPr kumimoji="0" lang="en-US" altLang="zh-CN" sz="1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00009A"/>
                </a:solidFill>
                <a:latin typeface="Arial" panose="020B0604020202020204" pitchFamily="34" charset="0"/>
                <a:ea typeface="宋体" panose="02010600030101010101" pitchFamily="2" charset="-122"/>
                <a:cs typeface="Arial" panose="020B0604020202020204" pitchFamily="34" charset="0"/>
              </a:rPr>
              <a:t>reservation</a:t>
            </a:r>
          </a:p>
          <a:p>
            <a:pPr eaLnBrk="1" hangingPunct="1">
              <a:lnSpc>
                <a:spcPts val="2400"/>
              </a:lnSpc>
              <a:spcBef>
                <a:spcPct val="0"/>
              </a:spcBef>
              <a:buFont typeface="Wingdings" panose="05000000000000000000" pitchFamily="2" charset="2"/>
              <a:buNone/>
            </a:pPr>
            <a:r>
              <a:rPr kumimoji="0" lang="en-US" altLang="zh-CN" sz="3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00009A"/>
                </a:solidFill>
                <a:latin typeface="Arial" panose="020B0604020202020204" pitchFamily="34" charset="0"/>
                <a:ea typeface="宋体" panose="02010600030101010101" pitchFamily="2" charset="-122"/>
                <a:cs typeface="Arial" panose="020B0604020202020204" pitchFamily="34" charset="0"/>
              </a:rPr>
              <a:t>station</a:t>
            </a:r>
            <a:r>
              <a:rPr kumimoji="0" lang="en-US" altLang="zh-CN" sz="1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FF0000"/>
                </a:solidFill>
                <a:latin typeface="Arial" panose="020B0604020202020204" pitchFamily="34" charset="0"/>
                <a:ea typeface="宋体" panose="02010600030101010101" pitchFamily="2" charset="-122"/>
                <a:cs typeface="Arial" panose="020B0604020202020204" pitchFamily="34" charset="0"/>
              </a:rPr>
              <a:t>tag</a:t>
            </a:r>
            <a:r>
              <a:rPr kumimoji="0" lang="en-US" altLang="zh-CN" sz="1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FF0000"/>
                </a:solidFill>
                <a:latin typeface="Arial" panose="020B0604020202020204" pitchFamily="34" charset="0"/>
                <a:ea typeface="宋体" panose="02010600030101010101" pitchFamily="2" charset="-122"/>
                <a:cs typeface="Arial" panose="020B0604020202020204" pitchFamily="34" charset="0"/>
              </a:rPr>
              <a:t>fields</a:t>
            </a:r>
          </a:p>
          <a:p>
            <a:pPr eaLnBrk="1" hangingPunct="1">
              <a:lnSpc>
                <a:spcPts val="2400"/>
              </a:lnSpc>
              <a:spcBef>
                <a:spcPct val="0"/>
              </a:spcBef>
              <a:buFont typeface="Wingdings" panose="05000000000000000000" pitchFamily="2" charset="2"/>
              <a:buNone/>
            </a:pPr>
            <a:r>
              <a:rPr kumimoji="0" lang="en-US" altLang="zh-CN" sz="1600">
                <a:solidFill>
                  <a:srgbClr val="00009A"/>
                </a:solidFill>
                <a:latin typeface="Arial" panose="020B0604020202020204" pitchFamily="34" charset="0"/>
                <a:ea typeface="宋体" panose="02010600030101010101" pitchFamily="2" charset="-122"/>
                <a:cs typeface="Arial" panose="020B0604020202020204" pitchFamily="34" charset="0"/>
              </a:rPr>
              <a:t>•</a:t>
            </a:r>
            <a:r>
              <a:rPr kumimoji="0" lang="en-US" altLang="zh-CN" sz="1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00009A"/>
                </a:solidFill>
                <a:latin typeface="Arial" panose="020B0604020202020204" pitchFamily="34" charset="0"/>
                <a:ea typeface="宋体" panose="02010600030101010101" pitchFamily="2" charset="-122"/>
                <a:cs typeface="Arial" panose="020B0604020202020204" pitchFamily="34" charset="0"/>
              </a:rPr>
              <a:t>Register</a:t>
            </a:r>
            <a:r>
              <a:rPr kumimoji="0" lang="en-US" altLang="zh-CN" sz="1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00009A"/>
                </a:solidFill>
                <a:latin typeface="Arial" panose="020B0604020202020204" pitchFamily="34" charset="0"/>
                <a:ea typeface="宋体" panose="02010600030101010101" pitchFamily="2" charset="-122"/>
                <a:cs typeface="Arial" panose="020B0604020202020204" pitchFamily="34" charset="0"/>
              </a:rPr>
              <a:t>file</a:t>
            </a:r>
            <a:r>
              <a:rPr kumimoji="0" lang="en-US" altLang="zh-CN" sz="1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00009A"/>
                </a:solidFill>
                <a:latin typeface="Arial" panose="020B0604020202020204" pitchFamily="34" charset="0"/>
                <a:ea typeface="宋体" panose="02010600030101010101" pitchFamily="2" charset="-122"/>
                <a:cs typeface="Arial" panose="020B0604020202020204" pitchFamily="34" charset="0"/>
              </a:rPr>
              <a:t>bypassed</a:t>
            </a:r>
            <a:r>
              <a:rPr kumimoji="0" lang="en-US" altLang="zh-CN" sz="1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00009A"/>
                </a:solidFill>
                <a:latin typeface="Arial" panose="020B0604020202020204" pitchFamily="34" charset="0"/>
                <a:ea typeface="宋体" panose="02010600030101010101" pitchFamily="2" charset="-122"/>
                <a:cs typeface="Arial" panose="020B0604020202020204" pitchFamily="34" charset="0"/>
              </a:rPr>
              <a:t>in</a:t>
            </a:r>
          </a:p>
          <a:p>
            <a:pPr eaLnBrk="1" hangingPunct="1">
              <a:lnSpc>
                <a:spcPts val="2400"/>
              </a:lnSpc>
              <a:spcBef>
                <a:spcPct val="0"/>
              </a:spcBef>
              <a:buFont typeface="Wingdings" panose="05000000000000000000" pitchFamily="2" charset="2"/>
              <a:buNone/>
            </a:pPr>
            <a:r>
              <a:rPr kumimoji="0" lang="en-US" altLang="zh-CN" sz="3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FF0000"/>
                </a:solidFill>
                <a:latin typeface="Arial" panose="020B0604020202020204" pitchFamily="34" charset="0"/>
                <a:ea typeface="宋体" panose="02010600030101010101" pitchFamily="2" charset="-122"/>
                <a:cs typeface="Arial" panose="020B0604020202020204" pitchFamily="34" charset="0"/>
              </a:rPr>
              <a:t>broadcasting</a:t>
            </a:r>
            <a:r>
              <a:rPr kumimoji="0" lang="en-US" altLang="zh-CN" sz="1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00009A"/>
                </a:solidFill>
                <a:latin typeface="Arial" panose="020B0604020202020204" pitchFamily="34" charset="0"/>
                <a:ea typeface="宋体" panose="02010600030101010101" pitchFamily="2" charset="-122"/>
                <a:cs typeface="Arial" panose="020B0604020202020204" pitchFamily="34" charset="0"/>
              </a:rPr>
              <a:t>to</a:t>
            </a:r>
          </a:p>
          <a:p>
            <a:pPr eaLnBrk="1" hangingPunct="1">
              <a:lnSpc>
                <a:spcPts val="2400"/>
              </a:lnSpc>
              <a:spcBef>
                <a:spcPct val="0"/>
              </a:spcBef>
              <a:buFont typeface="Wingdings" panose="05000000000000000000" pitchFamily="2" charset="2"/>
              <a:buNone/>
            </a:pPr>
            <a:r>
              <a:rPr kumimoji="0" lang="en-US" altLang="zh-CN" sz="3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00009A"/>
                </a:solidFill>
                <a:latin typeface="Arial" panose="020B0604020202020204" pitchFamily="34" charset="0"/>
                <a:ea typeface="宋体" panose="02010600030101010101" pitchFamily="2" charset="-122"/>
                <a:cs typeface="Arial" panose="020B0604020202020204" pitchFamily="34" charset="0"/>
              </a:rPr>
              <a:t>reservation</a:t>
            </a:r>
            <a:r>
              <a:rPr kumimoji="0" lang="en-US" altLang="zh-CN" sz="1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00009A"/>
                </a:solidFill>
                <a:latin typeface="Arial" panose="020B0604020202020204" pitchFamily="34" charset="0"/>
                <a:ea typeface="宋体" panose="02010600030101010101" pitchFamily="2" charset="-122"/>
                <a:cs typeface="Arial" panose="020B0604020202020204" pitchFamily="34" charset="0"/>
              </a:rPr>
              <a:t>stations</a:t>
            </a:r>
            <a:r>
              <a:rPr kumimoji="0" lang="en-US" altLang="zh-CN" sz="1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00009A"/>
                </a:solidFill>
                <a:latin typeface="Arial" panose="020B0604020202020204" pitchFamily="34" charset="0"/>
                <a:ea typeface="宋体" panose="02010600030101010101" pitchFamily="2" charset="-122"/>
                <a:cs typeface="Arial" panose="020B0604020202020204" pitchFamily="34" charset="0"/>
              </a:rPr>
              <a:t>via</a:t>
            </a:r>
          </a:p>
          <a:p>
            <a:pPr eaLnBrk="1" hangingPunct="1">
              <a:lnSpc>
                <a:spcPts val="2400"/>
              </a:lnSpc>
              <a:spcBef>
                <a:spcPct val="0"/>
              </a:spcBef>
              <a:buFont typeface="Wingdings" panose="05000000000000000000" pitchFamily="2" charset="2"/>
              <a:buNone/>
            </a:pPr>
            <a:r>
              <a:rPr kumimoji="0" lang="en-US" altLang="zh-CN" sz="3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FF0000"/>
                </a:solidFill>
                <a:latin typeface="Arial" panose="020B0604020202020204" pitchFamily="34" charset="0"/>
                <a:ea typeface="宋体" panose="02010600030101010101" pitchFamily="2" charset="-122"/>
                <a:cs typeface="Arial" panose="020B0604020202020204" pitchFamily="34" charset="0"/>
              </a:rPr>
              <a:t>Common</a:t>
            </a:r>
            <a:r>
              <a:rPr kumimoji="0" lang="en-US" altLang="zh-CN" sz="1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FF0000"/>
                </a:solidFill>
                <a:latin typeface="Arial" panose="020B0604020202020204" pitchFamily="34" charset="0"/>
                <a:ea typeface="宋体" panose="02010600030101010101" pitchFamily="2" charset="-122"/>
                <a:cs typeface="Arial" panose="020B0604020202020204" pitchFamily="34" charset="0"/>
              </a:rPr>
              <a:t>Data</a:t>
            </a:r>
            <a:r>
              <a:rPr kumimoji="0" lang="en-US" altLang="zh-CN" sz="1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FF0000"/>
                </a:solidFill>
                <a:latin typeface="Arial" panose="020B0604020202020204" pitchFamily="34" charset="0"/>
                <a:ea typeface="宋体" panose="02010600030101010101" pitchFamily="2" charset="-122"/>
                <a:cs typeface="Arial" panose="020B0604020202020204" pitchFamily="34" charset="0"/>
              </a:rPr>
              <a:t>Bus</a:t>
            </a:r>
            <a:r>
              <a:rPr kumimoji="0" lang="en-US" altLang="zh-CN" sz="1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FF0000"/>
                </a:solidFill>
                <a:latin typeface="Arial" panose="020B0604020202020204" pitchFamily="34" charset="0"/>
                <a:ea typeface="宋体" panose="02010600030101010101" pitchFamily="2" charset="-122"/>
                <a:cs typeface="Arial" panose="020B0604020202020204" pitchFamily="34" charset="0"/>
              </a:rPr>
              <a:t>(CDB)</a:t>
            </a:r>
          </a:p>
          <a:p>
            <a:pPr eaLnBrk="1" hangingPunct="1">
              <a:lnSpc>
                <a:spcPts val="2400"/>
              </a:lnSpc>
              <a:spcBef>
                <a:spcPct val="0"/>
              </a:spcBef>
              <a:buFont typeface="Wingdings" panose="05000000000000000000" pitchFamily="2" charset="2"/>
              <a:buNone/>
            </a:pPr>
            <a:r>
              <a:rPr kumimoji="0" lang="en-US" altLang="zh-CN" sz="1600">
                <a:solidFill>
                  <a:srgbClr val="00009A"/>
                </a:solidFill>
                <a:latin typeface="Arial" panose="020B0604020202020204" pitchFamily="34" charset="0"/>
                <a:ea typeface="宋体" panose="02010600030101010101" pitchFamily="2" charset="-122"/>
                <a:cs typeface="Arial" panose="020B0604020202020204" pitchFamily="34" charset="0"/>
              </a:rPr>
              <a:t>•</a:t>
            </a:r>
            <a:r>
              <a:rPr kumimoji="0" lang="en-US" altLang="zh-CN" sz="1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00009A"/>
                </a:solidFill>
                <a:latin typeface="Arial" panose="020B0604020202020204" pitchFamily="34" charset="0"/>
                <a:ea typeface="宋体" panose="02010600030101010101" pitchFamily="2" charset="-122"/>
                <a:cs typeface="Arial" panose="020B0604020202020204" pitchFamily="34" charset="0"/>
              </a:rPr>
              <a:t>Precise</a:t>
            </a:r>
            <a:r>
              <a:rPr kumimoji="0" lang="en-US" altLang="zh-CN" sz="1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00009A"/>
                </a:solidFill>
                <a:latin typeface="Arial" panose="020B0604020202020204" pitchFamily="34" charset="0"/>
                <a:ea typeface="宋体" panose="02010600030101010101" pitchFamily="2" charset="-122"/>
                <a:cs typeface="Arial" panose="020B0604020202020204" pitchFamily="34" charset="0"/>
              </a:rPr>
              <a:t>exception</a:t>
            </a:r>
          </a:p>
          <a:p>
            <a:pPr eaLnBrk="1" hangingPunct="1">
              <a:lnSpc>
                <a:spcPts val="2400"/>
              </a:lnSpc>
              <a:spcBef>
                <a:spcPct val="0"/>
              </a:spcBef>
              <a:buFont typeface="Wingdings" panose="05000000000000000000" pitchFamily="2" charset="2"/>
              <a:buNone/>
            </a:pPr>
            <a:r>
              <a:rPr kumimoji="0" lang="en-US" altLang="zh-CN" sz="3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400">
                <a:solidFill>
                  <a:srgbClr val="000000"/>
                </a:solidFill>
                <a:latin typeface="Arial" panose="020B0604020202020204" pitchFamily="34" charset="0"/>
                <a:ea typeface="宋体" panose="02010600030101010101" pitchFamily="2" charset="-122"/>
                <a:cs typeface="Arial" panose="020B0604020202020204" pitchFamily="34" charset="0"/>
              </a:rPr>
              <a:t>–    stall issuing operations</a:t>
            </a:r>
          </a:p>
          <a:p>
            <a:pPr eaLnBrk="1" hangingPunct="1">
              <a:lnSpc>
                <a:spcPts val="2400"/>
              </a:lnSpc>
              <a:spcBef>
                <a:spcPct val="0"/>
              </a:spcBef>
              <a:buFont typeface="Wingdings" panose="05000000000000000000" pitchFamily="2" charset="2"/>
              <a:buNone/>
            </a:pPr>
            <a:r>
              <a:rPr kumimoji="0" lang="en-US" altLang="zh-CN" sz="3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400">
                <a:solidFill>
                  <a:srgbClr val="000000"/>
                </a:solidFill>
                <a:latin typeface="Arial" panose="020B0604020202020204" pitchFamily="34" charset="0"/>
                <a:ea typeface="宋体" panose="02010600030101010101" pitchFamily="2" charset="-122"/>
                <a:cs typeface="Arial" panose="020B0604020202020204" pitchFamily="34" charset="0"/>
              </a:rPr>
              <a:t>when there is a pending</a:t>
            </a:r>
          </a:p>
          <a:p>
            <a:pPr eaLnBrk="1" hangingPunct="1">
              <a:lnSpc>
                <a:spcPts val="2400"/>
              </a:lnSpc>
              <a:spcBef>
                <a:spcPct val="0"/>
              </a:spcBef>
              <a:buFont typeface="Wingdings" panose="05000000000000000000" pitchFamily="2" charset="2"/>
              <a:buNone/>
            </a:pPr>
            <a:r>
              <a:rPr kumimoji="0" lang="en-US" altLang="zh-CN" sz="3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400">
                <a:solidFill>
                  <a:srgbClr val="000000"/>
                </a:solidFill>
                <a:latin typeface="Arial" panose="020B0604020202020204" pitchFamily="34" charset="0"/>
                <a:ea typeface="宋体" panose="02010600030101010101" pitchFamily="2" charset="-122"/>
                <a:cs typeface="Arial" panose="020B0604020202020204" pitchFamily="34" charset="0"/>
              </a:rPr>
              <a:t>branch in the pipeline</a:t>
            </a:r>
          </a:p>
          <a:p>
            <a:pPr eaLnBrk="1" hangingPunct="1">
              <a:lnSpc>
                <a:spcPts val="2400"/>
              </a:lnSpc>
              <a:spcBef>
                <a:spcPct val="0"/>
              </a:spcBef>
              <a:buFont typeface="Wingdings" panose="05000000000000000000" pitchFamily="2" charset="2"/>
              <a:buNone/>
            </a:pPr>
            <a:r>
              <a:rPr kumimoji="0" lang="en-US" altLang="zh-CN" sz="3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100">
                <a:solidFill>
                  <a:srgbClr val="0000FF"/>
                </a:solidFill>
                <a:latin typeface="Arial" panose="020B0604020202020204" pitchFamily="34" charset="0"/>
                <a:ea typeface="宋体" panose="02010600030101010101" pitchFamily="2" charset="-122"/>
                <a:cs typeface="Arial" panose="020B0604020202020204" pitchFamily="34" charset="0"/>
              </a:rPr>
              <a:t>•</a:t>
            </a:r>
            <a:r>
              <a:rPr kumimoji="0" lang="en-US" altLang="zh-CN" sz="11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100">
                <a:solidFill>
                  <a:srgbClr val="0000FF"/>
                </a:solidFill>
                <a:latin typeface="Arial" panose="020B0604020202020204" pitchFamily="34" charset="0"/>
                <a:ea typeface="宋体" panose="02010600030101010101" pitchFamily="2" charset="-122"/>
                <a:cs typeface="Arial" panose="020B0604020202020204" pitchFamily="34" charset="0"/>
              </a:rPr>
              <a:t>speculation</a:t>
            </a:r>
            <a:r>
              <a:rPr kumimoji="0" lang="en-US" altLang="zh-CN" sz="11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100">
                <a:solidFill>
                  <a:srgbClr val="0000FF"/>
                </a:solidFill>
                <a:latin typeface="Arial" panose="020B0604020202020204" pitchFamily="34" charset="0"/>
                <a:ea typeface="宋体" panose="02010600030101010101" pitchFamily="2" charset="-122"/>
                <a:cs typeface="Arial" panose="020B0604020202020204" pitchFamily="34" charset="0"/>
              </a:rPr>
              <a:t>will</a:t>
            </a:r>
            <a:r>
              <a:rPr kumimoji="0" lang="en-US" altLang="zh-CN" sz="11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100">
                <a:solidFill>
                  <a:srgbClr val="0000FF"/>
                </a:solidFill>
                <a:latin typeface="Arial" panose="020B0604020202020204" pitchFamily="34" charset="0"/>
                <a:ea typeface="宋体" panose="02010600030101010101" pitchFamily="2" charset="-122"/>
                <a:cs typeface="Arial" panose="020B0604020202020204" pitchFamily="34" charset="0"/>
              </a:rPr>
              <a:t>remove</a:t>
            </a:r>
          </a:p>
          <a:p>
            <a:pPr eaLnBrk="1" hangingPunct="1">
              <a:lnSpc>
                <a:spcPts val="2400"/>
              </a:lnSpc>
              <a:spcBef>
                <a:spcPct val="0"/>
              </a:spcBef>
              <a:buFont typeface="Wingdings" panose="05000000000000000000" pitchFamily="2" charset="2"/>
              <a:buNone/>
            </a:pPr>
            <a:r>
              <a:rPr kumimoji="0" lang="en-US" altLang="zh-CN" sz="3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100">
                <a:solidFill>
                  <a:srgbClr val="0000FF"/>
                </a:solidFill>
                <a:latin typeface="Arial" panose="020B0604020202020204" pitchFamily="34" charset="0"/>
                <a:ea typeface="宋体" panose="02010600030101010101" pitchFamily="2" charset="-122"/>
                <a:cs typeface="Arial" panose="020B0604020202020204" pitchFamily="34" charset="0"/>
              </a:rPr>
              <a:t>this</a:t>
            </a:r>
            <a:r>
              <a:rPr kumimoji="0" lang="en-US" altLang="zh-CN" sz="11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100">
                <a:solidFill>
                  <a:srgbClr val="0000FF"/>
                </a:solidFill>
                <a:latin typeface="Arial" panose="020B0604020202020204" pitchFamily="34" charset="0"/>
                <a:ea typeface="宋体" panose="02010600030101010101" pitchFamily="2" charset="-122"/>
                <a:cs typeface="Arial" panose="020B0604020202020204" pitchFamily="34" charset="0"/>
              </a:rPr>
              <a:t>restriction</a:t>
            </a:r>
          </a:p>
          <a:p>
            <a:pPr eaLnBrk="1" hangingPunct="1">
              <a:lnSpc>
                <a:spcPts val="2400"/>
              </a:lnSpc>
              <a:spcBef>
                <a:spcPct val="0"/>
              </a:spcBef>
              <a:buFont typeface="Wingdings" panose="05000000000000000000" pitchFamily="2" charset="2"/>
              <a:buNone/>
            </a:pPr>
            <a:r>
              <a:rPr kumimoji="0" lang="en-US" altLang="zh-CN" sz="1600">
                <a:solidFill>
                  <a:srgbClr val="00009A"/>
                </a:solidFill>
                <a:latin typeface="Arial" panose="020B0604020202020204" pitchFamily="34" charset="0"/>
                <a:ea typeface="宋体" panose="02010600030101010101" pitchFamily="2" charset="-122"/>
                <a:cs typeface="Arial" panose="020B0604020202020204" pitchFamily="34" charset="0"/>
              </a:rPr>
              <a:t>•</a:t>
            </a:r>
            <a:r>
              <a:rPr kumimoji="0" lang="en-US" altLang="zh-CN" sz="1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00009A"/>
                </a:solidFill>
                <a:latin typeface="Arial" panose="020B0604020202020204" pitchFamily="34" charset="0"/>
                <a:ea typeface="宋体" panose="02010600030101010101" pitchFamily="2" charset="-122"/>
                <a:cs typeface="Arial" panose="020B0604020202020204" pitchFamily="34" charset="0"/>
              </a:rPr>
              <a:t>IBM</a:t>
            </a:r>
            <a:r>
              <a:rPr kumimoji="0" lang="en-US" altLang="zh-CN" sz="1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00009A"/>
                </a:solidFill>
                <a:latin typeface="Arial" panose="020B0604020202020204" pitchFamily="34" charset="0"/>
                <a:ea typeface="宋体" panose="02010600030101010101" pitchFamily="2" charset="-122"/>
                <a:cs typeface="Arial" panose="020B0604020202020204" pitchFamily="34" charset="0"/>
              </a:rPr>
              <a:t>360</a:t>
            </a:r>
            <a:r>
              <a:rPr kumimoji="0" lang="en-US" altLang="zh-CN" sz="1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00009A"/>
                </a:solidFill>
                <a:latin typeface="Arial" panose="020B0604020202020204" pitchFamily="34" charset="0"/>
                <a:ea typeface="宋体" panose="02010600030101010101" pitchFamily="2" charset="-122"/>
                <a:cs typeface="Arial" panose="020B0604020202020204" pitchFamily="34" charset="0"/>
              </a:rPr>
              <a:t>had</a:t>
            </a:r>
            <a:r>
              <a:rPr kumimoji="0" lang="en-US" altLang="zh-CN" sz="1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00009A"/>
                </a:solidFill>
                <a:latin typeface="Arial" panose="020B0604020202020204" pitchFamily="34" charset="0"/>
                <a:ea typeface="宋体" panose="02010600030101010101" pitchFamily="2" charset="-122"/>
                <a:cs typeface="Arial" panose="020B0604020202020204" pitchFamily="34" charset="0"/>
              </a:rPr>
              <a:t>pipelined</a:t>
            </a:r>
          </a:p>
          <a:p>
            <a:pPr eaLnBrk="1" hangingPunct="1">
              <a:lnSpc>
                <a:spcPts val="2400"/>
              </a:lnSpc>
              <a:spcBef>
                <a:spcPct val="0"/>
              </a:spcBef>
              <a:buFont typeface="Wingdings" panose="05000000000000000000" pitchFamily="2" charset="2"/>
              <a:buNone/>
            </a:pPr>
            <a:r>
              <a:rPr kumimoji="0" lang="en-US" altLang="zh-CN" sz="3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00009A"/>
                </a:solidFill>
                <a:latin typeface="Arial" panose="020B0604020202020204" pitchFamily="34" charset="0"/>
                <a:ea typeface="宋体" panose="02010600030101010101" pitchFamily="2" charset="-122"/>
                <a:cs typeface="Arial" panose="020B0604020202020204" pitchFamily="34" charset="0"/>
              </a:rPr>
              <a:t>functional</a:t>
            </a:r>
            <a:r>
              <a:rPr kumimoji="0" lang="en-US" altLang="zh-CN" sz="1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600">
                <a:solidFill>
                  <a:srgbClr val="00009A"/>
                </a:solidFill>
                <a:latin typeface="Arial" panose="020B0604020202020204" pitchFamily="34" charset="0"/>
                <a:ea typeface="宋体" panose="02010600030101010101" pitchFamily="2" charset="-122"/>
                <a:cs typeface="Arial" panose="020B0604020202020204" pitchFamily="34" charset="0"/>
              </a:rPr>
              <a:t>units</a:t>
            </a:r>
          </a:p>
          <a:p>
            <a:pPr eaLnBrk="1" hangingPunct="1">
              <a:lnSpc>
                <a:spcPts val="2400"/>
              </a:lnSpc>
              <a:spcBef>
                <a:spcPct val="0"/>
              </a:spcBef>
              <a:buFont typeface="Wingdings" panose="05000000000000000000" pitchFamily="2" charset="2"/>
              <a:buNone/>
            </a:pPr>
            <a:r>
              <a:rPr kumimoji="0" lang="en-US" altLang="zh-CN" sz="3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400">
                <a:solidFill>
                  <a:srgbClr val="000000"/>
                </a:solidFill>
                <a:latin typeface="Arial" panose="020B0604020202020204" pitchFamily="34" charset="0"/>
                <a:ea typeface="宋体" panose="02010600030101010101" pitchFamily="2" charset="-122"/>
                <a:cs typeface="Arial" panose="020B0604020202020204" pitchFamily="34" charset="0"/>
              </a:rPr>
              <a:t>–    but we describe it with</a:t>
            </a:r>
          </a:p>
          <a:p>
            <a:pPr eaLnBrk="1" hangingPunct="1">
              <a:lnSpc>
                <a:spcPts val="2400"/>
              </a:lnSpc>
              <a:spcBef>
                <a:spcPct val="0"/>
              </a:spcBef>
              <a:buFont typeface="Wingdings" panose="05000000000000000000" pitchFamily="2" charset="2"/>
              <a:buNone/>
            </a:pPr>
            <a:r>
              <a:rPr kumimoji="0" lang="en-US" altLang="zh-CN" sz="360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400">
                <a:solidFill>
                  <a:srgbClr val="000000"/>
                </a:solidFill>
                <a:latin typeface="Arial" panose="020B0604020202020204" pitchFamily="34" charset="0"/>
                <a:ea typeface="宋体" panose="02010600030101010101" pitchFamily="2" charset="-122"/>
                <a:cs typeface="Arial" panose="020B0604020202020204" pitchFamily="34" charset="0"/>
              </a:rPr>
              <a:t>multiple functional units</a:t>
            </a:r>
          </a:p>
        </p:txBody>
      </p:sp>
      <p:pic>
        <p:nvPicPr>
          <p:cNvPr id="43013" name="Picture 2">
            <a:extLst>
              <a:ext uri="{FF2B5EF4-FFF2-40B4-BE49-F238E27FC236}">
                <a16:creationId xmlns:a16="http://schemas.microsoft.com/office/drawing/2014/main" id="{93D4287D-C8A2-489F-AD36-4E0A3800B6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688" y="1285875"/>
            <a:ext cx="5457825"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Slide Number Placeholder 1">
            <a:extLst>
              <a:ext uri="{FF2B5EF4-FFF2-40B4-BE49-F238E27FC236}">
                <a16:creationId xmlns:a16="http://schemas.microsoft.com/office/drawing/2014/main" id="{12C6C36A-3922-447D-9392-34E0EDA1AA1E}"/>
              </a:ext>
            </a:extLst>
          </p:cNvPr>
          <p:cNvSpPr>
            <a:spLocks noGrp="1"/>
          </p:cNvSpPr>
          <p:nvPr>
            <p:ph type="sldNum" sz="quarter" idx="12"/>
          </p:nvPr>
        </p:nvSpPr>
        <p:spPr bwMode="auto">
          <a:xfrm>
            <a:off x="6553200"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TW"/>
            </a:defPPr>
            <a:lvl1pPr algn="r" rtl="0" eaLnBrk="1" fontAlgn="base" hangingPunct="1">
              <a:spcBef>
                <a:spcPct val="20000"/>
              </a:spcBef>
              <a:spcAft>
                <a:spcPct val="0"/>
              </a:spcAft>
              <a:buClr>
                <a:srgbClr val="0000FF"/>
              </a:buClr>
              <a:buFont typeface="Wingdings" panose="05000000000000000000" pitchFamily="2" charset="2"/>
              <a:buChar char="l"/>
              <a:defRPr kumimoji="1" sz="1400" kern="1200">
                <a:solidFill>
                  <a:srgbClr val="000000"/>
                </a:solidFill>
                <a:latin typeface="Times New Roman" panose="02020603050405020304" pitchFamily="18" charset="0"/>
                <a:ea typeface="宋体" panose="02010600030101010101" pitchFamily="2" charset="-122"/>
                <a:cs typeface="Arial" panose="020B0604020202020204" pitchFamily="34" charset="0"/>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PMingLiU"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PMingLiU"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PMingLiU"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PMingLiU"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PMingLiU"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PMingLiU"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PMingLiU"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PMingLiU" panose="02020500000000000000" pitchFamily="18" charset="-120"/>
                <a:cs typeface="+mn-cs"/>
              </a:defRPr>
            </a:lvl9pPr>
          </a:lstStyle>
          <a:p>
            <a:pPr>
              <a:buFont typeface="Wingdings" panose="05000000000000000000" pitchFamily="2" charset="2"/>
              <a:buChar char="l"/>
            </a:pPr>
            <a:fld id="{E2855F3D-ACEF-4930-B153-D788AD325FE8}" type="slidenum">
              <a:rPr lang="en-US" altLang="zh-CN" smtClean="0"/>
              <a:pPr/>
              <a:t>117</a:t>
            </a:fld>
            <a:endParaRPr lang="en-US" altLang="zh-CN" sz="1400">
              <a:solidFill>
                <a:srgbClr val="000000"/>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a:extLst>
              <a:ext uri="{FF2B5EF4-FFF2-40B4-BE49-F238E27FC236}">
                <a16:creationId xmlns:a16="http://schemas.microsoft.com/office/drawing/2014/main" id="{28A930EF-B9EB-444C-83C9-0F195931A801}"/>
              </a:ext>
            </a:extLst>
          </p:cNvPr>
          <p:cNvSpPr txBox="1">
            <a:spLocks noChangeArrowheads="1"/>
          </p:cNvSpPr>
          <p:nvPr/>
        </p:nvSpPr>
        <p:spPr bwMode="auto">
          <a:xfrm>
            <a:off x="214313" y="396875"/>
            <a:ext cx="89646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kumimoji="0" lang="en-US" altLang="zh-CN">
                <a:solidFill>
                  <a:srgbClr val="000000"/>
                </a:solidFill>
                <a:latin typeface="Arial" panose="020B0604020202020204" pitchFamily="34" charset="0"/>
                <a:ea typeface="宋体" panose="02010600030101010101" pitchFamily="2" charset="-122"/>
                <a:cs typeface="Arial" panose="020B0604020202020204" pitchFamily="34" charset="0"/>
              </a:rPr>
              <a:t>MIPS Pipeline Stages with Tomasulo’s Algorithm</a:t>
            </a:r>
          </a:p>
        </p:txBody>
      </p:sp>
      <p:sp>
        <p:nvSpPr>
          <p:cNvPr id="40964" name="Line 3">
            <a:extLst>
              <a:ext uri="{FF2B5EF4-FFF2-40B4-BE49-F238E27FC236}">
                <a16:creationId xmlns:a16="http://schemas.microsoft.com/office/drawing/2014/main" id="{A0D56B2B-A747-4A90-8A66-07D7A886F185}"/>
              </a:ext>
            </a:extLst>
          </p:cNvPr>
          <p:cNvSpPr>
            <a:spLocks noChangeShapeType="1"/>
          </p:cNvSpPr>
          <p:nvPr/>
        </p:nvSpPr>
        <p:spPr bwMode="auto">
          <a:xfrm>
            <a:off x="381000" y="1143000"/>
            <a:ext cx="8305800" cy="0"/>
          </a:xfrm>
          <a:prstGeom prst="line">
            <a:avLst/>
          </a:prstGeom>
          <a:noFill/>
          <a:ln w="76200">
            <a:solidFill>
              <a:schemeClr val="tx1"/>
            </a:solidFill>
            <a:round/>
            <a:headEnd/>
            <a:tailEnd/>
          </a:ln>
        </p:spPr>
        <p:txBody>
          <a:bodyPr/>
          <a:lstStyle/>
          <a:p>
            <a:pPr eaLnBrk="1" hangingPunct="1">
              <a:defRPr/>
            </a:pPr>
            <a:endParaRPr kumimoji="0" lang="zh-CN" altLang="en-US" sz="3600">
              <a:solidFill>
                <a:srgbClr val="000000"/>
              </a:solidFill>
              <a:ea typeface="+mn-ea"/>
              <a:cs typeface="Arial" pitchFamily="34" charset="0"/>
            </a:endParaRPr>
          </a:p>
        </p:txBody>
      </p:sp>
      <p:sp>
        <p:nvSpPr>
          <p:cNvPr id="45060" name="TextBox 1">
            <a:extLst>
              <a:ext uri="{FF2B5EF4-FFF2-40B4-BE49-F238E27FC236}">
                <a16:creationId xmlns:a16="http://schemas.microsoft.com/office/drawing/2014/main" id="{A758B929-C4D9-4BBF-A242-9843169AD58F}"/>
              </a:ext>
            </a:extLst>
          </p:cNvPr>
          <p:cNvSpPr txBox="1">
            <a:spLocks noChangeArrowheads="1"/>
          </p:cNvSpPr>
          <p:nvPr/>
        </p:nvSpPr>
        <p:spPr bwMode="auto">
          <a:xfrm>
            <a:off x="211438" y="1512887"/>
            <a:ext cx="3135312" cy="473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Char char="•"/>
              <a:tabLst>
                <a:tab pos="38100" algn="l"/>
                <a:tab pos="177800" algn="l"/>
              </a:tabLst>
              <a:defRPr sz="3200">
                <a:solidFill>
                  <a:schemeClr val="tx1"/>
                </a:solidFill>
                <a:latin typeface="Times New Roman" panose="02020603050405020304" pitchFamily="18" charset="0"/>
              </a:defRPr>
            </a:lvl1pPr>
            <a:lvl2pPr marL="742950" indent="-285750">
              <a:spcBef>
                <a:spcPct val="20000"/>
              </a:spcBef>
              <a:buChar char="–"/>
              <a:tabLst>
                <a:tab pos="38100" algn="l"/>
                <a:tab pos="177800" algn="l"/>
              </a:tabLst>
              <a:defRPr sz="2800">
                <a:solidFill>
                  <a:schemeClr val="tx1"/>
                </a:solidFill>
                <a:latin typeface="Times New Roman" panose="02020603050405020304" pitchFamily="18" charset="0"/>
              </a:defRPr>
            </a:lvl2pPr>
            <a:lvl3pPr marL="1143000" indent="-228600">
              <a:spcBef>
                <a:spcPct val="20000"/>
              </a:spcBef>
              <a:buChar char="•"/>
              <a:tabLst>
                <a:tab pos="38100" algn="l"/>
                <a:tab pos="177800" algn="l"/>
              </a:tabLst>
              <a:defRPr sz="2400">
                <a:solidFill>
                  <a:schemeClr val="tx1"/>
                </a:solidFill>
                <a:latin typeface="Times New Roman" panose="02020603050405020304" pitchFamily="18" charset="0"/>
              </a:defRPr>
            </a:lvl3pPr>
            <a:lvl4pPr marL="1600200" indent="-228600">
              <a:spcBef>
                <a:spcPct val="20000"/>
              </a:spcBef>
              <a:buChar char="–"/>
              <a:tabLst>
                <a:tab pos="38100" algn="l"/>
                <a:tab pos="177800" algn="l"/>
              </a:tabLst>
              <a:defRPr sz="2000">
                <a:solidFill>
                  <a:schemeClr val="tx1"/>
                </a:solidFill>
                <a:latin typeface="Times New Roman" panose="02020603050405020304" pitchFamily="18" charset="0"/>
              </a:defRPr>
            </a:lvl4pPr>
            <a:lvl5pPr marL="2057400" indent="-228600">
              <a:spcBef>
                <a:spcPct val="20000"/>
              </a:spcBef>
              <a:buChar char="»"/>
              <a:tabLst>
                <a:tab pos="38100" algn="l"/>
                <a:tab pos="1778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38100" algn="l"/>
                <a:tab pos="1778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38100" algn="l"/>
                <a:tab pos="1778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38100" algn="l"/>
                <a:tab pos="1778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38100" algn="l"/>
                <a:tab pos="177800" algn="l"/>
              </a:tabLst>
              <a:defRPr sz="2000">
                <a:solidFill>
                  <a:schemeClr val="tx1"/>
                </a:solidFill>
                <a:latin typeface="Times New Roman" panose="02020603050405020304" pitchFamily="18" charset="0"/>
              </a:defRPr>
            </a:lvl9pPr>
          </a:lstStyle>
          <a:p>
            <a:pPr eaLnBrk="1" hangingPunct="1">
              <a:lnSpc>
                <a:spcPts val="2600"/>
              </a:lnSpc>
              <a:spcBef>
                <a:spcPct val="0"/>
              </a:spcBef>
              <a:buFontTx/>
              <a:buNone/>
            </a:pPr>
            <a:r>
              <a:rPr kumimoji="0" lang="en-US" altLang="zh-CN" sz="2400">
                <a:solidFill>
                  <a:srgbClr val="00009A"/>
                </a:solidFill>
                <a:latin typeface="Arial" panose="020B0604020202020204" pitchFamily="34" charset="0"/>
                <a:cs typeface="Arial" panose="020B0604020202020204" pitchFamily="34" charset="0"/>
              </a:rPr>
              <a:t>•</a:t>
            </a:r>
            <a:r>
              <a:rPr kumimoji="0" lang="en-US" altLang="zh-CN" sz="2400">
                <a:solidFill>
                  <a:srgbClr val="000000"/>
                </a:solidFill>
                <a:latin typeface="Arial" panose="020B0604020202020204" pitchFamily="34" charset="0"/>
                <a:cs typeface="Arial" panose="020B0604020202020204" pitchFamily="34" charset="0"/>
              </a:rPr>
              <a:t>   </a:t>
            </a:r>
            <a:r>
              <a:rPr kumimoji="0" lang="en-US" altLang="zh-CN" sz="2400">
                <a:solidFill>
                  <a:srgbClr val="00009A"/>
                </a:solidFill>
                <a:latin typeface="Arial" panose="020B0604020202020204" pitchFamily="34" charset="0"/>
                <a:cs typeface="Arial" panose="020B0604020202020204" pitchFamily="34" charset="0"/>
              </a:rPr>
              <a:t>Distributed</a:t>
            </a:r>
          </a:p>
          <a:p>
            <a:pPr eaLnBrk="1" hangingPunct="1">
              <a:lnSpc>
                <a:spcPts val="2600"/>
              </a:lnSpc>
              <a:spcBef>
                <a:spcPct val="0"/>
              </a:spcBef>
              <a:buFontTx/>
              <a:buNone/>
            </a:pPr>
            <a:r>
              <a:rPr kumimoji="0" lang="en-US" altLang="zh-CN" sz="3600">
                <a:solidFill>
                  <a:srgbClr val="000000"/>
                </a:solidFill>
                <a:latin typeface="Arial" panose="020B0604020202020204" pitchFamily="34" charset="0"/>
                <a:cs typeface="Arial" panose="020B0604020202020204" pitchFamily="34" charset="0"/>
              </a:rPr>
              <a:t>		</a:t>
            </a:r>
            <a:r>
              <a:rPr kumimoji="0" lang="en-US" altLang="zh-CN" sz="2400">
                <a:solidFill>
                  <a:srgbClr val="00009A"/>
                </a:solidFill>
                <a:latin typeface="Arial" panose="020B0604020202020204" pitchFamily="34" charset="0"/>
                <a:cs typeface="Arial" panose="020B0604020202020204" pitchFamily="34" charset="0"/>
              </a:rPr>
              <a:t>hazard</a:t>
            </a:r>
            <a:r>
              <a:rPr kumimoji="0" lang="en-US" altLang="zh-CN" sz="2400">
                <a:solidFill>
                  <a:srgbClr val="000000"/>
                </a:solidFill>
                <a:latin typeface="Arial" panose="020B0604020202020204" pitchFamily="34" charset="0"/>
                <a:cs typeface="Arial" panose="020B0604020202020204" pitchFamily="34" charset="0"/>
              </a:rPr>
              <a:t> </a:t>
            </a:r>
            <a:r>
              <a:rPr kumimoji="0" lang="en-US" altLang="zh-CN" sz="2400">
                <a:solidFill>
                  <a:srgbClr val="00009A"/>
                </a:solidFill>
                <a:latin typeface="Arial" panose="020B0604020202020204" pitchFamily="34" charset="0"/>
                <a:cs typeface="Arial" panose="020B0604020202020204" pitchFamily="34" charset="0"/>
              </a:rPr>
              <a:t>detection</a:t>
            </a:r>
          </a:p>
          <a:p>
            <a:pPr eaLnBrk="1" hangingPunct="1">
              <a:lnSpc>
                <a:spcPts val="2600"/>
              </a:lnSpc>
              <a:spcBef>
                <a:spcPct val="0"/>
              </a:spcBef>
              <a:buFontTx/>
              <a:buNone/>
            </a:pPr>
            <a:r>
              <a:rPr kumimoji="0" lang="en-US" altLang="zh-CN" sz="3600">
                <a:solidFill>
                  <a:srgbClr val="000000"/>
                </a:solidFill>
                <a:latin typeface="Arial" panose="020B0604020202020204" pitchFamily="34" charset="0"/>
                <a:cs typeface="Arial" panose="020B0604020202020204" pitchFamily="34" charset="0"/>
              </a:rPr>
              <a:t>		</a:t>
            </a:r>
            <a:r>
              <a:rPr kumimoji="0" lang="en-US" altLang="zh-CN" sz="2400">
                <a:solidFill>
                  <a:srgbClr val="00009A"/>
                </a:solidFill>
                <a:latin typeface="Arial" panose="020B0604020202020204" pitchFamily="34" charset="0"/>
                <a:cs typeface="Arial" panose="020B0604020202020204" pitchFamily="34" charset="0"/>
              </a:rPr>
              <a:t>and</a:t>
            </a:r>
            <a:r>
              <a:rPr kumimoji="0" lang="en-US" altLang="zh-CN" sz="2400">
                <a:solidFill>
                  <a:srgbClr val="000000"/>
                </a:solidFill>
                <a:latin typeface="Arial" panose="020B0604020202020204" pitchFamily="34" charset="0"/>
                <a:cs typeface="Arial" panose="020B0604020202020204" pitchFamily="34" charset="0"/>
              </a:rPr>
              <a:t> </a:t>
            </a:r>
            <a:r>
              <a:rPr kumimoji="0" lang="en-US" altLang="zh-CN" sz="2400">
                <a:solidFill>
                  <a:srgbClr val="00009A"/>
                </a:solidFill>
                <a:latin typeface="Arial" panose="020B0604020202020204" pitchFamily="34" charset="0"/>
                <a:cs typeface="Arial" panose="020B0604020202020204" pitchFamily="34" charset="0"/>
              </a:rPr>
              <a:t>resolution</a:t>
            </a:r>
          </a:p>
          <a:p>
            <a:pPr eaLnBrk="1" hangingPunct="1">
              <a:lnSpc>
                <a:spcPts val="2600"/>
              </a:lnSpc>
              <a:spcBef>
                <a:spcPct val="0"/>
              </a:spcBef>
              <a:buFontTx/>
              <a:buNone/>
            </a:pPr>
            <a:r>
              <a:rPr kumimoji="0" lang="en-US" altLang="zh-CN" sz="2400">
                <a:solidFill>
                  <a:srgbClr val="00009A"/>
                </a:solidFill>
                <a:latin typeface="Arial" panose="020B0604020202020204" pitchFamily="34" charset="0"/>
                <a:cs typeface="Arial" panose="020B0604020202020204" pitchFamily="34" charset="0"/>
              </a:rPr>
              <a:t>•</a:t>
            </a:r>
            <a:r>
              <a:rPr kumimoji="0" lang="en-US" altLang="zh-CN" sz="2400">
                <a:solidFill>
                  <a:srgbClr val="000000"/>
                </a:solidFill>
                <a:latin typeface="Arial" panose="020B0604020202020204" pitchFamily="34" charset="0"/>
                <a:cs typeface="Arial" panose="020B0604020202020204" pitchFamily="34" charset="0"/>
              </a:rPr>
              <a:t>   </a:t>
            </a:r>
            <a:r>
              <a:rPr kumimoji="0" lang="en-US" altLang="zh-CN" sz="2400">
                <a:solidFill>
                  <a:srgbClr val="00009A"/>
                </a:solidFill>
                <a:latin typeface="Arial" panose="020B0604020202020204" pitchFamily="34" charset="0"/>
                <a:cs typeface="Arial" panose="020B0604020202020204" pitchFamily="34" charset="0"/>
              </a:rPr>
              <a:t>In-order</a:t>
            </a:r>
            <a:r>
              <a:rPr kumimoji="0" lang="en-US" altLang="zh-CN" sz="2400">
                <a:solidFill>
                  <a:srgbClr val="000000"/>
                </a:solidFill>
                <a:latin typeface="Arial" panose="020B0604020202020204" pitchFamily="34" charset="0"/>
                <a:cs typeface="Arial" panose="020B0604020202020204" pitchFamily="34" charset="0"/>
              </a:rPr>
              <a:t> </a:t>
            </a:r>
            <a:r>
              <a:rPr kumimoji="0" lang="en-US" altLang="zh-CN" sz="2400">
                <a:solidFill>
                  <a:srgbClr val="00009A"/>
                </a:solidFill>
                <a:latin typeface="Arial" panose="020B0604020202020204" pitchFamily="34" charset="0"/>
                <a:cs typeface="Arial" panose="020B0604020202020204" pitchFamily="34" charset="0"/>
              </a:rPr>
              <a:t>issuing,</a:t>
            </a:r>
          </a:p>
          <a:p>
            <a:pPr eaLnBrk="1" hangingPunct="1">
              <a:lnSpc>
                <a:spcPts val="2600"/>
              </a:lnSpc>
              <a:spcBef>
                <a:spcPct val="0"/>
              </a:spcBef>
              <a:buFontTx/>
              <a:buNone/>
            </a:pPr>
            <a:r>
              <a:rPr kumimoji="0" lang="en-US" altLang="zh-CN" sz="3600">
                <a:solidFill>
                  <a:srgbClr val="000000"/>
                </a:solidFill>
                <a:latin typeface="Arial" panose="020B0604020202020204" pitchFamily="34" charset="0"/>
                <a:cs typeface="Arial" panose="020B0604020202020204" pitchFamily="34" charset="0"/>
              </a:rPr>
              <a:t>		</a:t>
            </a:r>
            <a:r>
              <a:rPr kumimoji="0" lang="en-US" altLang="zh-CN" sz="2400">
                <a:solidFill>
                  <a:srgbClr val="00009A"/>
                </a:solidFill>
                <a:latin typeface="Arial" panose="020B0604020202020204" pitchFamily="34" charset="0"/>
                <a:cs typeface="Arial" panose="020B0604020202020204" pitchFamily="34" charset="0"/>
              </a:rPr>
              <a:t>out-of-order</a:t>
            </a:r>
          </a:p>
          <a:p>
            <a:pPr eaLnBrk="1" hangingPunct="1">
              <a:lnSpc>
                <a:spcPts val="2600"/>
              </a:lnSpc>
              <a:spcBef>
                <a:spcPct val="0"/>
              </a:spcBef>
              <a:buFontTx/>
              <a:buNone/>
            </a:pPr>
            <a:r>
              <a:rPr kumimoji="0" lang="en-US" altLang="zh-CN" sz="3600">
                <a:solidFill>
                  <a:srgbClr val="000000"/>
                </a:solidFill>
                <a:latin typeface="Arial" panose="020B0604020202020204" pitchFamily="34" charset="0"/>
                <a:cs typeface="Arial" panose="020B0604020202020204" pitchFamily="34" charset="0"/>
              </a:rPr>
              <a:t>		</a:t>
            </a:r>
            <a:r>
              <a:rPr kumimoji="0" lang="en-US" altLang="zh-CN" sz="2400">
                <a:solidFill>
                  <a:srgbClr val="00009A"/>
                </a:solidFill>
                <a:latin typeface="Arial" panose="020B0604020202020204" pitchFamily="34" charset="0"/>
                <a:cs typeface="Arial" panose="020B0604020202020204" pitchFamily="34" charset="0"/>
              </a:rPr>
              <a:t>execution</a:t>
            </a:r>
            <a:r>
              <a:rPr kumimoji="0" lang="en-US" altLang="zh-CN" sz="2400">
                <a:solidFill>
                  <a:srgbClr val="000000"/>
                </a:solidFill>
                <a:latin typeface="Arial" panose="020B0604020202020204" pitchFamily="34" charset="0"/>
                <a:cs typeface="Arial" panose="020B0604020202020204" pitchFamily="34" charset="0"/>
              </a:rPr>
              <a:t> </a:t>
            </a:r>
            <a:r>
              <a:rPr kumimoji="0" lang="en-US" altLang="zh-CN" sz="2400">
                <a:solidFill>
                  <a:srgbClr val="00009A"/>
                </a:solidFill>
                <a:latin typeface="Arial" panose="020B0604020202020204" pitchFamily="34" charset="0"/>
                <a:cs typeface="Arial" panose="020B0604020202020204" pitchFamily="34" charset="0"/>
              </a:rPr>
              <a:t>and</a:t>
            </a:r>
          </a:p>
          <a:p>
            <a:pPr eaLnBrk="1" hangingPunct="1">
              <a:lnSpc>
                <a:spcPts val="2600"/>
              </a:lnSpc>
              <a:spcBef>
                <a:spcPct val="0"/>
              </a:spcBef>
              <a:buFontTx/>
              <a:buNone/>
            </a:pPr>
            <a:r>
              <a:rPr kumimoji="0" lang="en-US" altLang="zh-CN" sz="3600">
                <a:solidFill>
                  <a:srgbClr val="000000"/>
                </a:solidFill>
                <a:latin typeface="Arial" panose="020B0604020202020204" pitchFamily="34" charset="0"/>
                <a:cs typeface="Arial" panose="020B0604020202020204" pitchFamily="34" charset="0"/>
              </a:rPr>
              <a:t>		</a:t>
            </a:r>
            <a:r>
              <a:rPr kumimoji="0" lang="en-US" altLang="zh-CN" sz="2400">
                <a:solidFill>
                  <a:srgbClr val="00009A"/>
                </a:solidFill>
                <a:latin typeface="Arial" panose="020B0604020202020204" pitchFamily="34" charset="0"/>
                <a:cs typeface="Arial" panose="020B0604020202020204" pitchFamily="34" charset="0"/>
              </a:rPr>
              <a:t>commit</a:t>
            </a:r>
          </a:p>
          <a:p>
            <a:pPr eaLnBrk="1" hangingPunct="1">
              <a:lnSpc>
                <a:spcPts val="2600"/>
              </a:lnSpc>
              <a:spcBef>
                <a:spcPct val="0"/>
              </a:spcBef>
              <a:buFontTx/>
              <a:buNone/>
            </a:pPr>
            <a:r>
              <a:rPr kumimoji="0" lang="en-US" altLang="zh-CN" sz="2400">
                <a:solidFill>
                  <a:srgbClr val="00009A"/>
                </a:solidFill>
                <a:latin typeface="Arial" panose="020B0604020202020204" pitchFamily="34" charset="0"/>
                <a:cs typeface="Arial" panose="020B0604020202020204" pitchFamily="34" charset="0"/>
              </a:rPr>
              <a:t>•</a:t>
            </a:r>
            <a:r>
              <a:rPr kumimoji="0" lang="en-US" altLang="zh-CN" sz="2400">
                <a:solidFill>
                  <a:srgbClr val="000000"/>
                </a:solidFill>
                <a:latin typeface="Arial" panose="020B0604020202020204" pitchFamily="34" charset="0"/>
                <a:cs typeface="Arial" panose="020B0604020202020204" pitchFamily="34" charset="0"/>
              </a:rPr>
              <a:t>   </a:t>
            </a:r>
            <a:r>
              <a:rPr kumimoji="0" lang="en-US" altLang="zh-CN" sz="2400">
                <a:solidFill>
                  <a:srgbClr val="00009A"/>
                </a:solidFill>
                <a:latin typeface="Arial" panose="020B0604020202020204" pitchFamily="34" charset="0"/>
                <a:cs typeface="Arial" panose="020B0604020202020204" pitchFamily="34" charset="0"/>
              </a:rPr>
              <a:t>ID,</a:t>
            </a:r>
            <a:r>
              <a:rPr kumimoji="0" lang="en-US" altLang="zh-CN" sz="2400">
                <a:solidFill>
                  <a:srgbClr val="000000"/>
                </a:solidFill>
                <a:latin typeface="Arial" panose="020B0604020202020204" pitchFamily="34" charset="0"/>
                <a:cs typeface="Arial" panose="020B0604020202020204" pitchFamily="34" charset="0"/>
              </a:rPr>
              <a:t> </a:t>
            </a:r>
            <a:r>
              <a:rPr kumimoji="0" lang="en-US" altLang="zh-CN" sz="2400">
                <a:solidFill>
                  <a:srgbClr val="00009A"/>
                </a:solidFill>
                <a:latin typeface="Arial" panose="020B0604020202020204" pitchFamily="34" charset="0"/>
                <a:cs typeface="Arial" panose="020B0604020202020204" pitchFamily="34" charset="0"/>
              </a:rPr>
              <a:t>EX,</a:t>
            </a:r>
            <a:r>
              <a:rPr kumimoji="0" lang="en-US" altLang="zh-CN" sz="2400">
                <a:solidFill>
                  <a:srgbClr val="000000"/>
                </a:solidFill>
                <a:latin typeface="Arial" panose="020B0604020202020204" pitchFamily="34" charset="0"/>
                <a:cs typeface="Arial" panose="020B0604020202020204" pitchFamily="34" charset="0"/>
              </a:rPr>
              <a:t> </a:t>
            </a:r>
            <a:r>
              <a:rPr kumimoji="0" lang="en-US" altLang="zh-CN" sz="2400">
                <a:solidFill>
                  <a:srgbClr val="00009A"/>
                </a:solidFill>
                <a:latin typeface="Arial" panose="020B0604020202020204" pitchFamily="34" charset="0"/>
                <a:cs typeface="Arial" panose="020B0604020202020204" pitchFamily="34" charset="0"/>
              </a:rPr>
              <a:t>and</a:t>
            </a:r>
            <a:r>
              <a:rPr kumimoji="0" lang="en-US" altLang="zh-CN" sz="2400">
                <a:solidFill>
                  <a:srgbClr val="000000"/>
                </a:solidFill>
                <a:latin typeface="Arial" panose="020B0604020202020204" pitchFamily="34" charset="0"/>
                <a:cs typeface="Arial" panose="020B0604020202020204" pitchFamily="34" charset="0"/>
              </a:rPr>
              <a:t> </a:t>
            </a:r>
            <a:r>
              <a:rPr kumimoji="0" lang="en-US" altLang="zh-CN" sz="2400">
                <a:solidFill>
                  <a:srgbClr val="00009A"/>
                </a:solidFill>
                <a:latin typeface="Arial" panose="020B0604020202020204" pitchFamily="34" charset="0"/>
                <a:cs typeface="Arial" panose="020B0604020202020204" pitchFamily="34" charset="0"/>
              </a:rPr>
              <a:t>WB</a:t>
            </a:r>
          </a:p>
          <a:p>
            <a:pPr eaLnBrk="1" hangingPunct="1">
              <a:lnSpc>
                <a:spcPts val="2600"/>
              </a:lnSpc>
              <a:spcBef>
                <a:spcPct val="0"/>
              </a:spcBef>
              <a:buFontTx/>
              <a:buNone/>
            </a:pPr>
            <a:r>
              <a:rPr kumimoji="0" lang="en-US" altLang="zh-CN" sz="3600">
                <a:solidFill>
                  <a:srgbClr val="000000"/>
                </a:solidFill>
                <a:latin typeface="Arial" panose="020B0604020202020204" pitchFamily="34" charset="0"/>
                <a:cs typeface="Arial" panose="020B0604020202020204" pitchFamily="34" charset="0"/>
              </a:rPr>
              <a:t>		</a:t>
            </a:r>
            <a:r>
              <a:rPr kumimoji="0" lang="en-US" altLang="zh-CN" sz="2400">
                <a:solidFill>
                  <a:srgbClr val="00009A"/>
                </a:solidFill>
                <a:latin typeface="Arial" panose="020B0604020202020204" pitchFamily="34" charset="0"/>
                <a:cs typeface="Arial" panose="020B0604020202020204" pitchFamily="34" charset="0"/>
              </a:rPr>
              <a:t>stages</a:t>
            </a:r>
            <a:r>
              <a:rPr kumimoji="0" lang="en-US" altLang="zh-CN" sz="2400">
                <a:solidFill>
                  <a:srgbClr val="000000"/>
                </a:solidFill>
                <a:latin typeface="Arial" panose="020B0604020202020204" pitchFamily="34" charset="0"/>
                <a:cs typeface="Arial" panose="020B0604020202020204" pitchFamily="34" charset="0"/>
              </a:rPr>
              <a:t> </a:t>
            </a:r>
            <a:r>
              <a:rPr kumimoji="0" lang="en-US" altLang="zh-CN" sz="2400">
                <a:solidFill>
                  <a:srgbClr val="00009A"/>
                </a:solidFill>
                <a:latin typeface="Arial" panose="020B0604020202020204" pitchFamily="34" charset="0"/>
                <a:cs typeface="Arial" panose="020B0604020202020204" pitchFamily="34" charset="0"/>
              </a:rPr>
              <a:t>replaced</a:t>
            </a:r>
          </a:p>
          <a:p>
            <a:pPr eaLnBrk="1" hangingPunct="1">
              <a:lnSpc>
                <a:spcPts val="2600"/>
              </a:lnSpc>
              <a:spcBef>
                <a:spcPct val="0"/>
              </a:spcBef>
              <a:buFontTx/>
              <a:buNone/>
            </a:pPr>
            <a:r>
              <a:rPr kumimoji="0" lang="en-US" altLang="zh-CN" sz="3600">
                <a:solidFill>
                  <a:srgbClr val="000000"/>
                </a:solidFill>
                <a:latin typeface="Arial" panose="020B0604020202020204" pitchFamily="34" charset="0"/>
                <a:cs typeface="Arial" panose="020B0604020202020204" pitchFamily="34" charset="0"/>
              </a:rPr>
              <a:t>		</a:t>
            </a:r>
            <a:r>
              <a:rPr kumimoji="0" lang="en-US" altLang="zh-CN" sz="2400">
                <a:solidFill>
                  <a:srgbClr val="00009A"/>
                </a:solidFill>
                <a:latin typeface="Arial" panose="020B0604020202020204" pitchFamily="34" charset="0"/>
                <a:cs typeface="Arial" panose="020B0604020202020204" pitchFamily="34" charset="0"/>
              </a:rPr>
              <a:t>by</a:t>
            </a:r>
            <a:r>
              <a:rPr kumimoji="0" lang="en-US" altLang="zh-CN" sz="2400">
                <a:solidFill>
                  <a:srgbClr val="000000"/>
                </a:solidFill>
                <a:latin typeface="Arial" panose="020B0604020202020204" pitchFamily="34" charset="0"/>
                <a:cs typeface="Arial" panose="020B0604020202020204" pitchFamily="34" charset="0"/>
              </a:rPr>
              <a:t> </a:t>
            </a:r>
            <a:r>
              <a:rPr kumimoji="0" lang="en-US" altLang="zh-CN" sz="2400">
                <a:solidFill>
                  <a:srgbClr val="FF0000"/>
                </a:solidFill>
                <a:latin typeface="Arial" panose="020B0604020202020204" pitchFamily="34" charset="0"/>
                <a:cs typeface="Arial" panose="020B0604020202020204" pitchFamily="34" charset="0"/>
              </a:rPr>
              <a:t>three</a:t>
            </a:r>
            <a:r>
              <a:rPr kumimoji="0" lang="en-US" altLang="zh-CN" sz="2400">
                <a:solidFill>
                  <a:srgbClr val="000000"/>
                </a:solidFill>
                <a:latin typeface="Arial" panose="020B0604020202020204" pitchFamily="34" charset="0"/>
                <a:cs typeface="Arial" panose="020B0604020202020204" pitchFamily="34" charset="0"/>
              </a:rPr>
              <a:t> </a:t>
            </a:r>
            <a:r>
              <a:rPr kumimoji="0" lang="en-US" altLang="zh-CN" sz="2400">
                <a:solidFill>
                  <a:srgbClr val="FF0000"/>
                </a:solidFill>
                <a:latin typeface="Arial" panose="020B0604020202020204" pitchFamily="34" charset="0"/>
                <a:cs typeface="Arial" panose="020B0604020202020204" pitchFamily="34" charset="0"/>
              </a:rPr>
              <a:t>steps</a:t>
            </a:r>
          </a:p>
          <a:p>
            <a:pPr eaLnBrk="1" hangingPunct="1">
              <a:lnSpc>
                <a:spcPts val="2600"/>
              </a:lnSpc>
              <a:spcBef>
                <a:spcPct val="0"/>
              </a:spcBef>
              <a:buFontTx/>
              <a:buNone/>
            </a:pPr>
            <a:r>
              <a:rPr kumimoji="0" lang="en-US" altLang="zh-CN" sz="3600">
                <a:solidFill>
                  <a:srgbClr val="000000"/>
                </a:solidFill>
                <a:latin typeface="Arial" panose="020B0604020202020204" pitchFamily="34" charset="0"/>
                <a:cs typeface="Arial" panose="020B0604020202020204" pitchFamily="34" charset="0"/>
              </a:rPr>
              <a:t>		</a:t>
            </a:r>
            <a:r>
              <a:rPr kumimoji="0" lang="en-US" altLang="zh-CN" sz="2400">
                <a:solidFill>
                  <a:srgbClr val="FF0000"/>
                </a:solidFill>
                <a:latin typeface="Arial" panose="020B0604020202020204" pitchFamily="34" charset="0"/>
                <a:cs typeface="Arial" panose="020B0604020202020204" pitchFamily="34" charset="0"/>
              </a:rPr>
              <a:t>that</a:t>
            </a:r>
            <a:r>
              <a:rPr kumimoji="0" lang="en-US" altLang="zh-CN" sz="2400">
                <a:solidFill>
                  <a:srgbClr val="000000"/>
                </a:solidFill>
                <a:latin typeface="Arial" panose="020B0604020202020204" pitchFamily="34" charset="0"/>
                <a:cs typeface="Arial" panose="020B0604020202020204" pitchFamily="34" charset="0"/>
              </a:rPr>
              <a:t> </a:t>
            </a:r>
            <a:r>
              <a:rPr kumimoji="0" lang="en-US" altLang="zh-CN" sz="2400">
                <a:solidFill>
                  <a:srgbClr val="FF0000"/>
                </a:solidFill>
                <a:latin typeface="Arial" panose="020B0604020202020204" pitchFamily="34" charset="0"/>
                <a:cs typeface="Arial" panose="020B0604020202020204" pitchFamily="34" charset="0"/>
              </a:rPr>
              <a:t>can</a:t>
            </a:r>
            <a:r>
              <a:rPr kumimoji="0" lang="en-US" altLang="zh-CN" sz="2400">
                <a:solidFill>
                  <a:srgbClr val="000000"/>
                </a:solidFill>
                <a:latin typeface="Arial" panose="020B0604020202020204" pitchFamily="34" charset="0"/>
                <a:cs typeface="Arial" panose="020B0604020202020204" pitchFamily="34" charset="0"/>
              </a:rPr>
              <a:t> </a:t>
            </a:r>
            <a:r>
              <a:rPr kumimoji="0" lang="en-US" altLang="zh-CN" sz="2400">
                <a:solidFill>
                  <a:srgbClr val="FF0000"/>
                </a:solidFill>
                <a:latin typeface="Arial" panose="020B0604020202020204" pitchFamily="34" charset="0"/>
                <a:cs typeface="Arial" panose="020B0604020202020204" pitchFamily="34" charset="0"/>
              </a:rPr>
              <a:t>take</a:t>
            </a:r>
            <a:r>
              <a:rPr kumimoji="0" lang="en-US" altLang="zh-CN" sz="2400">
                <a:solidFill>
                  <a:srgbClr val="000000"/>
                </a:solidFill>
                <a:latin typeface="Arial" panose="020B0604020202020204" pitchFamily="34" charset="0"/>
                <a:cs typeface="Arial" panose="020B0604020202020204" pitchFamily="34" charset="0"/>
              </a:rPr>
              <a:t> </a:t>
            </a:r>
            <a:r>
              <a:rPr kumimoji="0" lang="en-US" altLang="zh-CN" sz="2400">
                <a:solidFill>
                  <a:srgbClr val="FF0000"/>
                </a:solidFill>
                <a:latin typeface="Arial" panose="020B0604020202020204" pitchFamily="34" charset="0"/>
                <a:cs typeface="Arial" panose="020B0604020202020204" pitchFamily="34" charset="0"/>
              </a:rPr>
              <a:t>an</a:t>
            </a:r>
          </a:p>
          <a:p>
            <a:pPr eaLnBrk="1" hangingPunct="1">
              <a:lnSpc>
                <a:spcPts val="2600"/>
              </a:lnSpc>
              <a:spcBef>
                <a:spcPct val="0"/>
              </a:spcBef>
              <a:buFontTx/>
              <a:buNone/>
            </a:pPr>
            <a:r>
              <a:rPr kumimoji="0" lang="en-US" altLang="zh-CN" sz="3600">
                <a:solidFill>
                  <a:srgbClr val="000000"/>
                </a:solidFill>
                <a:latin typeface="Arial" panose="020B0604020202020204" pitchFamily="34" charset="0"/>
                <a:cs typeface="Arial" panose="020B0604020202020204" pitchFamily="34" charset="0"/>
              </a:rPr>
              <a:t>		</a:t>
            </a:r>
            <a:r>
              <a:rPr kumimoji="0" lang="en-US" altLang="zh-CN" sz="2400">
                <a:solidFill>
                  <a:srgbClr val="FF0000"/>
                </a:solidFill>
                <a:latin typeface="Arial" panose="020B0604020202020204" pitchFamily="34" charset="0"/>
                <a:cs typeface="Arial" panose="020B0604020202020204" pitchFamily="34" charset="0"/>
              </a:rPr>
              <a:t>arbitrary</a:t>
            </a:r>
          </a:p>
          <a:p>
            <a:pPr eaLnBrk="1" hangingPunct="1">
              <a:lnSpc>
                <a:spcPts val="2600"/>
              </a:lnSpc>
              <a:spcBef>
                <a:spcPct val="0"/>
              </a:spcBef>
              <a:buFontTx/>
              <a:buNone/>
            </a:pPr>
            <a:r>
              <a:rPr kumimoji="0" lang="en-US" altLang="zh-CN" sz="3600">
                <a:solidFill>
                  <a:srgbClr val="000000"/>
                </a:solidFill>
                <a:latin typeface="Arial" panose="020B0604020202020204" pitchFamily="34" charset="0"/>
                <a:cs typeface="Arial" panose="020B0604020202020204" pitchFamily="34" charset="0"/>
              </a:rPr>
              <a:t>		</a:t>
            </a:r>
            <a:r>
              <a:rPr kumimoji="0" lang="en-US" altLang="zh-CN" sz="2400">
                <a:solidFill>
                  <a:srgbClr val="FF0000"/>
                </a:solidFill>
                <a:latin typeface="Arial" panose="020B0604020202020204" pitchFamily="34" charset="0"/>
                <a:cs typeface="Arial" panose="020B0604020202020204" pitchFamily="34" charset="0"/>
              </a:rPr>
              <a:t>number</a:t>
            </a:r>
            <a:r>
              <a:rPr kumimoji="0" lang="en-US" altLang="zh-CN" sz="2400">
                <a:solidFill>
                  <a:srgbClr val="000000"/>
                </a:solidFill>
                <a:latin typeface="Arial" panose="020B0604020202020204" pitchFamily="34" charset="0"/>
                <a:cs typeface="Arial" panose="020B0604020202020204" pitchFamily="34" charset="0"/>
              </a:rPr>
              <a:t> </a:t>
            </a:r>
            <a:r>
              <a:rPr kumimoji="0" lang="en-US" altLang="zh-CN" sz="2400">
                <a:solidFill>
                  <a:srgbClr val="FF0000"/>
                </a:solidFill>
                <a:latin typeface="Arial" panose="020B0604020202020204" pitchFamily="34" charset="0"/>
                <a:cs typeface="Arial" panose="020B0604020202020204" pitchFamily="34" charset="0"/>
              </a:rPr>
              <a:t>of</a:t>
            </a:r>
            <a:r>
              <a:rPr kumimoji="0" lang="en-US" altLang="zh-CN" sz="2400">
                <a:solidFill>
                  <a:srgbClr val="000000"/>
                </a:solidFill>
                <a:latin typeface="Arial" panose="020B0604020202020204" pitchFamily="34" charset="0"/>
                <a:cs typeface="Arial" panose="020B0604020202020204" pitchFamily="34" charset="0"/>
              </a:rPr>
              <a:t> </a:t>
            </a:r>
            <a:r>
              <a:rPr kumimoji="0" lang="en-US" altLang="zh-CN" sz="2400">
                <a:solidFill>
                  <a:srgbClr val="FF0000"/>
                </a:solidFill>
                <a:latin typeface="Arial" panose="020B0604020202020204" pitchFamily="34" charset="0"/>
                <a:cs typeface="Arial" panose="020B0604020202020204" pitchFamily="34" charset="0"/>
              </a:rPr>
              <a:t>clock</a:t>
            </a:r>
          </a:p>
          <a:p>
            <a:pPr eaLnBrk="1" hangingPunct="1">
              <a:lnSpc>
                <a:spcPts val="2600"/>
              </a:lnSpc>
              <a:spcBef>
                <a:spcPct val="0"/>
              </a:spcBef>
              <a:buFontTx/>
              <a:buNone/>
            </a:pPr>
            <a:r>
              <a:rPr kumimoji="0" lang="en-US" altLang="zh-CN" sz="3600">
                <a:solidFill>
                  <a:srgbClr val="000000"/>
                </a:solidFill>
                <a:latin typeface="Arial" panose="020B0604020202020204" pitchFamily="34" charset="0"/>
                <a:cs typeface="Arial" panose="020B0604020202020204" pitchFamily="34" charset="0"/>
              </a:rPr>
              <a:t>		</a:t>
            </a:r>
            <a:r>
              <a:rPr kumimoji="0" lang="en-US" altLang="zh-CN" sz="2400">
                <a:solidFill>
                  <a:srgbClr val="FF0000"/>
                </a:solidFill>
                <a:latin typeface="Arial" panose="020B0604020202020204" pitchFamily="34" charset="0"/>
                <a:cs typeface="Arial" panose="020B0604020202020204" pitchFamily="34" charset="0"/>
              </a:rPr>
              <a:t>cycles</a:t>
            </a:r>
            <a:endParaRPr kumimoji="0" lang="en-US" altLang="zh-CN" sz="1000">
              <a:solidFill>
                <a:srgbClr val="000000"/>
              </a:solidFill>
              <a:latin typeface="Arial" panose="020B0604020202020204" pitchFamily="34" charset="0"/>
              <a:cs typeface="Arial" panose="020B0604020202020204" pitchFamily="34" charset="0"/>
            </a:endParaRPr>
          </a:p>
        </p:txBody>
      </p:sp>
      <p:sp>
        <p:nvSpPr>
          <p:cNvPr id="45061" name="TextBox 1">
            <a:extLst>
              <a:ext uri="{FF2B5EF4-FFF2-40B4-BE49-F238E27FC236}">
                <a16:creationId xmlns:a16="http://schemas.microsoft.com/office/drawing/2014/main" id="{0642AA94-2D3C-4D68-A149-056030720A65}"/>
              </a:ext>
            </a:extLst>
          </p:cNvPr>
          <p:cNvSpPr txBox="1">
            <a:spLocks noChangeArrowheads="1"/>
          </p:cNvSpPr>
          <p:nvPr/>
        </p:nvSpPr>
        <p:spPr bwMode="auto">
          <a:xfrm>
            <a:off x="3643313" y="1214438"/>
            <a:ext cx="5214937" cy="527843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Char char="•"/>
              <a:tabLst>
                <a:tab pos="165100" algn="l"/>
                <a:tab pos="228600" algn="l"/>
              </a:tabLst>
              <a:defRPr sz="3200">
                <a:solidFill>
                  <a:schemeClr val="tx1"/>
                </a:solidFill>
                <a:latin typeface="Times New Roman" panose="02020603050405020304" pitchFamily="18" charset="0"/>
              </a:defRPr>
            </a:lvl1pPr>
            <a:lvl2pPr marL="742950" indent="-285750">
              <a:spcBef>
                <a:spcPct val="20000"/>
              </a:spcBef>
              <a:buChar char="–"/>
              <a:tabLst>
                <a:tab pos="165100" algn="l"/>
                <a:tab pos="228600" algn="l"/>
              </a:tabLst>
              <a:defRPr sz="2800">
                <a:solidFill>
                  <a:schemeClr val="tx1"/>
                </a:solidFill>
                <a:latin typeface="Times New Roman" panose="02020603050405020304" pitchFamily="18" charset="0"/>
              </a:defRPr>
            </a:lvl2pPr>
            <a:lvl3pPr marL="1143000" indent="-228600">
              <a:spcBef>
                <a:spcPct val="20000"/>
              </a:spcBef>
              <a:buChar char="•"/>
              <a:tabLst>
                <a:tab pos="165100" algn="l"/>
                <a:tab pos="228600" algn="l"/>
              </a:tabLst>
              <a:defRPr sz="2400">
                <a:solidFill>
                  <a:schemeClr val="tx1"/>
                </a:solidFill>
                <a:latin typeface="Times New Roman" panose="02020603050405020304" pitchFamily="18" charset="0"/>
              </a:defRPr>
            </a:lvl3pPr>
            <a:lvl4pPr marL="1600200" indent="-228600">
              <a:spcBef>
                <a:spcPct val="20000"/>
              </a:spcBef>
              <a:buChar char="–"/>
              <a:tabLst>
                <a:tab pos="165100" algn="l"/>
                <a:tab pos="228600" algn="l"/>
              </a:tabLst>
              <a:defRPr sz="2000">
                <a:solidFill>
                  <a:schemeClr val="tx1"/>
                </a:solidFill>
                <a:latin typeface="Times New Roman" panose="02020603050405020304" pitchFamily="18" charset="0"/>
              </a:defRPr>
            </a:lvl4pPr>
            <a:lvl5pPr marL="2057400" indent="-228600">
              <a:spcBef>
                <a:spcPct val="20000"/>
              </a:spcBef>
              <a:buChar char="»"/>
              <a:tabLst>
                <a:tab pos="165100" algn="l"/>
                <a:tab pos="2286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165100" algn="l"/>
                <a:tab pos="2286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165100" algn="l"/>
                <a:tab pos="2286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165100" algn="l"/>
                <a:tab pos="2286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165100" algn="l"/>
                <a:tab pos="228600" algn="l"/>
              </a:tabLst>
              <a:defRPr sz="2000">
                <a:solidFill>
                  <a:schemeClr val="tx1"/>
                </a:solidFill>
                <a:latin typeface="Times New Roman" panose="02020603050405020304" pitchFamily="18" charset="0"/>
              </a:defRPr>
            </a:lvl9pPr>
          </a:lstStyle>
          <a:p>
            <a:pPr eaLnBrk="1" hangingPunct="1">
              <a:lnSpc>
                <a:spcPts val="2400"/>
              </a:lnSpc>
              <a:spcBef>
                <a:spcPct val="0"/>
              </a:spcBef>
              <a:buFontTx/>
              <a:buNone/>
            </a:pPr>
            <a:r>
              <a:rPr kumimoji="0" lang="en-US" altLang="zh-CN" sz="1800" dirty="0">
                <a:solidFill>
                  <a:srgbClr val="FFCC00"/>
                </a:solidFill>
                <a:latin typeface="Arial" panose="020B0604020202020204" pitchFamily="34" charset="0"/>
                <a:cs typeface="Arial" panose="020B0604020202020204" pitchFamily="34" charset="0"/>
              </a:rPr>
              <a:t>1.</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CC00"/>
                </a:solidFill>
                <a:latin typeface="Arial" panose="020B0604020202020204" pitchFamily="34" charset="0"/>
                <a:cs typeface="Arial" panose="020B0604020202020204" pitchFamily="34" charset="0"/>
              </a:rPr>
              <a:t>Issue</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CC00"/>
                </a:solidFill>
                <a:latin typeface="Arial" panose="020B0604020202020204" pitchFamily="34" charset="0"/>
                <a:cs typeface="Arial" panose="020B0604020202020204" pitchFamily="34" charset="0"/>
              </a:rPr>
              <a:t>(ID-1)</a:t>
            </a:r>
          </a:p>
          <a:p>
            <a:pPr eaLnBrk="1" hangingPunct="1">
              <a:lnSpc>
                <a:spcPts val="2400"/>
              </a:lnSpc>
              <a:spcBef>
                <a:spcPct val="0"/>
              </a:spcBef>
              <a:buFontTx/>
              <a:buNone/>
            </a:pPr>
            <a:r>
              <a:rPr kumimoji="0" lang="en-US" altLang="zh-CN" sz="40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get</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new</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instruction</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from</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queue</a:t>
            </a:r>
          </a:p>
          <a:p>
            <a:pPr eaLnBrk="1" hangingPunct="1">
              <a:lnSpc>
                <a:spcPts val="2400"/>
              </a:lnSpc>
              <a:spcBef>
                <a:spcPct val="0"/>
              </a:spcBef>
              <a:buFontTx/>
              <a:buNone/>
            </a:pPr>
            <a:r>
              <a:rPr kumimoji="0" lang="en-US" altLang="zh-CN" sz="40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check</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for</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availability</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of</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matching reservation</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station</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a:t>
            </a:r>
            <a:r>
              <a:rPr kumimoji="0" lang="en-US" altLang="zh-CN" sz="1800" dirty="0">
                <a:solidFill>
                  <a:srgbClr val="FFCCFF"/>
                </a:solidFill>
                <a:latin typeface="Arial" panose="020B0604020202020204" pitchFamily="34" charset="0"/>
                <a:cs typeface="Arial" panose="020B0604020202020204" pitchFamily="34" charset="0"/>
              </a:rPr>
              <a:t>structural</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CCFF"/>
                </a:solidFill>
                <a:latin typeface="Arial" panose="020B0604020202020204" pitchFamily="34" charset="0"/>
                <a:cs typeface="Arial" panose="020B0604020202020204" pitchFamily="34" charset="0"/>
              </a:rPr>
              <a:t>hazards</a:t>
            </a:r>
            <a:r>
              <a:rPr kumimoji="0" lang="en-US" altLang="zh-CN" sz="1800" dirty="0">
                <a:solidFill>
                  <a:srgbClr val="FFFFFF"/>
                </a:solidFill>
                <a:latin typeface="Arial" panose="020B0604020202020204" pitchFamily="34" charset="0"/>
                <a:cs typeface="Arial" panose="020B0604020202020204" pitchFamily="34" charset="0"/>
              </a:rPr>
              <a:t>)</a:t>
            </a:r>
          </a:p>
          <a:p>
            <a:pPr eaLnBrk="1" hangingPunct="1">
              <a:lnSpc>
                <a:spcPts val="2400"/>
              </a:lnSpc>
              <a:spcBef>
                <a:spcPct val="0"/>
              </a:spcBef>
              <a:buFontTx/>
              <a:buNone/>
            </a:pPr>
            <a:r>
              <a:rPr kumimoji="0" lang="en-US" altLang="zh-CN" sz="40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check</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for</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operands</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in</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the</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register file</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and</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read</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them</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if</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available</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a:t>
            </a:r>
            <a:r>
              <a:rPr kumimoji="0" lang="en-US" altLang="zh-CN" sz="1800" u="sng" dirty="0">
                <a:solidFill>
                  <a:srgbClr val="FFFFFF"/>
                </a:solidFill>
                <a:latin typeface="Arial" panose="020B0604020202020204" pitchFamily="34" charset="0"/>
                <a:cs typeface="Arial" panose="020B0604020202020204" pitchFamily="34" charset="0"/>
              </a:rPr>
              <a:t>register renaming</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handles</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CCFF"/>
                </a:solidFill>
                <a:latin typeface="Arial" panose="020B0604020202020204" pitchFamily="34" charset="0"/>
                <a:cs typeface="Arial" panose="020B0604020202020204" pitchFamily="34" charset="0"/>
              </a:rPr>
              <a:t>WAR</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CCFF"/>
                </a:solidFill>
                <a:latin typeface="Arial" panose="020B0604020202020204" pitchFamily="34" charset="0"/>
                <a:cs typeface="Arial" panose="020B0604020202020204" pitchFamily="34" charset="0"/>
              </a:rPr>
              <a:t>and</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CCFF"/>
                </a:solidFill>
                <a:latin typeface="Arial" panose="020B0604020202020204" pitchFamily="34" charset="0"/>
                <a:cs typeface="Arial" panose="020B0604020202020204" pitchFamily="34" charset="0"/>
              </a:rPr>
              <a:t>WAW</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CCFF"/>
                </a:solidFill>
                <a:latin typeface="Arial" panose="020B0604020202020204" pitchFamily="34" charset="0"/>
                <a:cs typeface="Arial" panose="020B0604020202020204" pitchFamily="34" charset="0"/>
              </a:rPr>
              <a:t>hazards</a:t>
            </a:r>
            <a:r>
              <a:rPr kumimoji="0" lang="en-US" altLang="zh-CN" sz="1600" dirty="0">
                <a:solidFill>
                  <a:srgbClr val="FFFFFF"/>
                </a:solidFill>
                <a:latin typeface="Arial" panose="020B0604020202020204" pitchFamily="34" charset="0"/>
                <a:cs typeface="Arial" panose="020B0604020202020204" pitchFamily="34" charset="0"/>
              </a:rPr>
              <a:t>)</a:t>
            </a:r>
          </a:p>
          <a:p>
            <a:pPr eaLnBrk="1" hangingPunct="1">
              <a:lnSpc>
                <a:spcPts val="2400"/>
              </a:lnSpc>
              <a:spcBef>
                <a:spcPct val="0"/>
              </a:spcBef>
              <a:buFontTx/>
              <a:buNone/>
            </a:pPr>
            <a:r>
              <a:rPr kumimoji="0" lang="en-US" altLang="zh-CN" sz="40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if</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operands</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are</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not</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available,</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keep track</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of</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functional</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units</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that</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will produce</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them</a:t>
            </a:r>
          </a:p>
          <a:p>
            <a:pPr eaLnBrk="1" hangingPunct="1">
              <a:lnSpc>
                <a:spcPts val="2400"/>
              </a:lnSpc>
              <a:spcBef>
                <a:spcPct val="0"/>
              </a:spcBef>
              <a:buFontTx/>
              <a:buNone/>
            </a:pPr>
            <a:r>
              <a:rPr kumimoji="0" lang="en-US" altLang="zh-CN" sz="1800" dirty="0">
                <a:solidFill>
                  <a:srgbClr val="FFCC00"/>
                </a:solidFill>
                <a:latin typeface="Arial" panose="020B0604020202020204" pitchFamily="34" charset="0"/>
                <a:cs typeface="Arial" panose="020B0604020202020204" pitchFamily="34" charset="0"/>
              </a:rPr>
              <a:t>2.</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CC00"/>
                </a:solidFill>
                <a:latin typeface="Arial" panose="020B0604020202020204" pitchFamily="34" charset="0"/>
                <a:cs typeface="Arial" panose="020B0604020202020204" pitchFamily="34" charset="0"/>
              </a:rPr>
              <a:t>Execution</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CC00"/>
                </a:solidFill>
                <a:latin typeface="Arial" panose="020B0604020202020204" pitchFamily="34" charset="0"/>
                <a:cs typeface="Arial" panose="020B0604020202020204" pitchFamily="34" charset="0"/>
              </a:rPr>
              <a:t>(EX)</a:t>
            </a:r>
          </a:p>
          <a:p>
            <a:pPr eaLnBrk="1" hangingPunct="1">
              <a:lnSpc>
                <a:spcPts val="2400"/>
              </a:lnSpc>
              <a:spcBef>
                <a:spcPct val="0"/>
              </a:spcBef>
              <a:buFontTx/>
              <a:buNone/>
            </a:pPr>
            <a:r>
              <a:rPr kumimoji="0" lang="en-US" altLang="zh-CN" sz="40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monitor</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CDB</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for</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missing</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operands</a:t>
            </a:r>
          </a:p>
          <a:p>
            <a:pPr eaLnBrk="1" hangingPunct="1">
              <a:lnSpc>
                <a:spcPts val="2400"/>
              </a:lnSpc>
              <a:spcBef>
                <a:spcPct val="0"/>
              </a:spcBef>
              <a:buFontTx/>
              <a:buNone/>
            </a:pPr>
            <a:r>
              <a:rPr kumimoji="0" lang="en-US" altLang="zh-CN" sz="40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start</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execution</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when</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operands</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are available</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in</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reservation</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stations</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a:t>
            </a:r>
            <a:r>
              <a:rPr kumimoji="0" lang="en-US" altLang="zh-CN" sz="1800" dirty="0">
                <a:solidFill>
                  <a:srgbClr val="FFCCFF"/>
                </a:solidFill>
                <a:latin typeface="Arial" panose="020B0604020202020204" pitchFamily="34" charset="0"/>
                <a:cs typeface="Arial" panose="020B0604020202020204" pitchFamily="34" charset="0"/>
              </a:rPr>
              <a:t>RAW</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CCFF"/>
                </a:solidFill>
                <a:latin typeface="Arial" panose="020B0604020202020204" pitchFamily="34" charset="0"/>
                <a:cs typeface="Arial" panose="020B0604020202020204" pitchFamily="34" charset="0"/>
              </a:rPr>
              <a:t>hazards</a:t>
            </a:r>
            <a:r>
              <a:rPr kumimoji="0" lang="en-US" altLang="zh-CN" sz="1800" dirty="0">
                <a:solidFill>
                  <a:srgbClr val="FFFFFF"/>
                </a:solidFill>
                <a:latin typeface="Arial" panose="020B0604020202020204" pitchFamily="34" charset="0"/>
                <a:cs typeface="Arial" panose="020B0604020202020204" pitchFamily="34" charset="0"/>
              </a:rPr>
              <a:t>)</a:t>
            </a:r>
          </a:p>
          <a:p>
            <a:pPr eaLnBrk="1" hangingPunct="1">
              <a:lnSpc>
                <a:spcPts val="2400"/>
              </a:lnSpc>
              <a:spcBef>
                <a:spcPct val="0"/>
              </a:spcBef>
              <a:buFontTx/>
              <a:buNone/>
            </a:pPr>
            <a:r>
              <a:rPr kumimoji="0" lang="en-US" altLang="zh-CN" sz="1800" dirty="0">
                <a:solidFill>
                  <a:srgbClr val="FFCC00"/>
                </a:solidFill>
                <a:latin typeface="Arial" panose="020B0604020202020204" pitchFamily="34" charset="0"/>
                <a:cs typeface="Arial" panose="020B0604020202020204" pitchFamily="34" charset="0"/>
              </a:rPr>
              <a:t>3.</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CC00"/>
                </a:solidFill>
                <a:latin typeface="Arial" panose="020B0604020202020204" pitchFamily="34" charset="0"/>
                <a:cs typeface="Arial" panose="020B0604020202020204" pitchFamily="34" charset="0"/>
              </a:rPr>
              <a:t>Write</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CC00"/>
                </a:solidFill>
                <a:latin typeface="Arial" panose="020B0604020202020204" pitchFamily="34" charset="0"/>
                <a:cs typeface="Arial" panose="020B0604020202020204" pitchFamily="34" charset="0"/>
              </a:rPr>
              <a:t>Result</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CC00"/>
                </a:solidFill>
                <a:latin typeface="Arial" panose="020B0604020202020204" pitchFamily="34" charset="0"/>
                <a:cs typeface="Arial" panose="020B0604020202020204" pitchFamily="34" charset="0"/>
              </a:rPr>
              <a:t>(WB)</a:t>
            </a:r>
          </a:p>
          <a:p>
            <a:pPr eaLnBrk="1" hangingPunct="1">
              <a:lnSpc>
                <a:spcPts val="2400"/>
              </a:lnSpc>
              <a:spcBef>
                <a:spcPct val="0"/>
              </a:spcBef>
              <a:buFontTx/>
              <a:buNone/>
            </a:pPr>
            <a:r>
              <a:rPr kumimoji="0" lang="en-US" altLang="zh-CN" sz="40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use</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CDB</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to</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broadcast</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the</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result</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to register</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file</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and</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reservation</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stations (</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including</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store</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buffers</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to</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write</a:t>
            </a:r>
            <a:r>
              <a:rPr kumimoji="0" lang="en-US" altLang="zh-CN" sz="1800" dirty="0">
                <a:solidFill>
                  <a:srgbClr val="000000"/>
                </a:solidFill>
                <a:latin typeface="Arial" panose="020B0604020202020204" pitchFamily="34" charset="0"/>
                <a:cs typeface="Arial" panose="020B0604020202020204" pitchFamily="34" charset="0"/>
              </a:rPr>
              <a:t> </a:t>
            </a:r>
            <a:r>
              <a:rPr kumimoji="0" lang="en-US" altLang="zh-CN" sz="1800" dirty="0">
                <a:solidFill>
                  <a:srgbClr val="FFFFFF"/>
                </a:solidFill>
                <a:latin typeface="Arial" panose="020B0604020202020204" pitchFamily="34" charset="0"/>
                <a:cs typeface="Arial" panose="020B0604020202020204" pitchFamily="34" charset="0"/>
              </a:rPr>
              <a:t>memory)</a:t>
            </a:r>
            <a:endParaRPr kumimoji="0" lang="en-US" altLang="zh-CN" sz="1100" dirty="0">
              <a:solidFill>
                <a:srgbClr val="000000"/>
              </a:solidFill>
              <a:latin typeface="Arial" panose="020B0604020202020204" pitchFamily="34" charset="0"/>
              <a:cs typeface="Arial" panose="020B0604020202020204" pitchFamily="34" charset="0"/>
            </a:endParaRPr>
          </a:p>
        </p:txBody>
      </p:sp>
      <p:sp>
        <p:nvSpPr>
          <p:cNvPr id="45062" name="Slide Number Placeholder 1">
            <a:extLst>
              <a:ext uri="{FF2B5EF4-FFF2-40B4-BE49-F238E27FC236}">
                <a16:creationId xmlns:a16="http://schemas.microsoft.com/office/drawing/2014/main" id="{323FABA0-099F-46A7-9212-523D48D1FF2D}"/>
              </a:ext>
            </a:extLst>
          </p:cNvPr>
          <p:cNvSpPr>
            <a:spLocks noGrp="1"/>
          </p:cNvSpPr>
          <p:nvPr>
            <p:ph type="sldNum" sz="quarter" idx="12"/>
          </p:nvPr>
        </p:nvSpPr>
        <p:spPr bwMode="auto">
          <a:xfrm>
            <a:off x="6553200"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TW"/>
            </a:defPPr>
            <a:lvl1pPr algn="r" rtl="0" eaLnBrk="1" fontAlgn="base" hangingPunct="1">
              <a:spcBef>
                <a:spcPct val="20000"/>
              </a:spcBef>
              <a:spcAft>
                <a:spcPct val="0"/>
              </a:spcAft>
              <a:buClr>
                <a:srgbClr val="0000FF"/>
              </a:buClr>
              <a:buFont typeface="Wingdings" panose="05000000000000000000" pitchFamily="2" charset="2"/>
              <a:buChar char="l"/>
              <a:defRPr kumimoji="1" sz="1400" kern="1200">
                <a:solidFill>
                  <a:srgbClr val="000000"/>
                </a:solidFill>
                <a:latin typeface="Times New Roman" panose="02020603050405020304" pitchFamily="18" charset="0"/>
                <a:ea typeface="宋体" panose="02010600030101010101" pitchFamily="2" charset="-122"/>
                <a:cs typeface="Arial" panose="020B0604020202020204" pitchFamily="34" charset="0"/>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PMingLiU"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PMingLiU"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PMingLiU"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PMingLiU"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PMingLiU"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PMingLiU"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PMingLiU"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PMingLiU" panose="02020500000000000000" pitchFamily="18" charset="-120"/>
                <a:cs typeface="+mn-cs"/>
              </a:defRPr>
            </a:lvl9pPr>
          </a:lstStyle>
          <a:p>
            <a:pPr>
              <a:buFont typeface="Wingdings" panose="05000000000000000000" pitchFamily="2" charset="2"/>
              <a:buChar char="l"/>
            </a:pPr>
            <a:fld id="{E2855F3D-ACEF-4930-B153-D788AD325FE8}" type="slidenum">
              <a:rPr lang="en-US" altLang="zh-CN" smtClean="0"/>
              <a:pPr/>
              <a:t>118</a:t>
            </a:fld>
            <a:endParaRPr lang="en-US" altLang="zh-CN" sz="14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935596" y="2492896"/>
            <a:ext cx="7272808" cy="1446550"/>
          </a:xfrm>
        </p:spPr>
        <p:txBody>
          <a:bodyPr/>
          <a:lstStyle/>
          <a:p>
            <a:pPr algn="ctr" eaLnBrk="1" hangingPunct="1"/>
            <a:r>
              <a:rPr lang="en-US" altLang="zh-CN" dirty="0">
                <a:ea typeface="微软雅黑" panose="020B0503020204020204" pitchFamily="34" charset="-122"/>
              </a:rPr>
              <a:t>Instructions: Language of the Computer</a:t>
            </a:r>
          </a:p>
        </p:txBody>
      </p:sp>
    </p:spTree>
    <p:extLst>
      <p:ext uri="{BB962C8B-B14F-4D97-AF65-F5344CB8AC3E}">
        <p14:creationId xmlns:p14="http://schemas.microsoft.com/office/powerpoint/2010/main" val="2600179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altLang="zh-CN" dirty="0">
                <a:ea typeface="微软雅黑" panose="020B0503020204020204" pitchFamily="34" charset="-122"/>
              </a:rPr>
              <a:t>Instruction Set</a:t>
            </a:r>
            <a:endParaRPr lang="en-AU" altLang="zh-CN" dirty="0">
              <a:ea typeface="微软雅黑" panose="020B0503020204020204" pitchFamily="34" charset="-122"/>
            </a:endParaRPr>
          </a:p>
        </p:txBody>
      </p:sp>
      <p:sp>
        <p:nvSpPr>
          <p:cNvPr id="4100" name="Rectangle 3"/>
          <p:cNvSpPr>
            <a:spLocks noGrp="1" noChangeArrowheads="1"/>
          </p:cNvSpPr>
          <p:nvPr>
            <p:ph type="body" idx="1"/>
          </p:nvPr>
        </p:nvSpPr>
        <p:spPr/>
        <p:txBody>
          <a:bodyPr/>
          <a:lstStyle/>
          <a:p>
            <a:pPr eaLnBrk="1" hangingPunct="1">
              <a:lnSpc>
                <a:spcPct val="90000"/>
              </a:lnSpc>
            </a:pPr>
            <a:r>
              <a:rPr lang="en-US" altLang="zh-CN" dirty="0">
                <a:ea typeface="微软雅黑" panose="020B0503020204020204" pitchFamily="34" charset="-122"/>
              </a:rPr>
              <a:t>The repertoire of instructions of a computer</a:t>
            </a:r>
          </a:p>
          <a:p>
            <a:pPr eaLnBrk="1" hangingPunct="1">
              <a:lnSpc>
                <a:spcPct val="90000"/>
              </a:lnSpc>
            </a:pPr>
            <a:r>
              <a:rPr lang="en-US" altLang="zh-CN" dirty="0">
                <a:ea typeface="微软雅黑" panose="020B0503020204020204" pitchFamily="34" charset="-122"/>
              </a:rPr>
              <a:t>Different computers have different instruction sets</a:t>
            </a:r>
          </a:p>
          <a:p>
            <a:pPr lvl="1" eaLnBrk="1" hangingPunct="1">
              <a:lnSpc>
                <a:spcPct val="90000"/>
              </a:lnSpc>
            </a:pPr>
            <a:r>
              <a:rPr lang="en-US" altLang="zh-CN" dirty="0">
                <a:solidFill>
                  <a:srgbClr val="0070C0"/>
                </a:solidFill>
                <a:ea typeface="微软雅黑" panose="020B0503020204020204" pitchFamily="34" charset="-122"/>
              </a:rPr>
              <a:t>But with many aspects in common</a:t>
            </a:r>
          </a:p>
          <a:p>
            <a:pPr eaLnBrk="1" hangingPunct="1">
              <a:lnSpc>
                <a:spcPct val="90000"/>
              </a:lnSpc>
            </a:pPr>
            <a:r>
              <a:rPr lang="en-US" altLang="zh-CN" dirty="0">
                <a:ea typeface="微软雅黑" panose="020B0503020204020204" pitchFamily="34" charset="-122"/>
              </a:rPr>
              <a:t>Early computers had very simple instruction sets</a:t>
            </a:r>
          </a:p>
          <a:p>
            <a:pPr lvl="1" eaLnBrk="1" hangingPunct="1">
              <a:lnSpc>
                <a:spcPct val="90000"/>
              </a:lnSpc>
            </a:pPr>
            <a:r>
              <a:rPr lang="en-US" altLang="zh-CN" dirty="0">
                <a:solidFill>
                  <a:srgbClr val="0070C0"/>
                </a:solidFill>
                <a:ea typeface="微软雅黑" panose="020B0503020204020204" pitchFamily="34" charset="-122"/>
              </a:rPr>
              <a:t>Simplified implementation</a:t>
            </a:r>
          </a:p>
          <a:p>
            <a:pPr eaLnBrk="1" hangingPunct="1">
              <a:lnSpc>
                <a:spcPct val="90000"/>
              </a:lnSpc>
            </a:pPr>
            <a:r>
              <a:rPr lang="en-US" altLang="zh-CN" dirty="0">
                <a:ea typeface="微软雅黑" panose="020B0503020204020204" pitchFamily="34" charset="-122"/>
              </a:rPr>
              <a:t>Many modern computers also have simple instruction sets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5"/>
          <p:cNvSpPr>
            <a:spLocks noGrp="1" noChangeArrowheads="1"/>
          </p:cNvSpPr>
          <p:nvPr>
            <p:ph type="title"/>
          </p:nvPr>
        </p:nvSpPr>
        <p:spPr/>
        <p:txBody>
          <a:bodyPr/>
          <a:lstStyle/>
          <a:p>
            <a:pPr eaLnBrk="1" hangingPunct="1"/>
            <a:r>
              <a:rPr lang="en-US" altLang="zh-CN" dirty="0">
                <a:ea typeface="微软雅黑" panose="020B0503020204020204" pitchFamily="34" charset="-122"/>
              </a:rPr>
              <a:t>Design Principles</a:t>
            </a:r>
            <a:endParaRPr lang="en-AU" altLang="zh-CN" dirty="0">
              <a:ea typeface="微软雅黑" panose="020B0503020204020204" pitchFamily="34" charset="-122"/>
            </a:endParaRPr>
          </a:p>
        </p:txBody>
      </p:sp>
      <p:sp>
        <p:nvSpPr>
          <p:cNvPr id="11268" name="Rectangle 6"/>
          <p:cNvSpPr>
            <a:spLocks noGrp="1" noChangeArrowheads="1"/>
          </p:cNvSpPr>
          <p:nvPr>
            <p:ph type="body" idx="1"/>
          </p:nvPr>
        </p:nvSpPr>
        <p:spPr>
          <a:xfrm>
            <a:off x="251521" y="1125538"/>
            <a:ext cx="8692454" cy="5732462"/>
          </a:xfrm>
        </p:spPr>
        <p:txBody>
          <a:bodyPr/>
          <a:lstStyle/>
          <a:p>
            <a:pPr eaLnBrk="1" hangingPunct="1">
              <a:spcBef>
                <a:spcPts val="600"/>
              </a:spcBef>
            </a:pPr>
            <a:r>
              <a:rPr lang="en-US" altLang="zh-CN" sz="2800" i="1" dirty="0">
                <a:solidFill>
                  <a:srgbClr val="FF0000"/>
                </a:solidFill>
                <a:ea typeface="微软雅黑" panose="020B0503020204020204" pitchFamily="34" charset="-122"/>
              </a:rPr>
              <a:t>Design Principle 1:</a:t>
            </a:r>
            <a:r>
              <a:rPr lang="en-US" altLang="zh-CN" sz="2800" dirty="0">
                <a:solidFill>
                  <a:srgbClr val="FF0000"/>
                </a:solidFill>
                <a:ea typeface="微软雅黑" panose="020B0503020204020204" pitchFamily="34" charset="-122"/>
              </a:rPr>
              <a:t> </a:t>
            </a:r>
            <a:r>
              <a:rPr lang="en-US" altLang="zh-CN" sz="2800" dirty="0">
                <a:ea typeface="微软雅黑" panose="020B0503020204020204" pitchFamily="34" charset="-122"/>
              </a:rPr>
              <a:t>Simplicity </a:t>
            </a:r>
            <a:r>
              <a:rPr lang="en-US" altLang="zh-CN" sz="2800" dirty="0" err="1">
                <a:ea typeface="微软雅黑" panose="020B0503020204020204" pitchFamily="34" charset="-122"/>
              </a:rPr>
              <a:t>favours</a:t>
            </a:r>
            <a:r>
              <a:rPr lang="en-US" altLang="zh-CN" sz="2800" dirty="0">
                <a:ea typeface="微软雅黑" panose="020B0503020204020204" pitchFamily="34" charset="-122"/>
              </a:rPr>
              <a:t> regularity</a:t>
            </a:r>
          </a:p>
          <a:p>
            <a:pPr lvl="1" eaLnBrk="1" hangingPunct="1">
              <a:spcBef>
                <a:spcPts val="600"/>
              </a:spcBef>
            </a:pPr>
            <a:r>
              <a:rPr lang="en-US" altLang="zh-CN" sz="2200" dirty="0">
                <a:ea typeface="微软雅黑" panose="020B0503020204020204" pitchFamily="34" charset="-122"/>
              </a:rPr>
              <a:t>Regularity makes implementation simpler</a:t>
            </a:r>
          </a:p>
          <a:p>
            <a:pPr lvl="1" eaLnBrk="1" hangingPunct="1">
              <a:spcBef>
                <a:spcPts val="600"/>
              </a:spcBef>
            </a:pPr>
            <a:r>
              <a:rPr lang="en-US" altLang="zh-CN" sz="2200" dirty="0">
                <a:ea typeface="微软雅黑" panose="020B0503020204020204" pitchFamily="34" charset="-122"/>
              </a:rPr>
              <a:t>Simplicity enables higher performance at lower cost</a:t>
            </a:r>
          </a:p>
          <a:p>
            <a:pPr eaLnBrk="1" hangingPunct="1">
              <a:lnSpc>
                <a:spcPct val="90000"/>
              </a:lnSpc>
              <a:spcBef>
                <a:spcPts val="600"/>
              </a:spcBef>
            </a:pPr>
            <a:r>
              <a:rPr lang="en-US" altLang="zh-CN" sz="2800" i="1" dirty="0">
                <a:solidFill>
                  <a:srgbClr val="FF0000"/>
                </a:solidFill>
                <a:ea typeface="微软雅黑" panose="020B0503020204020204" pitchFamily="34" charset="-122"/>
              </a:rPr>
              <a:t>Design Principle 2</a:t>
            </a:r>
            <a:r>
              <a:rPr lang="en-US" altLang="zh-CN" sz="2800" i="1" dirty="0">
                <a:ea typeface="微软雅黑" panose="020B0503020204020204" pitchFamily="34" charset="-122"/>
              </a:rPr>
              <a:t>:</a:t>
            </a:r>
            <a:r>
              <a:rPr lang="en-US" altLang="zh-CN" sz="2800" dirty="0">
                <a:ea typeface="微软雅黑" panose="020B0503020204020204" pitchFamily="34" charset="-122"/>
              </a:rPr>
              <a:t> Smaller is faster</a:t>
            </a:r>
          </a:p>
          <a:p>
            <a:pPr lvl="1" eaLnBrk="1" hangingPunct="1">
              <a:lnSpc>
                <a:spcPct val="90000"/>
              </a:lnSpc>
              <a:spcBef>
                <a:spcPts val="600"/>
              </a:spcBef>
            </a:pPr>
            <a:r>
              <a:rPr lang="en-US" altLang="zh-CN" sz="2200" dirty="0">
                <a:ea typeface="微软雅黑" panose="020B0503020204020204" pitchFamily="34" charset="-122"/>
              </a:rPr>
              <a:t>Reason for small register file</a:t>
            </a:r>
          </a:p>
          <a:p>
            <a:pPr lvl="1" eaLnBrk="1" hangingPunct="1">
              <a:lnSpc>
                <a:spcPct val="90000"/>
              </a:lnSpc>
              <a:spcBef>
                <a:spcPts val="600"/>
              </a:spcBef>
            </a:pPr>
            <a:r>
              <a:rPr lang="en-US" altLang="zh-CN" sz="2200" dirty="0">
                <a:ea typeface="微软雅黑" panose="020B0503020204020204" pitchFamily="34" charset="-122"/>
              </a:rPr>
              <a:t>c.f. main memory: millions of locations</a:t>
            </a:r>
          </a:p>
          <a:p>
            <a:pPr eaLnBrk="1" hangingPunct="1">
              <a:spcBef>
                <a:spcPts val="600"/>
              </a:spcBef>
            </a:pPr>
            <a:r>
              <a:rPr lang="en-US" altLang="zh-CN" sz="2800" i="1" dirty="0">
                <a:solidFill>
                  <a:srgbClr val="FF0000"/>
                </a:solidFill>
                <a:ea typeface="微软雅黑" panose="020B0503020204020204" pitchFamily="34" charset="-122"/>
              </a:rPr>
              <a:t>Design Principle 3:</a:t>
            </a:r>
            <a:r>
              <a:rPr lang="en-US" altLang="zh-CN" sz="2800" dirty="0">
                <a:solidFill>
                  <a:srgbClr val="FF0000"/>
                </a:solidFill>
                <a:ea typeface="微软雅黑" panose="020B0503020204020204" pitchFamily="34" charset="-122"/>
              </a:rPr>
              <a:t> </a:t>
            </a:r>
            <a:r>
              <a:rPr lang="en-US" altLang="zh-CN" sz="2800" dirty="0">
                <a:ea typeface="微软雅黑" panose="020B0503020204020204" pitchFamily="34" charset="-122"/>
              </a:rPr>
              <a:t>Make the common case fast</a:t>
            </a:r>
          </a:p>
          <a:p>
            <a:pPr lvl="1" eaLnBrk="1" hangingPunct="1">
              <a:spcBef>
                <a:spcPts val="600"/>
              </a:spcBef>
            </a:pPr>
            <a:r>
              <a:rPr lang="en-US" altLang="zh-CN" sz="2200" dirty="0">
                <a:ea typeface="微软雅黑" panose="020B0503020204020204" pitchFamily="34" charset="-122"/>
              </a:rPr>
              <a:t>Small constants are common</a:t>
            </a:r>
          </a:p>
          <a:p>
            <a:pPr lvl="1" eaLnBrk="1" hangingPunct="1">
              <a:spcBef>
                <a:spcPts val="600"/>
              </a:spcBef>
            </a:pPr>
            <a:r>
              <a:rPr lang="en-US" altLang="zh-CN" sz="2200" dirty="0">
                <a:ea typeface="微软雅黑" panose="020B0503020204020204" pitchFamily="34" charset="-122"/>
              </a:rPr>
              <a:t>Immediate operand avoids a load instruction</a:t>
            </a:r>
          </a:p>
          <a:p>
            <a:pPr eaLnBrk="1" hangingPunct="1">
              <a:lnSpc>
                <a:spcPct val="90000"/>
              </a:lnSpc>
              <a:spcBef>
                <a:spcPts val="600"/>
              </a:spcBef>
            </a:pPr>
            <a:r>
              <a:rPr lang="en-US" altLang="zh-CN" sz="2800" i="1" dirty="0">
                <a:solidFill>
                  <a:srgbClr val="FF0000"/>
                </a:solidFill>
                <a:ea typeface="微软雅黑" panose="020B0503020204020204" pitchFamily="34" charset="-122"/>
              </a:rPr>
              <a:t>Design Principle 4:</a:t>
            </a:r>
            <a:r>
              <a:rPr lang="en-US" altLang="zh-CN" sz="2800" dirty="0">
                <a:solidFill>
                  <a:srgbClr val="FF0000"/>
                </a:solidFill>
                <a:ea typeface="微软雅黑" panose="020B0503020204020204" pitchFamily="34" charset="-122"/>
              </a:rPr>
              <a:t> </a:t>
            </a:r>
            <a:r>
              <a:rPr lang="en-US" altLang="zh-CN" sz="2800" dirty="0">
                <a:ea typeface="微软雅黑" panose="020B0503020204020204" pitchFamily="34" charset="-122"/>
              </a:rPr>
              <a:t>Good design demands good compromises</a:t>
            </a:r>
          </a:p>
          <a:p>
            <a:pPr lvl="1" eaLnBrk="1" hangingPunct="1">
              <a:lnSpc>
                <a:spcPct val="90000"/>
              </a:lnSpc>
              <a:spcBef>
                <a:spcPts val="600"/>
              </a:spcBef>
            </a:pPr>
            <a:r>
              <a:rPr lang="en-US" altLang="zh-CN" sz="2200" dirty="0">
                <a:ea typeface="微软雅黑" panose="020B0503020204020204" pitchFamily="34" charset="-122"/>
              </a:rPr>
              <a:t>Keep formats as similar as possible, 32-bit instructions </a:t>
            </a:r>
          </a:p>
          <a:p>
            <a:pPr lvl="1" eaLnBrk="1" hangingPunct="1">
              <a:lnSpc>
                <a:spcPct val="90000"/>
              </a:lnSpc>
              <a:spcBef>
                <a:spcPts val="600"/>
              </a:spcBef>
            </a:pPr>
            <a:r>
              <a:rPr lang="en-US" altLang="zh-CN" sz="2200" dirty="0">
                <a:ea typeface="微软雅黑" panose="020B0503020204020204" pitchFamily="34" charset="-122"/>
              </a:rPr>
              <a:t>Different formats complicate decoding</a:t>
            </a:r>
          </a:p>
          <a:p>
            <a:pPr lvl="1" eaLnBrk="1" hangingPunct="1">
              <a:spcBef>
                <a:spcPts val="600"/>
              </a:spcBef>
            </a:pPr>
            <a:endParaRPr lang="en-AU" altLang="zh-CN" sz="2400" dirty="0">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4"/>
          <p:cNvSpPr>
            <a:spLocks noGrp="1" noChangeArrowheads="1"/>
          </p:cNvSpPr>
          <p:nvPr>
            <p:ph type="title"/>
          </p:nvPr>
        </p:nvSpPr>
        <p:spPr/>
        <p:txBody>
          <a:bodyPr/>
          <a:lstStyle/>
          <a:p>
            <a:pPr eaLnBrk="1" hangingPunct="1"/>
            <a:r>
              <a:rPr lang="en-US" altLang="zh-CN" dirty="0">
                <a:ea typeface="微软雅黑" panose="020B0503020204020204" pitchFamily="34" charset="-122"/>
              </a:rPr>
              <a:t>Memory Operands</a:t>
            </a:r>
            <a:endParaRPr lang="en-AU" altLang="zh-CN" dirty="0">
              <a:ea typeface="微软雅黑" panose="020B0503020204020204" pitchFamily="34" charset="-122"/>
            </a:endParaRPr>
          </a:p>
        </p:txBody>
      </p:sp>
      <p:sp>
        <p:nvSpPr>
          <p:cNvPr id="15364" name="Rectangle 5"/>
          <p:cNvSpPr>
            <a:spLocks noGrp="1" noChangeArrowheads="1"/>
          </p:cNvSpPr>
          <p:nvPr>
            <p:ph type="body" idx="1"/>
          </p:nvPr>
        </p:nvSpPr>
        <p:spPr/>
        <p:txBody>
          <a:bodyPr/>
          <a:lstStyle/>
          <a:p>
            <a:pPr eaLnBrk="1" hangingPunct="1">
              <a:lnSpc>
                <a:spcPct val="80000"/>
              </a:lnSpc>
            </a:pPr>
            <a:r>
              <a:rPr lang="en-US" altLang="zh-CN" sz="2800" dirty="0">
                <a:ea typeface="微软雅黑" panose="020B0503020204020204" pitchFamily="34" charset="-122"/>
              </a:rPr>
              <a:t>Main memory used for composite data</a:t>
            </a:r>
          </a:p>
          <a:p>
            <a:pPr lvl="1" eaLnBrk="1" hangingPunct="1">
              <a:lnSpc>
                <a:spcPct val="80000"/>
              </a:lnSpc>
            </a:pPr>
            <a:r>
              <a:rPr lang="en-US" altLang="zh-CN" sz="2400" dirty="0">
                <a:solidFill>
                  <a:srgbClr val="FF0000"/>
                </a:solidFill>
                <a:ea typeface="微软雅黑" panose="020B0503020204020204" pitchFamily="34" charset="-122"/>
              </a:rPr>
              <a:t>Arrays, structures, dynamic data, …</a:t>
            </a:r>
          </a:p>
          <a:p>
            <a:pPr lvl="1" eaLnBrk="1" hangingPunct="1">
              <a:lnSpc>
                <a:spcPct val="80000"/>
              </a:lnSpc>
            </a:pPr>
            <a:r>
              <a:rPr lang="en-US" altLang="zh-CN" sz="2400" dirty="0">
                <a:solidFill>
                  <a:srgbClr val="FF0000"/>
                </a:solidFill>
                <a:ea typeface="微软雅黑" panose="020B0503020204020204" pitchFamily="34" charset="-122"/>
              </a:rPr>
              <a:t>Only a small amount of data can fit in registers</a:t>
            </a:r>
          </a:p>
          <a:p>
            <a:pPr eaLnBrk="1" hangingPunct="1">
              <a:lnSpc>
                <a:spcPct val="80000"/>
              </a:lnSpc>
            </a:pPr>
            <a:r>
              <a:rPr lang="en-US" altLang="zh-CN" sz="2800" dirty="0">
                <a:ea typeface="微软雅黑" panose="020B0503020204020204" pitchFamily="34" charset="-122"/>
              </a:rPr>
              <a:t>To apply arithmetic operations</a:t>
            </a:r>
          </a:p>
          <a:p>
            <a:pPr lvl="1" eaLnBrk="1" hangingPunct="1">
              <a:lnSpc>
                <a:spcPct val="80000"/>
              </a:lnSpc>
            </a:pPr>
            <a:r>
              <a:rPr lang="en-US" altLang="zh-CN" sz="2400" dirty="0">
                <a:ea typeface="微软雅黑" panose="020B0503020204020204" pitchFamily="34" charset="-122"/>
              </a:rPr>
              <a:t>Load values from memory into registers</a:t>
            </a:r>
          </a:p>
          <a:p>
            <a:pPr lvl="1" eaLnBrk="1" hangingPunct="1">
              <a:lnSpc>
                <a:spcPct val="80000"/>
              </a:lnSpc>
            </a:pPr>
            <a:r>
              <a:rPr lang="en-US" altLang="zh-CN" sz="2400" dirty="0">
                <a:ea typeface="微软雅黑" panose="020B0503020204020204" pitchFamily="34" charset="-122"/>
              </a:rPr>
              <a:t>Store result from register to memory</a:t>
            </a:r>
          </a:p>
          <a:p>
            <a:pPr eaLnBrk="1" hangingPunct="1">
              <a:lnSpc>
                <a:spcPct val="80000"/>
              </a:lnSpc>
            </a:pPr>
            <a:r>
              <a:rPr lang="en-US" altLang="zh-CN" sz="2800" dirty="0">
                <a:solidFill>
                  <a:srgbClr val="FF0000"/>
                </a:solidFill>
                <a:ea typeface="微软雅黑" panose="020B0503020204020204" pitchFamily="34" charset="-122"/>
              </a:rPr>
              <a:t>Memory is byte addressed</a:t>
            </a:r>
          </a:p>
          <a:p>
            <a:pPr lvl="1" eaLnBrk="1" hangingPunct="1">
              <a:lnSpc>
                <a:spcPct val="80000"/>
              </a:lnSpc>
            </a:pPr>
            <a:r>
              <a:rPr lang="en-US" altLang="zh-CN" sz="2400" dirty="0">
                <a:ea typeface="微软雅黑" panose="020B0503020204020204" pitchFamily="34" charset="-122"/>
              </a:rPr>
              <a:t>Each address identifies an 8-bit byte</a:t>
            </a:r>
          </a:p>
          <a:p>
            <a:pPr eaLnBrk="1" hangingPunct="1">
              <a:lnSpc>
                <a:spcPct val="80000"/>
              </a:lnSpc>
            </a:pPr>
            <a:r>
              <a:rPr lang="en-US" altLang="zh-CN" sz="2800" dirty="0">
                <a:ea typeface="微软雅黑" panose="020B0503020204020204" pitchFamily="34" charset="-122"/>
              </a:rPr>
              <a:t>Words are aligned in memory</a:t>
            </a:r>
          </a:p>
          <a:p>
            <a:pPr lvl="1" eaLnBrk="1" hangingPunct="1">
              <a:lnSpc>
                <a:spcPct val="80000"/>
              </a:lnSpc>
            </a:pPr>
            <a:r>
              <a:rPr lang="en-US" altLang="zh-CN" sz="2400" dirty="0">
                <a:ea typeface="微软雅黑" panose="020B0503020204020204" pitchFamily="34" charset="-122"/>
              </a:rPr>
              <a:t>Address must be a multiple of 4</a:t>
            </a:r>
          </a:p>
          <a:p>
            <a:pPr eaLnBrk="1" hangingPunct="1">
              <a:lnSpc>
                <a:spcPct val="80000"/>
              </a:lnSpc>
            </a:pPr>
            <a:r>
              <a:rPr lang="en-US" altLang="zh-CN" sz="2800" dirty="0">
                <a:ea typeface="微软雅黑" panose="020B0503020204020204" pitchFamily="34" charset="-122"/>
              </a:rPr>
              <a:t>MIPS is </a:t>
            </a:r>
            <a:r>
              <a:rPr lang="en-US" altLang="zh-CN" sz="2800" dirty="0">
                <a:solidFill>
                  <a:srgbClr val="009900"/>
                </a:solidFill>
                <a:ea typeface="微软雅黑" panose="020B0503020204020204" pitchFamily="34" charset="-122"/>
              </a:rPr>
              <a:t>Big Endian</a:t>
            </a:r>
          </a:p>
          <a:p>
            <a:pPr lvl="1" eaLnBrk="1" hangingPunct="1">
              <a:lnSpc>
                <a:spcPct val="80000"/>
              </a:lnSpc>
            </a:pPr>
            <a:r>
              <a:rPr lang="en-US" altLang="zh-CN" sz="2400" dirty="0">
                <a:ea typeface="微软雅黑" panose="020B0503020204020204" pitchFamily="34" charset="-122"/>
              </a:rPr>
              <a:t>Most-significant byte at least address of a word</a:t>
            </a:r>
          </a:p>
          <a:p>
            <a:pPr lvl="1" eaLnBrk="1" hangingPunct="1">
              <a:lnSpc>
                <a:spcPct val="80000"/>
              </a:lnSpc>
            </a:pPr>
            <a:r>
              <a:rPr lang="en-AU" altLang="zh-CN" sz="2400" i="1" dirty="0">
                <a:ea typeface="微软雅黑" panose="020B0503020204020204" pitchFamily="34" charset="-122"/>
              </a:rPr>
              <a:t>c.f.</a:t>
            </a:r>
            <a:r>
              <a:rPr lang="en-AU" altLang="zh-CN" sz="2400" dirty="0">
                <a:ea typeface="微软雅黑" panose="020B0503020204020204" pitchFamily="34" charset="-122"/>
              </a:rPr>
              <a:t> Little Endian: least-significant byte at least address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ltLang="zh-CN" dirty="0">
                <a:ea typeface="微软雅黑" panose="020B0503020204020204" pitchFamily="34" charset="-122"/>
              </a:rPr>
              <a:t>MIPS-32 ISA</a:t>
            </a:r>
          </a:p>
        </p:txBody>
      </p:sp>
      <p:sp>
        <p:nvSpPr>
          <p:cNvPr id="51204" name="Rectangle 4"/>
          <p:cNvSpPr>
            <a:spLocks noGrp="1" noChangeArrowheads="1"/>
          </p:cNvSpPr>
          <p:nvPr/>
        </p:nvSpPr>
        <p:spPr bwMode="auto">
          <a:xfrm>
            <a:off x="571500" y="1143000"/>
            <a:ext cx="5448300"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914400" indent="-45720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nSpc>
                <a:spcPct val="86000"/>
              </a:lnSpc>
              <a:spcBef>
                <a:spcPct val="65000"/>
              </a:spcBef>
              <a:buClr>
                <a:schemeClr val="accent1"/>
              </a:buClr>
              <a:buSzPct val="75000"/>
              <a:buFont typeface="Wingdings" panose="05000000000000000000" pitchFamily="2" charset="2"/>
              <a:buChar char="q"/>
            </a:pPr>
            <a:r>
              <a:rPr lang="en-US" altLang="zh-CN" sz="2400" dirty="0">
                <a:ea typeface="微软雅黑" panose="020B0503020204020204" pitchFamily="34" charset="-122"/>
              </a:rPr>
              <a:t>Instruction Categories</a:t>
            </a:r>
          </a:p>
          <a:p>
            <a:pPr lvl="1">
              <a:lnSpc>
                <a:spcPct val="85000"/>
              </a:lnSpc>
              <a:spcBef>
                <a:spcPct val="40000"/>
              </a:spcBef>
              <a:buClr>
                <a:schemeClr val="accent1"/>
              </a:buClr>
              <a:buSzPct val="75000"/>
              <a:buFont typeface="Arial" panose="020B0604020202020204" pitchFamily="34" charset="0"/>
              <a:buAutoNum type="arabicPeriod"/>
            </a:pPr>
            <a:r>
              <a:rPr lang="en-US" altLang="zh-CN" sz="2000" dirty="0">
                <a:ea typeface="微软雅黑" panose="020B0503020204020204" pitchFamily="34" charset="-122"/>
              </a:rPr>
              <a:t>Computational </a:t>
            </a:r>
          </a:p>
          <a:p>
            <a:pPr lvl="1">
              <a:lnSpc>
                <a:spcPct val="85000"/>
              </a:lnSpc>
              <a:spcBef>
                <a:spcPct val="40000"/>
              </a:spcBef>
              <a:buClr>
                <a:schemeClr val="accent1"/>
              </a:buClr>
              <a:buSzPct val="75000"/>
              <a:buFont typeface="Arial" panose="020B0604020202020204" pitchFamily="34" charset="0"/>
              <a:buAutoNum type="arabicPeriod"/>
            </a:pPr>
            <a:r>
              <a:rPr lang="en-US" altLang="zh-CN" sz="2000" dirty="0">
                <a:ea typeface="微软雅黑" panose="020B0503020204020204" pitchFamily="34" charset="-122"/>
              </a:rPr>
              <a:t>Load/Store</a:t>
            </a:r>
          </a:p>
          <a:p>
            <a:pPr lvl="1">
              <a:lnSpc>
                <a:spcPct val="85000"/>
              </a:lnSpc>
              <a:spcBef>
                <a:spcPct val="40000"/>
              </a:spcBef>
              <a:buClr>
                <a:schemeClr val="accent1"/>
              </a:buClr>
              <a:buSzPct val="75000"/>
              <a:buFont typeface="Arial" panose="020B0604020202020204" pitchFamily="34" charset="0"/>
              <a:buAutoNum type="arabicPeriod"/>
            </a:pPr>
            <a:r>
              <a:rPr lang="en-US" altLang="zh-CN" sz="2000" dirty="0">
                <a:ea typeface="微软雅黑" panose="020B0503020204020204" pitchFamily="34" charset="-122"/>
              </a:rPr>
              <a:t>Jump and Branch</a:t>
            </a:r>
          </a:p>
          <a:p>
            <a:pPr lvl="1">
              <a:lnSpc>
                <a:spcPct val="85000"/>
              </a:lnSpc>
              <a:spcBef>
                <a:spcPct val="40000"/>
              </a:spcBef>
              <a:buClr>
                <a:schemeClr val="accent1"/>
              </a:buClr>
              <a:buSzPct val="75000"/>
              <a:buFont typeface="Arial" panose="020B0604020202020204" pitchFamily="34" charset="0"/>
              <a:buAutoNum type="arabicPeriod"/>
            </a:pPr>
            <a:r>
              <a:rPr lang="en-US" altLang="zh-CN" sz="2000" dirty="0">
                <a:ea typeface="微软雅黑" panose="020B0503020204020204" pitchFamily="34" charset="-122"/>
              </a:rPr>
              <a:t>Floating Point</a:t>
            </a:r>
          </a:p>
          <a:p>
            <a:pPr lvl="2">
              <a:lnSpc>
                <a:spcPct val="85000"/>
              </a:lnSpc>
              <a:spcBef>
                <a:spcPct val="40000"/>
              </a:spcBef>
              <a:buClr>
                <a:schemeClr val="accent1"/>
              </a:buClr>
              <a:buSzPct val="100000"/>
              <a:buFontTx/>
              <a:buNone/>
            </a:pPr>
            <a:r>
              <a:rPr lang="en-US" altLang="zh-CN" sz="1800" dirty="0">
                <a:ea typeface="微软雅黑" panose="020B0503020204020204" pitchFamily="34" charset="-122"/>
              </a:rPr>
              <a:t>--coprocessor</a:t>
            </a:r>
          </a:p>
          <a:p>
            <a:pPr lvl="1">
              <a:lnSpc>
                <a:spcPct val="85000"/>
              </a:lnSpc>
              <a:spcBef>
                <a:spcPct val="40000"/>
              </a:spcBef>
              <a:buClr>
                <a:schemeClr val="accent1"/>
              </a:buClr>
              <a:buSzPct val="75000"/>
              <a:buFont typeface="Arial" panose="020B0604020202020204" pitchFamily="34" charset="0"/>
              <a:buAutoNum type="arabicPeriod"/>
            </a:pPr>
            <a:r>
              <a:rPr lang="en-US" altLang="zh-CN" sz="2000" dirty="0">
                <a:ea typeface="微软雅黑" panose="020B0503020204020204" pitchFamily="34" charset="-122"/>
              </a:rPr>
              <a:t>Memory Management</a:t>
            </a:r>
          </a:p>
          <a:p>
            <a:pPr lvl="1">
              <a:lnSpc>
                <a:spcPct val="85000"/>
              </a:lnSpc>
              <a:spcBef>
                <a:spcPct val="40000"/>
              </a:spcBef>
              <a:buClr>
                <a:schemeClr val="accent1"/>
              </a:buClr>
              <a:buSzPct val="75000"/>
              <a:buFont typeface="Arial" panose="020B0604020202020204" pitchFamily="34" charset="0"/>
              <a:buAutoNum type="arabicPeriod"/>
            </a:pPr>
            <a:r>
              <a:rPr lang="en-US" altLang="zh-CN" sz="2000" dirty="0">
                <a:ea typeface="微软雅黑" panose="020B0503020204020204" pitchFamily="34" charset="-122"/>
              </a:rPr>
              <a:t>Special</a:t>
            </a:r>
          </a:p>
        </p:txBody>
      </p:sp>
      <p:sp>
        <p:nvSpPr>
          <p:cNvPr id="51205" name="Rectangle 4"/>
          <p:cNvSpPr>
            <a:spLocks noChangeArrowheads="1"/>
          </p:cNvSpPr>
          <p:nvPr/>
        </p:nvSpPr>
        <p:spPr bwMode="auto">
          <a:xfrm>
            <a:off x="5867400" y="1529109"/>
            <a:ext cx="1993900" cy="1638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zh-CN" altLang="zh-CN" sz="1800" dirty="0">
              <a:ea typeface="微软雅黑" panose="020B0503020204020204" pitchFamily="34" charset="-122"/>
            </a:endParaRPr>
          </a:p>
        </p:txBody>
      </p:sp>
      <p:sp>
        <p:nvSpPr>
          <p:cNvPr id="51206" name="Rectangle 5"/>
          <p:cNvSpPr>
            <a:spLocks noChangeArrowheads="1"/>
          </p:cNvSpPr>
          <p:nvPr/>
        </p:nvSpPr>
        <p:spPr bwMode="auto">
          <a:xfrm>
            <a:off x="6242050" y="1897409"/>
            <a:ext cx="10414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nSpc>
                <a:spcPct val="85000"/>
              </a:lnSpc>
              <a:spcBef>
                <a:spcPct val="0"/>
              </a:spcBef>
              <a:buClrTx/>
              <a:buSzTx/>
              <a:buFontTx/>
              <a:buNone/>
            </a:pPr>
            <a:r>
              <a:rPr lang="en-US" altLang="zh-CN" sz="1800" b="1" dirty="0">
                <a:ea typeface="微软雅黑" panose="020B0503020204020204" pitchFamily="34" charset="-122"/>
              </a:rPr>
              <a:t>R0 - R31</a:t>
            </a:r>
          </a:p>
        </p:txBody>
      </p:sp>
      <p:sp>
        <p:nvSpPr>
          <p:cNvPr id="51207" name="Rectangle 6"/>
          <p:cNvSpPr>
            <a:spLocks noChangeArrowheads="1"/>
          </p:cNvSpPr>
          <p:nvPr/>
        </p:nvSpPr>
        <p:spPr bwMode="auto">
          <a:xfrm>
            <a:off x="5867400" y="3256309"/>
            <a:ext cx="1993900" cy="241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zh-CN" altLang="zh-CN" sz="1800" dirty="0">
              <a:ea typeface="微软雅黑" panose="020B0503020204020204" pitchFamily="34" charset="-122"/>
            </a:endParaRPr>
          </a:p>
        </p:txBody>
      </p:sp>
      <p:sp>
        <p:nvSpPr>
          <p:cNvPr id="51208" name="Rectangle 7"/>
          <p:cNvSpPr>
            <a:spLocks noChangeArrowheads="1"/>
          </p:cNvSpPr>
          <p:nvPr/>
        </p:nvSpPr>
        <p:spPr bwMode="auto">
          <a:xfrm>
            <a:off x="5867400" y="3561109"/>
            <a:ext cx="1993900" cy="241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zh-CN" altLang="zh-CN" sz="1800" dirty="0">
              <a:ea typeface="微软雅黑" panose="020B0503020204020204" pitchFamily="34" charset="-122"/>
            </a:endParaRPr>
          </a:p>
        </p:txBody>
      </p:sp>
      <p:sp>
        <p:nvSpPr>
          <p:cNvPr id="51209" name="Rectangle 8"/>
          <p:cNvSpPr>
            <a:spLocks noChangeArrowheads="1"/>
          </p:cNvSpPr>
          <p:nvPr/>
        </p:nvSpPr>
        <p:spPr bwMode="auto">
          <a:xfrm>
            <a:off x="5867400" y="3891309"/>
            <a:ext cx="1993900" cy="241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zh-CN" altLang="zh-CN" sz="1800" dirty="0">
              <a:ea typeface="微软雅黑" panose="020B0503020204020204" pitchFamily="34" charset="-122"/>
            </a:endParaRPr>
          </a:p>
        </p:txBody>
      </p:sp>
      <p:sp>
        <p:nvSpPr>
          <p:cNvPr id="51210" name="Rectangle 9"/>
          <p:cNvSpPr>
            <a:spLocks noChangeArrowheads="1"/>
          </p:cNvSpPr>
          <p:nvPr/>
        </p:nvSpPr>
        <p:spPr bwMode="auto">
          <a:xfrm>
            <a:off x="6578600" y="3243609"/>
            <a:ext cx="4572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nSpc>
                <a:spcPct val="85000"/>
              </a:lnSpc>
              <a:spcBef>
                <a:spcPct val="0"/>
              </a:spcBef>
              <a:buClrTx/>
              <a:buSzTx/>
              <a:buFontTx/>
              <a:buNone/>
            </a:pPr>
            <a:r>
              <a:rPr lang="en-US" altLang="zh-CN" sz="1800" b="1" dirty="0">
                <a:ea typeface="微软雅黑" panose="020B0503020204020204" pitchFamily="34" charset="-122"/>
              </a:rPr>
              <a:t>PC</a:t>
            </a:r>
          </a:p>
        </p:txBody>
      </p:sp>
      <p:sp>
        <p:nvSpPr>
          <p:cNvPr id="51211" name="Rectangle 10"/>
          <p:cNvSpPr>
            <a:spLocks noChangeArrowheads="1"/>
          </p:cNvSpPr>
          <p:nvPr/>
        </p:nvSpPr>
        <p:spPr bwMode="auto">
          <a:xfrm>
            <a:off x="6578600" y="3548409"/>
            <a:ext cx="3683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nSpc>
                <a:spcPct val="85000"/>
              </a:lnSpc>
              <a:spcBef>
                <a:spcPct val="0"/>
              </a:spcBef>
              <a:buClrTx/>
              <a:buSzTx/>
              <a:buFontTx/>
              <a:buNone/>
            </a:pPr>
            <a:r>
              <a:rPr lang="en-US" altLang="zh-CN" sz="1800" b="1" dirty="0">
                <a:ea typeface="微软雅黑" panose="020B0503020204020204" pitchFamily="34" charset="-122"/>
              </a:rPr>
              <a:t>HI</a:t>
            </a:r>
          </a:p>
        </p:txBody>
      </p:sp>
      <p:sp>
        <p:nvSpPr>
          <p:cNvPr id="51212" name="Rectangle 11"/>
          <p:cNvSpPr>
            <a:spLocks noChangeArrowheads="1"/>
          </p:cNvSpPr>
          <p:nvPr/>
        </p:nvSpPr>
        <p:spPr bwMode="auto">
          <a:xfrm>
            <a:off x="6578600" y="3904009"/>
            <a:ext cx="4572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nSpc>
                <a:spcPct val="85000"/>
              </a:lnSpc>
              <a:spcBef>
                <a:spcPct val="0"/>
              </a:spcBef>
              <a:buClrTx/>
              <a:buSzTx/>
              <a:buFontTx/>
              <a:buNone/>
            </a:pPr>
            <a:r>
              <a:rPr lang="en-US" altLang="zh-CN" sz="1800" b="1" dirty="0">
                <a:ea typeface="微软雅黑" panose="020B0503020204020204" pitchFamily="34" charset="-122"/>
              </a:rPr>
              <a:t>LO</a:t>
            </a:r>
          </a:p>
        </p:txBody>
      </p:sp>
      <p:sp>
        <p:nvSpPr>
          <p:cNvPr id="51213" name="Rectangle 37"/>
          <p:cNvSpPr>
            <a:spLocks noChangeArrowheads="1"/>
          </p:cNvSpPr>
          <p:nvPr/>
        </p:nvSpPr>
        <p:spPr bwMode="auto">
          <a:xfrm>
            <a:off x="6216650" y="1141759"/>
            <a:ext cx="11573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ea typeface="微软雅黑" panose="020B0503020204020204" pitchFamily="34" charset="-122"/>
              </a:rPr>
              <a:t>Registers</a:t>
            </a:r>
          </a:p>
        </p:txBody>
      </p:sp>
      <p:grpSp>
        <p:nvGrpSpPr>
          <p:cNvPr id="2" name="Group 42"/>
          <p:cNvGrpSpPr>
            <a:grpSpLocks/>
          </p:cNvGrpSpPr>
          <p:nvPr/>
        </p:nvGrpSpPr>
        <p:grpSpPr bwMode="auto">
          <a:xfrm>
            <a:off x="819150" y="4362450"/>
            <a:ext cx="7564438" cy="1885950"/>
            <a:chOff x="516" y="2748"/>
            <a:chExt cx="4765" cy="1188"/>
          </a:xfrm>
        </p:grpSpPr>
        <p:sp>
          <p:nvSpPr>
            <p:cNvPr id="51215" name="Rectangle 12"/>
            <p:cNvSpPr>
              <a:spLocks noChangeArrowheads="1"/>
            </p:cNvSpPr>
            <p:nvPr/>
          </p:nvSpPr>
          <p:spPr bwMode="auto">
            <a:xfrm>
              <a:off x="672" y="3061"/>
              <a:ext cx="792" cy="2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zh-CN" altLang="zh-CN" sz="1800" dirty="0">
                <a:ea typeface="微软雅黑" panose="020B0503020204020204" pitchFamily="34" charset="-122"/>
              </a:endParaRPr>
            </a:p>
          </p:txBody>
        </p:sp>
        <p:sp>
          <p:nvSpPr>
            <p:cNvPr id="51216" name="Rectangle 13"/>
            <p:cNvSpPr>
              <a:spLocks noChangeArrowheads="1"/>
            </p:cNvSpPr>
            <p:nvPr/>
          </p:nvSpPr>
          <p:spPr bwMode="auto">
            <a:xfrm>
              <a:off x="864" y="3085"/>
              <a:ext cx="259"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nSpc>
                  <a:spcPct val="85000"/>
                </a:lnSpc>
                <a:spcBef>
                  <a:spcPct val="0"/>
                </a:spcBef>
                <a:buClrTx/>
                <a:buSzTx/>
                <a:buFontTx/>
                <a:buNone/>
              </a:pPr>
              <a:r>
                <a:rPr lang="en-US" altLang="zh-CN" sz="1800" b="1" dirty="0">
                  <a:ea typeface="微软雅黑" panose="020B0503020204020204" pitchFamily="34" charset="-122"/>
                </a:rPr>
                <a:t>op</a:t>
              </a:r>
            </a:p>
          </p:txBody>
        </p:sp>
        <p:sp>
          <p:nvSpPr>
            <p:cNvPr id="51217" name="Rectangle 14"/>
            <p:cNvSpPr>
              <a:spLocks noChangeArrowheads="1"/>
            </p:cNvSpPr>
            <p:nvPr/>
          </p:nvSpPr>
          <p:spPr bwMode="auto">
            <a:xfrm>
              <a:off x="1472" y="3061"/>
              <a:ext cx="600" cy="2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zh-CN" altLang="zh-CN" sz="1800" dirty="0">
                <a:ea typeface="微软雅黑" panose="020B0503020204020204" pitchFamily="34" charset="-122"/>
              </a:endParaRPr>
            </a:p>
          </p:txBody>
        </p:sp>
        <p:sp>
          <p:nvSpPr>
            <p:cNvPr id="51218" name="Rectangle 15"/>
            <p:cNvSpPr>
              <a:spLocks noChangeArrowheads="1"/>
            </p:cNvSpPr>
            <p:nvPr/>
          </p:nvSpPr>
          <p:spPr bwMode="auto">
            <a:xfrm>
              <a:off x="2080" y="3061"/>
              <a:ext cx="600" cy="2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zh-CN" altLang="zh-CN" sz="1800" dirty="0">
                <a:ea typeface="微软雅黑" panose="020B0503020204020204" pitchFamily="34" charset="-122"/>
              </a:endParaRPr>
            </a:p>
          </p:txBody>
        </p:sp>
        <p:sp>
          <p:nvSpPr>
            <p:cNvPr id="51219" name="Rectangle 16"/>
            <p:cNvSpPr>
              <a:spLocks noChangeArrowheads="1"/>
            </p:cNvSpPr>
            <p:nvPr/>
          </p:nvSpPr>
          <p:spPr bwMode="auto">
            <a:xfrm>
              <a:off x="672" y="3365"/>
              <a:ext cx="792" cy="2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zh-CN" altLang="zh-CN" sz="1800" dirty="0">
                <a:ea typeface="微软雅黑" panose="020B0503020204020204" pitchFamily="34" charset="-122"/>
              </a:endParaRPr>
            </a:p>
          </p:txBody>
        </p:sp>
        <p:sp>
          <p:nvSpPr>
            <p:cNvPr id="51220" name="Rectangle 17"/>
            <p:cNvSpPr>
              <a:spLocks noChangeArrowheads="1"/>
            </p:cNvSpPr>
            <p:nvPr/>
          </p:nvSpPr>
          <p:spPr bwMode="auto">
            <a:xfrm>
              <a:off x="864" y="3389"/>
              <a:ext cx="259"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nSpc>
                  <a:spcPct val="85000"/>
                </a:lnSpc>
                <a:spcBef>
                  <a:spcPct val="0"/>
                </a:spcBef>
                <a:buClrTx/>
                <a:buSzTx/>
                <a:buFontTx/>
                <a:buNone/>
              </a:pPr>
              <a:r>
                <a:rPr lang="en-US" altLang="zh-CN" sz="1800" b="1" dirty="0">
                  <a:ea typeface="微软雅黑" panose="020B0503020204020204" pitchFamily="34" charset="-122"/>
                </a:rPr>
                <a:t>op</a:t>
              </a:r>
            </a:p>
          </p:txBody>
        </p:sp>
        <p:sp>
          <p:nvSpPr>
            <p:cNvPr id="51221" name="Rectangle 18"/>
            <p:cNvSpPr>
              <a:spLocks noChangeArrowheads="1"/>
            </p:cNvSpPr>
            <p:nvPr/>
          </p:nvSpPr>
          <p:spPr bwMode="auto">
            <a:xfrm>
              <a:off x="1472" y="3365"/>
              <a:ext cx="600" cy="2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zh-CN" altLang="zh-CN" sz="1800" dirty="0">
                <a:ea typeface="微软雅黑" panose="020B0503020204020204" pitchFamily="34" charset="-122"/>
              </a:endParaRPr>
            </a:p>
          </p:txBody>
        </p:sp>
        <p:sp>
          <p:nvSpPr>
            <p:cNvPr id="51222" name="Rectangle 19"/>
            <p:cNvSpPr>
              <a:spLocks noChangeArrowheads="1"/>
            </p:cNvSpPr>
            <p:nvPr/>
          </p:nvSpPr>
          <p:spPr bwMode="auto">
            <a:xfrm>
              <a:off x="2080" y="3365"/>
              <a:ext cx="600" cy="2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zh-CN" altLang="zh-CN" sz="1800" dirty="0">
                <a:ea typeface="微软雅黑" panose="020B0503020204020204" pitchFamily="34" charset="-122"/>
              </a:endParaRPr>
            </a:p>
          </p:txBody>
        </p:sp>
        <p:sp>
          <p:nvSpPr>
            <p:cNvPr id="51223" name="Rectangle 20"/>
            <p:cNvSpPr>
              <a:spLocks noChangeArrowheads="1"/>
            </p:cNvSpPr>
            <p:nvPr/>
          </p:nvSpPr>
          <p:spPr bwMode="auto">
            <a:xfrm>
              <a:off x="2688" y="3365"/>
              <a:ext cx="1880" cy="2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zh-CN" altLang="zh-CN" sz="1800" dirty="0">
                <a:ea typeface="微软雅黑" panose="020B0503020204020204" pitchFamily="34" charset="-122"/>
              </a:endParaRPr>
            </a:p>
          </p:txBody>
        </p:sp>
        <p:sp>
          <p:nvSpPr>
            <p:cNvPr id="51224" name="Rectangle 21"/>
            <p:cNvSpPr>
              <a:spLocks noChangeArrowheads="1"/>
            </p:cNvSpPr>
            <p:nvPr/>
          </p:nvSpPr>
          <p:spPr bwMode="auto">
            <a:xfrm>
              <a:off x="672" y="3685"/>
              <a:ext cx="792" cy="2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zh-CN" altLang="zh-CN" sz="1800" dirty="0">
                <a:ea typeface="微软雅黑" panose="020B0503020204020204" pitchFamily="34" charset="-122"/>
              </a:endParaRPr>
            </a:p>
          </p:txBody>
        </p:sp>
        <p:sp>
          <p:nvSpPr>
            <p:cNvPr id="51225" name="Rectangle 22"/>
            <p:cNvSpPr>
              <a:spLocks noChangeArrowheads="1"/>
            </p:cNvSpPr>
            <p:nvPr/>
          </p:nvSpPr>
          <p:spPr bwMode="auto">
            <a:xfrm>
              <a:off x="864" y="3709"/>
              <a:ext cx="259"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nSpc>
                  <a:spcPct val="85000"/>
                </a:lnSpc>
                <a:spcBef>
                  <a:spcPct val="0"/>
                </a:spcBef>
                <a:buClrTx/>
                <a:buSzTx/>
                <a:buFontTx/>
                <a:buNone/>
              </a:pPr>
              <a:r>
                <a:rPr lang="en-US" altLang="zh-CN" sz="1800" b="1" dirty="0">
                  <a:ea typeface="微软雅黑" panose="020B0503020204020204" pitchFamily="34" charset="-122"/>
                </a:rPr>
                <a:t>op</a:t>
              </a:r>
            </a:p>
          </p:txBody>
        </p:sp>
        <p:sp>
          <p:nvSpPr>
            <p:cNvPr id="51226" name="Rectangle 23"/>
            <p:cNvSpPr>
              <a:spLocks noChangeArrowheads="1"/>
            </p:cNvSpPr>
            <p:nvPr/>
          </p:nvSpPr>
          <p:spPr bwMode="auto">
            <a:xfrm>
              <a:off x="1472" y="3685"/>
              <a:ext cx="3096" cy="2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zh-CN" altLang="zh-CN" sz="1800" dirty="0">
                <a:ea typeface="微软雅黑" panose="020B0503020204020204" pitchFamily="34" charset="-122"/>
              </a:endParaRPr>
            </a:p>
          </p:txBody>
        </p:sp>
        <p:sp>
          <p:nvSpPr>
            <p:cNvPr id="51227" name="Rectangle 24"/>
            <p:cNvSpPr>
              <a:spLocks noChangeArrowheads="1"/>
            </p:cNvSpPr>
            <p:nvPr/>
          </p:nvSpPr>
          <p:spPr bwMode="auto">
            <a:xfrm>
              <a:off x="2688" y="3061"/>
              <a:ext cx="600" cy="2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zh-CN" altLang="zh-CN" sz="1800" dirty="0">
                <a:ea typeface="微软雅黑" panose="020B0503020204020204" pitchFamily="34" charset="-122"/>
              </a:endParaRPr>
            </a:p>
          </p:txBody>
        </p:sp>
        <p:sp>
          <p:nvSpPr>
            <p:cNvPr id="51228" name="Rectangle 25"/>
            <p:cNvSpPr>
              <a:spLocks noChangeArrowheads="1"/>
            </p:cNvSpPr>
            <p:nvPr/>
          </p:nvSpPr>
          <p:spPr bwMode="auto">
            <a:xfrm>
              <a:off x="3296" y="3061"/>
              <a:ext cx="600" cy="2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zh-CN" altLang="zh-CN" sz="1800" dirty="0">
                <a:ea typeface="微软雅黑" panose="020B0503020204020204" pitchFamily="34" charset="-122"/>
              </a:endParaRPr>
            </a:p>
          </p:txBody>
        </p:sp>
        <p:sp>
          <p:nvSpPr>
            <p:cNvPr id="51229" name="Rectangle 26"/>
            <p:cNvSpPr>
              <a:spLocks noChangeArrowheads="1"/>
            </p:cNvSpPr>
            <p:nvPr/>
          </p:nvSpPr>
          <p:spPr bwMode="auto">
            <a:xfrm>
              <a:off x="3904" y="3061"/>
              <a:ext cx="664" cy="2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zh-CN" altLang="zh-CN" sz="1800" dirty="0">
                <a:ea typeface="微软雅黑" panose="020B0503020204020204" pitchFamily="34" charset="-122"/>
              </a:endParaRPr>
            </a:p>
          </p:txBody>
        </p:sp>
        <p:sp>
          <p:nvSpPr>
            <p:cNvPr id="51230" name="Rectangle 27"/>
            <p:cNvSpPr>
              <a:spLocks noChangeArrowheads="1"/>
            </p:cNvSpPr>
            <p:nvPr/>
          </p:nvSpPr>
          <p:spPr bwMode="auto">
            <a:xfrm>
              <a:off x="1552" y="3085"/>
              <a:ext cx="21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nSpc>
                  <a:spcPct val="85000"/>
                </a:lnSpc>
                <a:spcBef>
                  <a:spcPct val="0"/>
                </a:spcBef>
                <a:buClrTx/>
                <a:buSzTx/>
                <a:buFontTx/>
                <a:buNone/>
              </a:pPr>
              <a:r>
                <a:rPr lang="en-US" altLang="zh-CN" sz="1800" b="1" dirty="0" err="1">
                  <a:ea typeface="微软雅黑" panose="020B0503020204020204" pitchFamily="34" charset="-122"/>
                </a:rPr>
                <a:t>rs</a:t>
              </a:r>
              <a:endParaRPr lang="en-US" altLang="zh-CN" sz="1800" b="1" dirty="0">
                <a:ea typeface="微软雅黑" panose="020B0503020204020204" pitchFamily="34" charset="-122"/>
              </a:endParaRPr>
            </a:p>
          </p:txBody>
        </p:sp>
        <p:sp>
          <p:nvSpPr>
            <p:cNvPr id="51231" name="Rectangle 28"/>
            <p:cNvSpPr>
              <a:spLocks noChangeArrowheads="1"/>
            </p:cNvSpPr>
            <p:nvPr/>
          </p:nvSpPr>
          <p:spPr bwMode="auto">
            <a:xfrm>
              <a:off x="2208" y="3101"/>
              <a:ext cx="18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nSpc>
                  <a:spcPct val="85000"/>
                </a:lnSpc>
                <a:spcBef>
                  <a:spcPct val="0"/>
                </a:spcBef>
                <a:buClrTx/>
                <a:buSzTx/>
                <a:buFontTx/>
                <a:buNone/>
              </a:pPr>
              <a:r>
                <a:rPr lang="en-US" altLang="zh-CN" sz="1800" b="1" dirty="0">
                  <a:ea typeface="微软雅黑" panose="020B0503020204020204" pitchFamily="34" charset="-122"/>
                </a:rPr>
                <a:t>rt</a:t>
              </a:r>
            </a:p>
          </p:txBody>
        </p:sp>
        <p:sp>
          <p:nvSpPr>
            <p:cNvPr id="51232" name="Rectangle 29"/>
            <p:cNvSpPr>
              <a:spLocks noChangeArrowheads="1"/>
            </p:cNvSpPr>
            <p:nvPr/>
          </p:nvSpPr>
          <p:spPr bwMode="auto">
            <a:xfrm>
              <a:off x="2832" y="3085"/>
              <a:ext cx="22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nSpc>
                  <a:spcPct val="85000"/>
                </a:lnSpc>
                <a:spcBef>
                  <a:spcPct val="0"/>
                </a:spcBef>
                <a:buClrTx/>
                <a:buSzTx/>
                <a:buFontTx/>
                <a:buNone/>
              </a:pPr>
              <a:r>
                <a:rPr lang="en-US" altLang="zh-CN" sz="1800" b="1" dirty="0" err="1">
                  <a:ea typeface="微软雅黑" panose="020B0503020204020204" pitchFamily="34" charset="-122"/>
                </a:rPr>
                <a:t>rd</a:t>
              </a:r>
              <a:endParaRPr lang="en-US" altLang="zh-CN" sz="1800" b="1" dirty="0">
                <a:ea typeface="微软雅黑" panose="020B0503020204020204" pitchFamily="34" charset="-122"/>
              </a:endParaRPr>
            </a:p>
          </p:txBody>
        </p:sp>
        <p:sp>
          <p:nvSpPr>
            <p:cNvPr id="51233" name="Rectangle 30"/>
            <p:cNvSpPr>
              <a:spLocks noChangeArrowheads="1"/>
            </p:cNvSpPr>
            <p:nvPr/>
          </p:nvSpPr>
          <p:spPr bwMode="auto">
            <a:xfrm>
              <a:off x="3408" y="3085"/>
              <a:ext cx="24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nSpc>
                  <a:spcPct val="85000"/>
                </a:lnSpc>
                <a:spcBef>
                  <a:spcPct val="0"/>
                </a:spcBef>
                <a:buClrTx/>
                <a:buSzTx/>
                <a:buFontTx/>
                <a:buNone/>
              </a:pPr>
              <a:r>
                <a:rPr lang="en-US" altLang="zh-CN" sz="1800" b="1" dirty="0" err="1">
                  <a:ea typeface="微软雅黑" panose="020B0503020204020204" pitchFamily="34" charset="-122"/>
                </a:rPr>
                <a:t>sa</a:t>
              </a:r>
              <a:endParaRPr lang="en-US" altLang="zh-CN" sz="1800" b="1" dirty="0">
                <a:ea typeface="微软雅黑" panose="020B0503020204020204" pitchFamily="34" charset="-122"/>
              </a:endParaRPr>
            </a:p>
          </p:txBody>
        </p:sp>
        <p:sp>
          <p:nvSpPr>
            <p:cNvPr id="51234" name="Rectangle 31"/>
            <p:cNvSpPr>
              <a:spLocks noChangeArrowheads="1"/>
            </p:cNvSpPr>
            <p:nvPr/>
          </p:nvSpPr>
          <p:spPr bwMode="auto">
            <a:xfrm>
              <a:off x="3984" y="3085"/>
              <a:ext cx="43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nSpc>
                  <a:spcPct val="85000"/>
                </a:lnSpc>
                <a:spcBef>
                  <a:spcPct val="0"/>
                </a:spcBef>
                <a:buClrTx/>
                <a:buSzTx/>
                <a:buFontTx/>
                <a:buNone/>
              </a:pPr>
              <a:r>
                <a:rPr lang="en-US" altLang="zh-CN" sz="1800" b="1" dirty="0" err="1">
                  <a:ea typeface="微软雅黑" panose="020B0503020204020204" pitchFamily="34" charset="-122"/>
                </a:rPr>
                <a:t>funct</a:t>
              </a:r>
              <a:endParaRPr lang="en-US" altLang="zh-CN" sz="1800" b="1" dirty="0">
                <a:ea typeface="微软雅黑" panose="020B0503020204020204" pitchFamily="34" charset="-122"/>
              </a:endParaRPr>
            </a:p>
          </p:txBody>
        </p:sp>
        <p:sp>
          <p:nvSpPr>
            <p:cNvPr id="51235" name="Rectangle 32"/>
            <p:cNvSpPr>
              <a:spLocks noChangeArrowheads="1"/>
            </p:cNvSpPr>
            <p:nvPr/>
          </p:nvSpPr>
          <p:spPr bwMode="auto">
            <a:xfrm>
              <a:off x="1568" y="3389"/>
              <a:ext cx="21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nSpc>
                  <a:spcPct val="85000"/>
                </a:lnSpc>
                <a:spcBef>
                  <a:spcPct val="0"/>
                </a:spcBef>
                <a:buClrTx/>
                <a:buSzTx/>
                <a:buFontTx/>
                <a:buNone/>
              </a:pPr>
              <a:r>
                <a:rPr lang="en-US" altLang="zh-CN" sz="1800" b="1" dirty="0" err="1">
                  <a:ea typeface="微软雅黑" panose="020B0503020204020204" pitchFamily="34" charset="-122"/>
                </a:rPr>
                <a:t>rs</a:t>
              </a:r>
              <a:endParaRPr lang="en-US" altLang="zh-CN" sz="1800" b="1" dirty="0">
                <a:ea typeface="微软雅黑" panose="020B0503020204020204" pitchFamily="34" charset="-122"/>
              </a:endParaRPr>
            </a:p>
          </p:txBody>
        </p:sp>
        <p:sp>
          <p:nvSpPr>
            <p:cNvPr id="51236" name="Rectangle 33"/>
            <p:cNvSpPr>
              <a:spLocks noChangeArrowheads="1"/>
            </p:cNvSpPr>
            <p:nvPr/>
          </p:nvSpPr>
          <p:spPr bwMode="auto">
            <a:xfrm>
              <a:off x="2224" y="3405"/>
              <a:ext cx="18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nSpc>
                  <a:spcPct val="85000"/>
                </a:lnSpc>
                <a:spcBef>
                  <a:spcPct val="0"/>
                </a:spcBef>
                <a:buClrTx/>
                <a:buSzTx/>
                <a:buFontTx/>
                <a:buNone/>
              </a:pPr>
              <a:r>
                <a:rPr lang="en-US" altLang="zh-CN" sz="1800" b="1" dirty="0">
                  <a:ea typeface="微软雅黑" panose="020B0503020204020204" pitchFamily="34" charset="-122"/>
                </a:rPr>
                <a:t>rt</a:t>
              </a:r>
            </a:p>
          </p:txBody>
        </p:sp>
        <p:sp>
          <p:nvSpPr>
            <p:cNvPr id="51237" name="Rectangle 34"/>
            <p:cNvSpPr>
              <a:spLocks noChangeArrowheads="1"/>
            </p:cNvSpPr>
            <p:nvPr/>
          </p:nvSpPr>
          <p:spPr bwMode="auto">
            <a:xfrm>
              <a:off x="2928" y="3421"/>
              <a:ext cx="79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nSpc>
                  <a:spcPct val="85000"/>
                </a:lnSpc>
                <a:spcBef>
                  <a:spcPct val="0"/>
                </a:spcBef>
                <a:buClrTx/>
                <a:buSzTx/>
                <a:buFontTx/>
                <a:buNone/>
              </a:pPr>
              <a:r>
                <a:rPr lang="en-US" altLang="zh-CN" sz="1800" b="1" dirty="0">
                  <a:ea typeface="微软雅黑" panose="020B0503020204020204" pitchFamily="34" charset="-122"/>
                </a:rPr>
                <a:t>immediate</a:t>
              </a:r>
            </a:p>
          </p:txBody>
        </p:sp>
        <p:sp>
          <p:nvSpPr>
            <p:cNvPr id="51238" name="Rectangle 35"/>
            <p:cNvSpPr>
              <a:spLocks noChangeArrowheads="1"/>
            </p:cNvSpPr>
            <p:nvPr/>
          </p:nvSpPr>
          <p:spPr bwMode="auto">
            <a:xfrm>
              <a:off x="2288" y="3757"/>
              <a:ext cx="86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nSpc>
                  <a:spcPct val="85000"/>
                </a:lnSpc>
                <a:spcBef>
                  <a:spcPct val="0"/>
                </a:spcBef>
                <a:buClrTx/>
                <a:buSzTx/>
                <a:buFontTx/>
                <a:buNone/>
              </a:pPr>
              <a:r>
                <a:rPr lang="en-US" altLang="zh-CN" sz="1800" b="1" dirty="0">
                  <a:ea typeface="微软雅黑" panose="020B0503020204020204" pitchFamily="34" charset="-122"/>
                </a:rPr>
                <a:t>jump target</a:t>
              </a:r>
            </a:p>
          </p:txBody>
        </p:sp>
        <p:sp>
          <p:nvSpPr>
            <p:cNvPr id="51239" name="Rectangle 36"/>
            <p:cNvSpPr>
              <a:spLocks noChangeArrowheads="1"/>
            </p:cNvSpPr>
            <p:nvPr/>
          </p:nvSpPr>
          <p:spPr bwMode="auto">
            <a:xfrm>
              <a:off x="516" y="2748"/>
              <a:ext cx="265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nSpc>
                  <a:spcPct val="85000"/>
                </a:lnSpc>
                <a:spcBef>
                  <a:spcPct val="0"/>
                </a:spcBef>
                <a:buClrTx/>
                <a:buSzTx/>
                <a:buFontTx/>
                <a:buNone/>
              </a:pPr>
              <a:r>
                <a:rPr lang="en-US" altLang="zh-CN" sz="1800" b="1" dirty="0">
                  <a:ea typeface="微软雅黑" panose="020B0503020204020204" pitchFamily="34" charset="-122"/>
                </a:rPr>
                <a:t> Instruction Formats: </a:t>
              </a:r>
              <a:r>
                <a:rPr lang="en-US" altLang="zh-CN" sz="1800" b="1" dirty="0">
                  <a:solidFill>
                    <a:srgbClr val="FF0000"/>
                  </a:solidFill>
                  <a:ea typeface="微软雅黑" panose="020B0503020204020204" pitchFamily="34" charset="-122"/>
                </a:rPr>
                <a:t>all 32 bits wide</a:t>
              </a:r>
            </a:p>
          </p:txBody>
        </p:sp>
        <p:sp>
          <p:nvSpPr>
            <p:cNvPr id="51240" name="Rectangle 39"/>
            <p:cNvSpPr>
              <a:spLocks noChangeArrowheads="1"/>
            </p:cNvSpPr>
            <p:nvPr/>
          </p:nvSpPr>
          <p:spPr bwMode="auto">
            <a:xfrm>
              <a:off x="4608" y="3057"/>
              <a:ext cx="6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ea typeface="微软雅黑" panose="020B0503020204020204" pitchFamily="34" charset="-122"/>
                </a:rPr>
                <a:t>R format</a:t>
              </a:r>
            </a:p>
          </p:txBody>
        </p:sp>
        <p:sp>
          <p:nvSpPr>
            <p:cNvPr id="51241" name="Rectangle 40"/>
            <p:cNvSpPr>
              <a:spLocks noChangeArrowheads="1"/>
            </p:cNvSpPr>
            <p:nvPr/>
          </p:nvSpPr>
          <p:spPr bwMode="auto">
            <a:xfrm>
              <a:off x="4608" y="3345"/>
              <a:ext cx="6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ea typeface="微软雅黑" panose="020B0503020204020204" pitchFamily="34" charset="-122"/>
                </a:rPr>
                <a:t>I format</a:t>
              </a:r>
            </a:p>
          </p:txBody>
        </p:sp>
        <p:sp>
          <p:nvSpPr>
            <p:cNvPr id="51242" name="Rectangle 41"/>
            <p:cNvSpPr>
              <a:spLocks noChangeArrowheads="1"/>
            </p:cNvSpPr>
            <p:nvPr/>
          </p:nvSpPr>
          <p:spPr bwMode="auto">
            <a:xfrm>
              <a:off x="4608" y="3681"/>
              <a:ext cx="6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ea typeface="微软雅黑" panose="020B0503020204020204" pitchFamily="34" charset="-122"/>
                </a:rPr>
                <a:t>J format</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ltLang="zh-CN" dirty="0">
                <a:ea typeface="微软雅黑" panose="020B0503020204020204" pitchFamily="34" charset="-122"/>
              </a:rPr>
              <a:t>MIPS Register Conventions</a:t>
            </a:r>
          </a:p>
        </p:txBody>
      </p:sp>
      <p:pic>
        <p:nvPicPr>
          <p:cNvPr id="104452" name="Picture 4" descr="f02-14-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1158875"/>
            <a:ext cx="8535987" cy="414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3" name="Rectangle 5"/>
          <p:cNvSpPr>
            <a:spLocks noChangeArrowheads="1"/>
          </p:cNvSpPr>
          <p:nvPr/>
        </p:nvSpPr>
        <p:spPr bwMode="auto">
          <a:xfrm>
            <a:off x="411163" y="5300663"/>
            <a:ext cx="86248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2400" dirty="0">
                <a:ea typeface="微软雅黑" panose="020B0503020204020204" pitchFamily="34" charset="-122"/>
              </a:rPr>
              <a:t>Register 1, called </a:t>
            </a:r>
            <a:r>
              <a:rPr lang="en-US" altLang="zh-CN" sz="2400" dirty="0">
                <a:solidFill>
                  <a:srgbClr val="FF0000"/>
                </a:solidFill>
                <a:ea typeface="微软雅黑" panose="020B0503020204020204" pitchFamily="34" charset="-122"/>
              </a:rPr>
              <a:t>$at</a:t>
            </a:r>
            <a:r>
              <a:rPr lang="en-US" altLang="zh-CN" sz="2400" dirty="0">
                <a:ea typeface="微软雅黑" panose="020B0503020204020204" pitchFamily="34" charset="-122"/>
              </a:rPr>
              <a:t>, is reserved for the assembler and registers 26−27, called </a:t>
            </a:r>
            <a:r>
              <a:rPr lang="en-US" altLang="zh-CN" sz="2400" dirty="0">
                <a:solidFill>
                  <a:srgbClr val="FF0000"/>
                </a:solidFill>
                <a:ea typeface="微软雅黑" panose="020B0503020204020204" pitchFamily="34" charset="-122"/>
              </a:rPr>
              <a:t>$k0−$k1</a:t>
            </a:r>
            <a:r>
              <a:rPr lang="en-US" altLang="zh-CN" sz="2400" dirty="0">
                <a:ea typeface="微软雅黑" panose="020B0503020204020204" pitchFamily="34" charset="-122"/>
              </a:rPr>
              <a:t>, are reserved for the operating system. </a:t>
            </a:r>
          </a:p>
        </p:txBody>
      </p:sp>
    </p:spTree>
    <p:extLst>
      <p:ext uri="{BB962C8B-B14F-4D97-AF65-F5344CB8AC3E}">
        <p14:creationId xmlns:p14="http://schemas.microsoft.com/office/powerpoint/2010/main" val="2039850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17"/>
          <p:cNvSpPr>
            <a:spLocks noGrp="1" noChangeArrowheads="1"/>
          </p:cNvSpPr>
          <p:nvPr>
            <p:ph type="title"/>
          </p:nvPr>
        </p:nvSpPr>
        <p:spPr/>
        <p:txBody>
          <a:bodyPr/>
          <a:lstStyle/>
          <a:p>
            <a:pPr eaLnBrk="1" hangingPunct="1"/>
            <a:r>
              <a:rPr lang="en-US" altLang="zh-CN" dirty="0">
                <a:ea typeface="微软雅黑" panose="020B0503020204020204" pitchFamily="34" charset="-122"/>
              </a:rPr>
              <a:t>MIPS R-format Instructions</a:t>
            </a:r>
            <a:endParaRPr lang="en-AU" altLang="zh-CN" dirty="0">
              <a:ea typeface="微软雅黑" panose="020B0503020204020204" pitchFamily="34" charset="-122"/>
            </a:endParaRPr>
          </a:p>
        </p:txBody>
      </p:sp>
      <p:sp>
        <p:nvSpPr>
          <p:cNvPr id="53252" name="Rectangle 18"/>
          <p:cNvSpPr>
            <a:spLocks noGrp="1" noChangeArrowheads="1"/>
          </p:cNvSpPr>
          <p:nvPr>
            <p:ph type="body" idx="1"/>
          </p:nvPr>
        </p:nvSpPr>
        <p:spPr>
          <a:xfrm>
            <a:off x="684213" y="2276475"/>
            <a:ext cx="8270875" cy="3960813"/>
          </a:xfrm>
        </p:spPr>
        <p:txBody>
          <a:bodyPr/>
          <a:lstStyle/>
          <a:p>
            <a:pPr eaLnBrk="1" hangingPunct="1"/>
            <a:r>
              <a:rPr lang="en-US" altLang="zh-CN" dirty="0">
                <a:ea typeface="微软雅黑" panose="020B0503020204020204" pitchFamily="34" charset="-122"/>
              </a:rPr>
              <a:t>Instruction fields</a:t>
            </a:r>
          </a:p>
          <a:p>
            <a:pPr lvl="1" eaLnBrk="1" hangingPunct="1"/>
            <a:r>
              <a:rPr lang="en-US" altLang="zh-CN" dirty="0">
                <a:solidFill>
                  <a:srgbClr val="FF0000"/>
                </a:solidFill>
                <a:ea typeface="微软雅黑" panose="020B0503020204020204" pitchFamily="34" charset="-122"/>
              </a:rPr>
              <a:t>op:</a:t>
            </a:r>
            <a:r>
              <a:rPr lang="en-US" altLang="zh-CN" dirty="0">
                <a:ea typeface="微软雅黑" panose="020B0503020204020204" pitchFamily="34" charset="-122"/>
              </a:rPr>
              <a:t> operation code (opcode)</a:t>
            </a:r>
          </a:p>
          <a:p>
            <a:pPr lvl="1" eaLnBrk="1" hangingPunct="1"/>
            <a:r>
              <a:rPr lang="en-US" altLang="zh-CN" dirty="0" err="1">
                <a:solidFill>
                  <a:srgbClr val="FF0000"/>
                </a:solidFill>
                <a:ea typeface="微软雅黑" panose="020B0503020204020204" pitchFamily="34" charset="-122"/>
              </a:rPr>
              <a:t>rs</a:t>
            </a:r>
            <a:r>
              <a:rPr lang="en-US" altLang="zh-CN" dirty="0">
                <a:solidFill>
                  <a:srgbClr val="FF0000"/>
                </a:solidFill>
                <a:ea typeface="微软雅黑" panose="020B0503020204020204" pitchFamily="34" charset="-122"/>
              </a:rPr>
              <a:t>: </a:t>
            </a:r>
            <a:r>
              <a:rPr lang="en-US" altLang="zh-CN" dirty="0">
                <a:ea typeface="微软雅黑" panose="020B0503020204020204" pitchFamily="34" charset="-122"/>
              </a:rPr>
              <a:t>first source register number</a:t>
            </a:r>
          </a:p>
          <a:p>
            <a:pPr lvl="1" eaLnBrk="1" hangingPunct="1"/>
            <a:r>
              <a:rPr lang="en-US" altLang="zh-CN" dirty="0">
                <a:solidFill>
                  <a:srgbClr val="FF0000"/>
                </a:solidFill>
                <a:ea typeface="微软雅黑" panose="020B0503020204020204" pitchFamily="34" charset="-122"/>
              </a:rPr>
              <a:t>rt: </a:t>
            </a:r>
            <a:r>
              <a:rPr lang="en-US" altLang="zh-CN" dirty="0">
                <a:ea typeface="微软雅黑" panose="020B0503020204020204" pitchFamily="34" charset="-122"/>
              </a:rPr>
              <a:t>second source register number</a:t>
            </a:r>
          </a:p>
          <a:p>
            <a:pPr lvl="1" eaLnBrk="1" hangingPunct="1"/>
            <a:r>
              <a:rPr lang="en-US" altLang="zh-CN" dirty="0" err="1">
                <a:solidFill>
                  <a:srgbClr val="FF0000"/>
                </a:solidFill>
                <a:ea typeface="微软雅黑" panose="020B0503020204020204" pitchFamily="34" charset="-122"/>
              </a:rPr>
              <a:t>rd</a:t>
            </a:r>
            <a:r>
              <a:rPr lang="en-US" altLang="zh-CN" dirty="0">
                <a:solidFill>
                  <a:srgbClr val="FF0000"/>
                </a:solidFill>
                <a:ea typeface="微软雅黑" panose="020B0503020204020204" pitchFamily="34" charset="-122"/>
              </a:rPr>
              <a:t>: </a:t>
            </a:r>
            <a:r>
              <a:rPr lang="en-US" altLang="zh-CN" dirty="0">
                <a:ea typeface="微软雅黑" panose="020B0503020204020204" pitchFamily="34" charset="-122"/>
              </a:rPr>
              <a:t>destination register number</a:t>
            </a:r>
          </a:p>
          <a:p>
            <a:pPr lvl="1" eaLnBrk="1" hangingPunct="1"/>
            <a:r>
              <a:rPr lang="en-US" altLang="zh-CN" dirty="0" err="1">
                <a:solidFill>
                  <a:srgbClr val="FF0000"/>
                </a:solidFill>
                <a:ea typeface="微软雅黑" panose="020B0503020204020204" pitchFamily="34" charset="-122"/>
              </a:rPr>
              <a:t>shamt</a:t>
            </a:r>
            <a:r>
              <a:rPr lang="en-US" altLang="zh-CN" dirty="0">
                <a:solidFill>
                  <a:srgbClr val="FF0000"/>
                </a:solidFill>
                <a:ea typeface="微软雅黑" panose="020B0503020204020204" pitchFamily="34" charset="-122"/>
              </a:rPr>
              <a:t>: </a:t>
            </a:r>
            <a:r>
              <a:rPr lang="en-US" altLang="zh-CN" dirty="0">
                <a:ea typeface="微软雅黑" panose="020B0503020204020204" pitchFamily="34" charset="-122"/>
              </a:rPr>
              <a:t>shift amount (00000 for now)</a:t>
            </a:r>
          </a:p>
          <a:p>
            <a:pPr lvl="1" eaLnBrk="1" hangingPunct="1"/>
            <a:r>
              <a:rPr lang="en-US" altLang="zh-CN" dirty="0" err="1">
                <a:solidFill>
                  <a:srgbClr val="FF0000"/>
                </a:solidFill>
                <a:ea typeface="微软雅黑" panose="020B0503020204020204" pitchFamily="34" charset="-122"/>
              </a:rPr>
              <a:t>funct</a:t>
            </a:r>
            <a:r>
              <a:rPr lang="en-US" altLang="zh-CN" dirty="0">
                <a:solidFill>
                  <a:srgbClr val="FF0000"/>
                </a:solidFill>
                <a:ea typeface="微软雅黑" panose="020B0503020204020204" pitchFamily="34" charset="-122"/>
              </a:rPr>
              <a:t>: </a:t>
            </a:r>
            <a:r>
              <a:rPr lang="en-US" altLang="zh-CN" dirty="0">
                <a:ea typeface="微软雅黑" panose="020B0503020204020204" pitchFamily="34" charset="-122"/>
              </a:rPr>
              <a:t>function code (extends opcode)</a:t>
            </a:r>
            <a:endParaRPr lang="en-AU" altLang="zh-CN" dirty="0">
              <a:ea typeface="微软雅黑" panose="020B0503020204020204" pitchFamily="34" charset="-122"/>
            </a:endParaRPr>
          </a:p>
        </p:txBody>
      </p:sp>
      <p:grpSp>
        <p:nvGrpSpPr>
          <p:cNvPr id="53253" name="Group 4"/>
          <p:cNvGrpSpPr>
            <a:grpSpLocks/>
          </p:cNvGrpSpPr>
          <p:nvPr/>
        </p:nvGrpSpPr>
        <p:grpSpPr bwMode="auto">
          <a:xfrm>
            <a:off x="1331913" y="1412875"/>
            <a:ext cx="6913562" cy="773113"/>
            <a:chOff x="703" y="981"/>
            <a:chExt cx="4355" cy="487"/>
          </a:xfrm>
        </p:grpSpPr>
        <p:sp>
          <p:nvSpPr>
            <p:cNvPr id="53254" name="Text Box 5"/>
            <p:cNvSpPr txBox="1">
              <a:spLocks noChangeArrowheads="1"/>
            </p:cNvSpPr>
            <p:nvPr/>
          </p:nvSpPr>
          <p:spPr bwMode="auto">
            <a:xfrm>
              <a:off x="703"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dirty="0">
                  <a:ea typeface="微软雅黑" panose="020B0503020204020204" pitchFamily="34" charset="-122"/>
                </a:rPr>
                <a:t>op</a:t>
              </a:r>
              <a:endParaRPr lang="en-AU" altLang="zh-CN" sz="2000" dirty="0">
                <a:ea typeface="微软雅黑" panose="020B0503020204020204" pitchFamily="34" charset="-122"/>
              </a:endParaRPr>
            </a:p>
          </p:txBody>
        </p:sp>
        <p:sp>
          <p:nvSpPr>
            <p:cNvPr id="53255" name="Text Box 6"/>
            <p:cNvSpPr txBox="1">
              <a:spLocks noChangeArrowheads="1"/>
            </p:cNvSpPr>
            <p:nvPr/>
          </p:nvSpPr>
          <p:spPr bwMode="auto">
            <a:xfrm>
              <a:off x="152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dirty="0" err="1">
                  <a:ea typeface="微软雅黑" panose="020B0503020204020204" pitchFamily="34" charset="-122"/>
                </a:rPr>
                <a:t>rs</a:t>
              </a:r>
              <a:endParaRPr lang="en-AU" altLang="zh-CN" sz="2000" dirty="0">
                <a:ea typeface="微软雅黑" panose="020B0503020204020204" pitchFamily="34" charset="-122"/>
              </a:endParaRPr>
            </a:p>
          </p:txBody>
        </p:sp>
        <p:sp>
          <p:nvSpPr>
            <p:cNvPr id="53256" name="Text Box 7"/>
            <p:cNvSpPr txBox="1">
              <a:spLocks noChangeArrowheads="1"/>
            </p:cNvSpPr>
            <p:nvPr/>
          </p:nvSpPr>
          <p:spPr bwMode="auto">
            <a:xfrm>
              <a:off x="220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dirty="0">
                  <a:ea typeface="微软雅黑" panose="020B0503020204020204" pitchFamily="34" charset="-122"/>
                </a:rPr>
                <a:t>rt</a:t>
              </a:r>
              <a:endParaRPr lang="en-AU" altLang="zh-CN" sz="2000" dirty="0">
                <a:ea typeface="微软雅黑" panose="020B0503020204020204" pitchFamily="34" charset="-122"/>
              </a:endParaRPr>
            </a:p>
          </p:txBody>
        </p:sp>
        <p:sp>
          <p:nvSpPr>
            <p:cNvPr id="53257" name="Text Box 8"/>
            <p:cNvSpPr txBox="1">
              <a:spLocks noChangeArrowheads="1"/>
            </p:cNvSpPr>
            <p:nvPr/>
          </p:nvSpPr>
          <p:spPr bwMode="auto">
            <a:xfrm>
              <a:off x="288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dirty="0" err="1">
                  <a:ea typeface="微软雅黑" panose="020B0503020204020204" pitchFamily="34" charset="-122"/>
                </a:rPr>
                <a:t>rd</a:t>
              </a:r>
              <a:endParaRPr lang="en-AU" altLang="zh-CN" sz="2000" dirty="0">
                <a:ea typeface="微软雅黑" panose="020B0503020204020204" pitchFamily="34" charset="-122"/>
              </a:endParaRPr>
            </a:p>
          </p:txBody>
        </p:sp>
        <p:sp>
          <p:nvSpPr>
            <p:cNvPr id="53258" name="Text Box 9"/>
            <p:cNvSpPr txBox="1">
              <a:spLocks noChangeArrowheads="1"/>
            </p:cNvSpPr>
            <p:nvPr/>
          </p:nvSpPr>
          <p:spPr bwMode="auto">
            <a:xfrm>
              <a:off x="356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dirty="0" err="1">
                  <a:ea typeface="微软雅黑" panose="020B0503020204020204" pitchFamily="34" charset="-122"/>
                </a:rPr>
                <a:t>shamt</a:t>
              </a:r>
              <a:endParaRPr lang="en-AU" altLang="zh-CN" sz="2000" dirty="0">
                <a:ea typeface="微软雅黑" panose="020B0503020204020204" pitchFamily="34" charset="-122"/>
              </a:endParaRPr>
            </a:p>
          </p:txBody>
        </p:sp>
        <p:sp>
          <p:nvSpPr>
            <p:cNvPr id="53259" name="Text Box 10"/>
            <p:cNvSpPr txBox="1">
              <a:spLocks noChangeArrowheads="1"/>
            </p:cNvSpPr>
            <p:nvPr/>
          </p:nvSpPr>
          <p:spPr bwMode="auto">
            <a:xfrm>
              <a:off x="4241"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dirty="0" err="1">
                  <a:ea typeface="微软雅黑" panose="020B0503020204020204" pitchFamily="34" charset="-122"/>
                </a:rPr>
                <a:t>funct</a:t>
              </a:r>
              <a:endParaRPr lang="en-AU" altLang="zh-CN" sz="2000" dirty="0">
                <a:ea typeface="微软雅黑" panose="020B0503020204020204" pitchFamily="34" charset="-122"/>
              </a:endParaRPr>
            </a:p>
          </p:txBody>
        </p:sp>
        <p:sp>
          <p:nvSpPr>
            <p:cNvPr id="53260" name="Text Box 11"/>
            <p:cNvSpPr txBox="1">
              <a:spLocks noChangeArrowheads="1"/>
            </p:cNvSpPr>
            <p:nvPr/>
          </p:nvSpPr>
          <p:spPr bwMode="auto">
            <a:xfrm>
              <a:off x="886"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a:ea typeface="微软雅黑" panose="020B0503020204020204" pitchFamily="34" charset="-122"/>
                </a:rPr>
                <a:t>6 bits</a:t>
              </a:r>
              <a:endParaRPr lang="en-AU" altLang="zh-CN" sz="1600" dirty="0">
                <a:ea typeface="微软雅黑" panose="020B0503020204020204" pitchFamily="34" charset="-122"/>
              </a:endParaRPr>
            </a:p>
          </p:txBody>
        </p:sp>
        <p:sp>
          <p:nvSpPr>
            <p:cNvPr id="53261" name="Text Box 12"/>
            <p:cNvSpPr txBox="1">
              <a:spLocks noChangeArrowheads="1"/>
            </p:cNvSpPr>
            <p:nvPr/>
          </p:nvSpPr>
          <p:spPr bwMode="auto">
            <a:xfrm>
              <a:off x="4424"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a:ea typeface="微软雅黑" panose="020B0503020204020204" pitchFamily="34" charset="-122"/>
                </a:rPr>
                <a:t>6 bits</a:t>
              </a:r>
              <a:endParaRPr lang="en-AU" altLang="zh-CN" sz="1600" dirty="0">
                <a:ea typeface="微软雅黑" panose="020B0503020204020204" pitchFamily="34" charset="-122"/>
              </a:endParaRPr>
            </a:p>
          </p:txBody>
        </p:sp>
        <p:sp>
          <p:nvSpPr>
            <p:cNvPr id="53262" name="Text Box 13"/>
            <p:cNvSpPr txBox="1">
              <a:spLocks noChangeArrowheads="1"/>
            </p:cNvSpPr>
            <p:nvPr/>
          </p:nvSpPr>
          <p:spPr bwMode="auto">
            <a:xfrm>
              <a:off x="1657"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a:ea typeface="微软雅黑" panose="020B0503020204020204" pitchFamily="34" charset="-122"/>
                </a:rPr>
                <a:t>5 bits</a:t>
              </a:r>
              <a:endParaRPr lang="en-AU" altLang="zh-CN" sz="1600" dirty="0">
                <a:ea typeface="微软雅黑" panose="020B0503020204020204" pitchFamily="34" charset="-122"/>
              </a:endParaRPr>
            </a:p>
          </p:txBody>
        </p:sp>
        <p:sp>
          <p:nvSpPr>
            <p:cNvPr id="53263" name="Text Box 14"/>
            <p:cNvSpPr txBox="1">
              <a:spLocks noChangeArrowheads="1"/>
            </p:cNvSpPr>
            <p:nvPr/>
          </p:nvSpPr>
          <p:spPr bwMode="auto">
            <a:xfrm>
              <a:off x="233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a:ea typeface="微软雅黑" panose="020B0503020204020204" pitchFamily="34" charset="-122"/>
                </a:rPr>
                <a:t>5 bits</a:t>
              </a:r>
              <a:endParaRPr lang="en-AU" altLang="zh-CN" sz="1600" dirty="0">
                <a:ea typeface="微软雅黑" panose="020B0503020204020204" pitchFamily="34" charset="-122"/>
              </a:endParaRPr>
            </a:p>
          </p:txBody>
        </p:sp>
        <p:sp>
          <p:nvSpPr>
            <p:cNvPr id="53264" name="Text Box 15"/>
            <p:cNvSpPr txBox="1">
              <a:spLocks noChangeArrowheads="1"/>
            </p:cNvSpPr>
            <p:nvPr/>
          </p:nvSpPr>
          <p:spPr bwMode="auto">
            <a:xfrm>
              <a:off x="301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a:ea typeface="微软雅黑" panose="020B0503020204020204" pitchFamily="34" charset="-122"/>
                </a:rPr>
                <a:t>5 bits</a:t>
              </a:r>
              <a:endParaRPr lang="en-AU" altLang="zh-CN" sz="1600" dirty="0">
                <a:ea typeface="微软雅黑" panose="020B0503020204020204" pitchFamily="34" charset="-122"/>
              </a:endParaRPr>
            </a:p>
          </p:txBody>
        </p:sp>
        <p:sp>
          <p:nvSpPr>
            <p:cNvPr id="53265" name="Text Box 16"/>
            <p:cNvSpPr txBox="1">
              <a:spLocks noChangeArrowheads="1"/>
            </p:cNvSpPr>
            <p:nvPr/>
          </p:nvSpPr>
          <p:spPr bwMode="auto">
            <a:xfrm>
              <a:off x="369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a:ea typeface="微软雅黑" panose="020B0503020204020204" pitchFamily="34" charset="-122"/>
                </a:rPr>
                <a:t>5 bits</a:t>
              </a:r>
              <a:endParaRPr lang="en-AU" altLang="zh-CN" sz="1600" dirty="0">
                <a:ea typeface="微软雅黑" panose="020B0503020204020204" pitchFamily="34" charset="-122"/>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6"/>
          <p:cNvSpPr>
            <a:spLocks noGrp="1" noChangeArrowheads="1"/>
          </p:cNvSpPr>
          <p:nvPr>
            <p:ph type="title"/>
          </p:nvPr>
        </p:nvSpPr>
        <p:spPr/>
        <p:txBody>
          <a:bodyPr/>
          <a:lstStyle/>
          <a:p>
            <a:pPr eaLnBrk="1" hangingPunct="1"/>
            <a:r>
              <a:rPr lang="en-US" altLang="zh-CN" dirty="0">
                <a:ea typeface="微软雅黑" panose="020B0503020204020204" pitchFamily="34" charset="-122"/>
              </a:rPr>
              <a:t>MIPS I-format Instructions</a:t>
            </a:r>
            <a:endParaRPr lang="en-AU" altLang="zh-CN" dirty="0">
              <a:ea typeface="微软雅黑" panose="020B0503020204020204" pitchFamily="34" charset="-122"/>
            </a:endParaRPr>
          </a:p>
        </p:txBody>
      </p:sp>
      <p:sp>
        <p:nvSpPr>
          <p:cNvPr id="29700" name="Rectangle 27"/>
          <p:cNvSpPr>
            <a:spLocks noGrp="1" noChangeArrowheads="1"/>
          </p:cNvSpPr>
          <p:nvPr>
            <p:ph type="body" idx="1"/>
          </p:nvPr>
        </p:nvSpPr>
        <p:spPr>
          <a:xfrm>
            <a:off x="539552" y="2349500"/>
            <a:ext cx="8270875" cy="3887788"/>
          </a:xfrm>
        </p:spPr>
        <p:txBody>
          <a:bodyPr/>
          <a:lstStyle/>
          <a:p>
            <a:pPr eaLnBrk="1" hangingPunct="1">
              <a:lnSpc>
                <a:spcPct val="90000"/>
              </a:lnSpc>
            </a:pPr>
            <a:r>
              <a:rPr lang="en-US" altLang="zh-CN" sz="2800" dirty="0">
                <a:ea typeface="微软雅黑" panose="020B0503020204020204" pitchFamily="34" charset="-122"/>
              </a:rPr>
              <a:t>Immediate arithmetic and load/store instructions</a:t>
            </a:r>
          </a:p>
          <a:p>
            <a:pPr lvl="1" eaLnBrk="1" hangingPunct="1">
              <a:lnSpc>
                <a:spcPct val="90000"/>
              </a:lnSpc>
            </a:pPr>
            <a:r>
              <a:rPr lang="en-US" altLang="zh-CN" sz="2400" dirty="0">
                <a:solidFill>
                  <a:schemeClr val="tx2"/>
                </a:solidFill>
                <a:ea typeface="微软雅黑" panose="020B0503020204020204" pitchFamily="34" charset="-122"/>
              </a:rPr>
              <a:t>rt, </a:t>
            </a:r>
            <a:r>
              <a:rPr lang="en-US" altLang="zh-CN" sz="2400" dirty="0" err="1">
                <a:solidFill>
                  <a:schemeClr val="tx2"/>
                </a:solidFill>
                <a:ea typeface="微软雅黑" panose="020B0503020204020204" pitchFamily="34" charset="-122"/>
              </a:rPr>
              <a:t>rs</a:t>
            </a:r>
            <a:r>
              <a:rPr lang="en-US" altLang="zh-CN" sz="2400" dirty="0">
                <a:solidFill>
                  <a:schemeClr val="tx2"/>
                </a:solidFill>
                <a:ea typeface="微软雅黑" panose="020B0503020204020204" pitchFamily="34" charset="-122"/>
              </a:rPr>
              <a:t>: </a:t>
            </a:r>
            <a:r>
              <a:rPr lang="en-US" altLang="zh-CN" sz="2400" dirty="0">
                <a:ea typeface="微软雅黑" panose="020B0503020204020204" pitchFamily="34" charset="-122"/>
              </a:rPr>
              <a:t>destination or source register number</a:t>
            </a:r>
          </a:p>
          <a:p>
            <a:pPr lvl="1" eaLnBrk="1" hangingPunct="1">
              <a:lnSpc>
                <a:spcPct val="90000"/>
              </a:lnSpc>
            </a:pPr>
            <a:r>
              <a:rPr lang="en-US" altLang="zh-CN" sz="2400" dirty="0">
                <a:solidFill>
                  <a:schemeClr val="tx2"/>
                </a:solidFill>
                <a:ea typeface="微软雅黑" panose="020B0503020204020204" pitchFamily="34" charset="-122"/>
              </a:rPr>
              <a:t>Constant: </a:t>
            </a:r>
            <a:r>
              <a:rPr lang="en-US" altLang="zh-CN" sz="2400" dirty="0">
                <a:ea typeface="微软雅黑" panose="020B0503020204020204" pitchFamily="34" charset="-122"/>
              </a:rPr>
              <a:t>–2</a:t>
            </a:r>
            <a:r>
              <a:rPr lang="en-US" altLang="zh-CN" sz="2400" baseline="30000" dirty="0">
                <a:ea typeface="微软雅黑" panose="020B0503020204020204" pitchFamily="34" charset="-122"/>
              </a:rPr>
              <a:t>15</a:t>
            </a:r>
            <a:r>
              <a:rPr lang="en-US" altLang="zh-CN" sz="2400" dirty="0">
                <a:ea typeface="微软雅黑" panose="020B0503020204020204" pitchFamily="34" charset="-122"/>
              </a:rPr>
              <a:t> to +2</a:t>
            </a:r>
            <a:r>
              <a:rPr lang="en-US" altLang="zh-CN" sz="2400" baseline="30000" dirty="0">
                <a:ea typeface="微软雅黑" panose="020B0503020204020204" pitchFamily="34" charset="-122"/>
              </a:rPr>
              <a:t>15</a:t>
            </a:r>
            <a:r>
              <a:rPr lang="en-US" altLang="zh-CN" sz="2400" dirty="0">
                <a:ea typeface="微软雅黑" panose="020B0503020204020204" pitchFamily="34" charset="-122"/>
              </a:rPr>
              <a:t> – 1</a:t>
            </a:r>
          </a:p>
          <a:p>
            <a:pPr lvl="1" eaLnBrk="1" hangingPunct="1">
              <a:lnSpc>
                <a:spcPct val="90000"/>
              </a:lnSpc>
            </a:pPr>
            <a:r>
              <a:rPr lang="en-US" altLang="zh-CN" sz="2400" dirty="0">
                <a:solidFill>
                  <a:schemeClr val="tx2"/>
                </a:solidFill>
                <a:ea typeface="微软雅黑" panose="020B0503020204020204" pitchFamily="34" charset="-122"/>
              </a:rPr>
              <a:t>Address: </a:t>
            </a:r>
            <a:r>
              <a:rPr lang="en-US" altLang="zh-CN" sz="2400" dirty="0">
                <a:ea typeface="微软雅黑" panose="020B0503020204020204" pitchFamily="34" charset="-122"/>
              </a:rPr>
              <a:t>offset added to base address in </a:t>
            </a:r>
            <a:r>
              <a:rPr lang="en-US" altLang="zh-CN" sz="2400" dirty="0" err="1">
                <a:ea typeface="微软雅黑" panose="020B0503020204020204" pitchFamily="34" charset="-122"/>
              </a:rPr>
              <a:t>rs</a:t>
            </a:r>
            <a:endParaRPr lang="en-US" altLang="zh-CN" sz="2400" dirty="0">
              <a:ea typeface="微软雅黑" panose="020B0503020204020204" pitchFamily="34" charset="-122"/>
            </a:endParaRPr>
          </a:p>
        </p:txBody>
      </p:sp>
      <p:grpSp>
        <p:nvGrpSpPr>
          <p:cNvPr id="59397" name="Group 4"/>
          <p:cNvGrpSpPr>
            <a:grpSpLocks/>
          </p:cNvGrpSpPr>
          <p:nvPr/>
        </p:nvGrpSpPr>
        <p:grpSpPr bwMode="auto">
          <a:xfrm>
            <a:off x="1331913" y="1412875"/>
            <a:ext cx="6913562" cy="773113"/>
            <a:chOff x="884" y="981"/>
            <a:chExt cx="4355" cy="487"/>
          </a:xfrm>
        </p:grpSpPr>
        <p:sp>
          <p:nvSpPr>
            <p:cNvPr id="59398" name="Text Box 5"/>
            <p:cNvSpPr txBox="1">
              <a:spLocks noChangeArrowheads="1"/>
            </p:cNvSpPr>
            <p:nvPr/>
          </p:nvSpPr>
          <p:spPr bwMode="auto">
            <a:xfrm>
              <a:off x="884"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dirty="0">
                  <a:ea typeface="微软雅黑" panose="020B0503020204020204" pitchFamily="34" charset="-122"/>
                </a:rPr>
                <a:t>op</a:t>
              </a:r>
              <a:endParaRPr lang="en-AU" altLang="zh-CN" sz="2000" dirty="0">
                <a:ea typeface="微软雅黑" panose="020B0503020204020204" pitchFamily="34" charset="-122"/>
              </a:endParaRPr>
            </a:p>
          </p:txBody>
        </p:sp>
        <p:sp>
          <p:nvSpPr>
            <p:cNvPr id="59399" name="Text Box 6"/>
            <p:cNvSpPr txBox="1">
              <a:spLocks noChangeArrowheads="1"/>
            </p:cNvSpPr>
            <p:nvPr/>
          </p:nvSpPr>
          <p:spPr bwMode="auto">
            <a:xfrm>
              <a:off x="170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dirty="0" err="1">
                  <a:ea typeface="微软雅黑" panose="020B0503020204020204" pitchFamily="34" charset="-122"/>
                </a:rPr>
                <a:t>rs</a:t>
              </a:r>
              <a:endParaRPr lang="en-AU" altLang="zh-CN" sz="2000" dirty="0">
                <a:ea typeface="微软雅黑" panose="020B0503020204020204" pitchFamily="34" charset="-122"/>
              </a:endParaRPr>
            </a:p>
          </p:txBody>
        </p:sp>
        <p:sp>
          <p:nvSpPr>
            <p:cNvPr id="59400" name="Text Box 7"/>
            <p:cNvSpPr txBox="1">
              <a:spLocks noChangeArrowheads="1"/>
            </p:cNvSpPr>
            <p:nvPr/>
          </p:nvSpPr>
          <p:spPr bwMode="auto">
            <a:xfrm>
              <a:off x="238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dirty="0">
                  <a:ea typeface="微软雅黑" panose="020B0503020204020204" pitchFamily="34" charset="-122"/>
                </a:rPr>
                <a:t>rt</a:t>
              </a:r>
              <a:endParaRPr lang="en-AU" altLang="zh-CN" sz="2000" dirty="0">
                <a:ea typeface="微软雅黑" panose="020B0503020204020204" pitchFamily="34" charset="-122"/>
              </a:endParaRPr>
            </a:p>
          </p:txBody>
        </p:sp>
        <p:sp>
          <p:nvSpPr>
            <p:cNvPr id="59401" name="Text Box 8"/>
            <p:cNvSpPr txBox="1">
              <a:spLocks noChangeArrowheads="1"/>
            </p:cNvSpPr>
            <p:nvPr/>
          </p:nvSpPr>
          <p:spPr bwMode="auto">
            <a:xfrm>
              <a:off x="3061" y="981"/>
              <a:ext cx="217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dirty="0">
                  <a:ea typeface="微软雅黑" panose="020B0503020204020204" pitchFamily="34" charset="-122"/>
                </a:rPr>
                <a:t>constant or address</a:t>
              </a:r>
              <a:endParaRPr lang="en-AU" altLang="zh-CN" sz="2000" dirty="0">
                <a:ea typeface="微软雅黑" panose="020B0503020204020204" pitchFamily="34" charset="-122"/>
              </a:endParaRPr>
            </a:p>
          </p:txBody>
        </p:sp>
        <p:sp>
          <p:nvSpPr>
            <p:cNvPr id="59402" name="Text Box 9"/>
            <p:cNvSpPr txBox="1">
              <a:spLocks noChangeArrowheads="1"/>
            </p:cNvSpPr>
            <p:nvPr/>
          </p:nvSpPr>
          <p:spPr bwMode="auto">
            <a:xfrm>
              <a:off x="1067"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a:ea typeface="微软雅黑" panose="020B0503020204020204" pitchFamily="34" charset="-122"/>
                </a:rPr>
                <a:t>6 bits</a:t>
              </a:r>
              <a:endParaRPr lang="en-AU" altLang="zh-CN" sz="1600" dirty="0">
                <a:ea typeface="微软雅黑" panose="020B0503020204020204" pitchFamily="34" charset="-122"/>
              </a:endParaRPr>
            </a:p>
          </p:txBody>
        </p:sp>
        <p:sp>
          <p:nvSpPr>
            <p:cNvPr id="59403" name="Text Box 10"/>
            <p:cNvSpPr txBox="1">
              <a:spLocks noChangeArrowheads="1"/>
            </p:cNvSpPr>
            <p:nvPr/>
          </p:nvSpPr>
          <p:spPr bwMode="auto">
            <a:xfrm>
              <a:off x="183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a:ea typeface="微软雅黑" panose="020B0503020204020204" pitchFamily="34" charset="-122"/>
                </a:rPr>
                <a:t>5 bits</a:t>
              </a:r>
              <a:endParaRPr lang="en-AU" altLang="zh-CN" sz="1600" dirty="0">
                <a:ea typeface="微软雅黑" panose="020B0503020204020204" pitchFamily="34" charset="-122"/>
              </a:endParaRPr>
            </a:p>
          </p:txBody>
        </p:sp>
        <p:sp>
          <p:nvSpPr>
            <p:cNvPr id="59404" name="Text Box 11"/>
            <p:cNvSpPr txBox="1">
              <a:spLocks noChangeArrowheads="1"/>
            </p:cNvSpPr>
            <p:nvPr/>
          </p:nvSpPr>
          <p:spPr bwMode="auto">
            <a:xfrm>
              <a:off x="2519"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a:ea typeface="微软雅黑" panose="020B0503020204020204" pitchFamily="34" charset="-122"/>
                </a:rPr>
                <a:t>5 bits</a:t>
              </a:r>
              <a:endParaRPr lang="en-AU" altLang="zh-CN" sz="1600" dirty="0">
                <a:ea typeface="微软雅黑" panose="020B0503020204020204" pitchFamily="34" charset="-122"/>
              </a:endParaRPr>
            </a:p>
          </p:txBody>
        </p:sp>
        <p:sp>
          <p:nvSpPr>
            <p:cNvPr id="59405" name="Text Box 12"/>
            <p:cNvSpPr txBox="1">
              <a:spLocks noChangeArrowheads="1"/>
            </p:cNvSpPr>
            <p:nvPr/>
          </p:nvSpPr>
          <p:spPr bwMode="auto">
            <a:xfrm>
              <a:off x="3935" y="1256"/>
              <a:ext cx="4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a:ea typeface="微软雅黑" panose="020B0503020204020204" pitchFamily="34" charset="-122"/>
                </a:rPr>
                <a:t>16 bits</a:t>
              </a:r>
              <a:endParaRPr lang="en-AU" altLang="zh-CN" sz="1600" dirty="0">
                <a:ea typeface="微软雅黑" panose="020B0503020204020204" pitchFamily="34" charset="-122"/>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863588" y="3044279"/>
            <a:ext cx="7416824" cy="769441"/>
          </a:xfrm>
        </p:spPr>
        <p:txBody>
          <a:bodyPr/>
          <a:lstStyle/>
          <a:p>
            <a:pPr algn="ctr" eaLnBrk="1" hangingPunct="1"/>
            <a:r>
              <a:rPr lang="en-US" altLang="zh-CN" dirty="0">
                <a:ea typeface="微软雅黑" panose="020B0503020204020204" pitchFamily="34" charset="-122"/>
              </a:rPr>
              <a:t>Performance Metrics</a:t>
            </a:r>
          </a:p>
        </p:txBody>
      </p:sp>
    </p:spTree>
    <p:extLst>
      <p:ext uri="{BB962C8B-B14F-4D97-AF65-F5344CB8AC3E}">
        <p14:creationId xmlns:p14="http://schemas.microsoft.com/office/powerpoint/2010/main" val="1529771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pPr eaLnBrk="1" hangingPunct="1"/>
            <a:r>
              <a:rPr lang="en-AU" altLang="zh-CN" dirty="0">
                <a:ea typeface="微软雅黑" panose="020B0503020204020204" pitchFamily="34" charset="-122"/>
              </a:rPr>
              <a:t>The Constant Zero</a:t>
            </a:r>
          </a:p>
        </p:txBody>
      </p:sp>
      <p:sp>
        <p:nvSpPr>
          <p:cNvPr id="16388" name="Rectangle 3"/>
          <p:cNvSpPr>
            <a:spLocks noGrp="1" noChangeArrowheads="1"/>
          </p:cNvSpPr>
          <p:nvPr>
            <p:ph type="body" idx="1"/>
          </p:nvPr>
        </p:nvSpPr>
        <p:spPr/>
        <p:txBody>
          <a:bodyPr/>
          <a:lstStyle/>
          <a:p>
            <a:pPr eaLnBrk="1" hangingPunct="1"/>
            <a:r>
              <a:rPr lang="en-AU" altLang="zh-CN" dirty="0">
                <a:ea typeface="微软雅黑" panose="020B0503020204020204" pitchFamily="34" charset="-122"/>
              </a:rPr>
              <a:t>MIPS register 0 (</a:t>
            </a:r>
            <a:r>
              <a:rPr lang="en-AU" altLang="zh-CN" dirty="0">
                <a:solidFill>
                  <a:srgbClr val="FF0000"/>
                </a:solidFill>
                <a:ea typeface="微软雅黑" panose="020B0503020204020204" pitchFamily="34" charset="-122"/>
              </a:rPr>
              <a:t>$zero</a:t>
            </a:r>
            <a:r>
              <a:rPr lang="en-AU" altLang="zh-CN" dirty="0">
                <a:ea typeface="微软雅黑" panose="020B0503020204020204" pitchFamily="34" charset="-122"/>
              </a:rPr>
              <a:t>) is the constant 0</a:t>
            </a:r>
          </a:p>
          <a:p>
            <a:pPr lvl="1" eaLnBrk="1" hangingPunct="1"/>
            <a:r>
              <a:rPr lang="en-AU" altLang="zh-CN" dirty="0">
                <a:ea typeface="微软雅黑" panose="020B0503020204020204" pitchFamily="34" charset="-122"/>
              </a:rPr>
              <a:t>Cannot be overwritten</a:t>
            </a:r>
          </a:p>
          <a:p>
            <a:pPr eaLnBrk="1" hangingPunct="1"/>
            <a:r>
              <a:rPr lang="en-AU" altLang="zh-CN" dirty="0">
                <a:ea typeface="微软雅黑" panose="020B0503020204020204" pitchFamily="34" charset="-122"/>
              </a:rPr>
              <a:t>Useful for common operations</a:t>
            </a:r>
          </a:p>
          <a:p>
            <a:pPr lvl="1" eaLnBrk="1" hangingPunct="1"/>
            <a:r>
              <a:rPr lang="en-AU" altLang="zh-CN" dirty="0">
                <a:ea typeface="微软雅黑" panose="020B0503020204020204" pitchFamily="34" charset="-122"/>
              </a:rPr>
              <a:t>E.g., move between registers</a:t>
            </a:r>
          </a:p>
          <a:p>
            <a:pPr lvl="1" eaLnBrk="1" hangingPunct="1">
              <a:buFont typeface="Wingdings" panose="05000000000000000000" pitchFamily="2" charset="2"/>
              <a:buNone/>
            </a:pPr>
            <a:r>
              <a:rPr lang="en-AU" altLang="zh-CN" dirty="0">
                <a:solidFill>
                  <a:schemeClr val="tx2"/>
                </a:solidFill>
                <a:latin typeface="Lucida Console" panose="020B0609040504020204" pitchFamily="49" charset="0"/>
                <a:ea typeface="微软雅黑" panose="020B0503020204020204" pitchFamily="34" charset="-122"/>
              </a:rPr>
              <a:t>	add $t2, $s1, $zero</a:t>
            </a:r>
          </a:p>
          <a:p>
            <a:pPr lvl="1" eaLnBrk="1" hangingPunct="1">
              <a:buNone/>
            </a:pPr>
            <a:r>
              <a:rPr lang="en-AU" altLang="zh-CN" dirty="0">
                <a:solidFill>
                  <a:schemeClr val="tx2"/>
                </a:solidFill>
                <a:latin typeface="Lucida Console" panose="020B0609040504020204" pitchFamily="49" charset="0"/>
                <a:ea typeface="微软雅黑" panose="020B0503020204020204" pitchFamily="34" charset="-122"/>
              </a:rPr>
              <a:t> </a:t>
            </a:r>
            <a:r>
              <a:rPr lang="en-AU" altLang="zh-CN" dirty="0" err="1">
                <a:solidFill>
                  <a:schemeClr val="tx2"/>
                </a:solidFill>
                <a:latin typeface="Lucida Console" panose="020B0609040504020204" pitchFamily="49" charset="0"/>
                <a:ea typeface="微软雅黑" panose="020B0503020204020204" pitchFamily="34" charset="-122"/>
              </a:rPr>
              <a:t>addi</a:t>
            </a:r>
            <a:r>
              <a:rPr lang="en-AU" altLang="zh-CN" dirty="0">
                <a:solidFill>
                  <a:schemeClr val="tx2"/>
                </a:solidFill>
                <a:latin typeface="Lucida Console" panose="020B0609040504020204" pitchFamily="49" charset="0"/>
                <a:ea typeface="微软雅黑" panose="020B0503020204020204" pitchFamily="34" charset="-122"/>
              </a:rPr>
              <a:t> $t2, $zero,100</a:t>
            </a:r>
          </a:p>
          <a:p>
            <a:pPr lvl="1" eaLnBrk="1" hangingPunct="1">
              <a:buFont typeface="Wingdings" panose="05000000000000000000" pitchFamily="2" charset="2"/>
              <a:buNone/>
            </a:pPr>
            <a:endParaRPr lang="en-AU" altLang="zh-CN" dirty="0">
              <a:solidFill>
                <a:schemeClr val="tx2"/>
              </a:solidFill>
              <a:latin typeface="Lucida Console" panose="020B0609040504020204" pitchFamily="49" charset="0"/>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type="title"/>
          </p:nvPr>
        </p:nvSpPr>
        <p:spPr/>
        <p:txBody>
          <a:bodyPr/>
          <a:lstStyle/>
          <a:p>
            <a:pPr eaLnBrk="1" hangingPunct="1"/>
            <a:r>
              <a:rPr lang="en-US" altLang="zh-CN" dirty="0">
                <a:ea typeface="微软雅黑" panose="020B0503020204020204" pitchFamily="34" charset="-122"/>
              </a:rPr>
              <a:t>Conditional Operations</a:t>
            </a:r>
            <a:endParaRPr lang="en-AU" altLang="zh-CN" dirty="0">
              <a:ea typeface="微软雅黑" panose="020B0503020204020204" pitchFamily="34" charset="-122"/>
            </a:endParaRPr>
          </a:p>
        </p:txBody>
      </p:sp>
      <p:sp>
        <p:nvSpPr>
          <p:cNvPr id="73732" name="Rectangle 3"/>
          <p:cNvSpPr>
            <a:spLocks noGrp="1" noChangeArrowheads="1"/>
          </p:cNvSpPr>
          <p:nvPr>
            <p:ph type="body" idx="1"/>
          </p:nvPr>
        </p:nvSpPr>
        <p:spPr/>
        <p:txBody>
          <a:bodyPr/>
          <a:lstStyle/>
          <a:p>
            <a:pPr eaLnBrk="1" hangingPunct="1">
              <a:lnSpc>
                <a:spcPct val="90000"/>
              </a:lnSpc>
            </a:pPr>
            <a:r>
              <a:rPr lang="en-US" altLang="zh-CN" dirty="0">
                <a:ea typeface="微软雅黑" panose="020B0503020204020204" pitchFamily="34" charset="-122"/>
              </a:rPr>
              <a:t>Branch to a labeled instruction if a condition is true</a:t>
            </a:r>
          </a:p>
          <a:p>
            <a:pPr lvl="1" eaLnBrk="1" hangingPunct="1">
              <a:lnSpc>
                <a:spcPct val="90000"/>
              </a:lnSpc>
            </a:pPr>
            <a:r>
              <a:rPr lang="en-US" altLang="zh-CN" dirty="0">
                <a:ea typeface="微软雅黑" panose="020B0503020204020204" pitchFamily="34" charset="-122"/>
              </a:rPr>
              <a:t>Otherwise, continue sequentially</a:t>
            </a:r>
          </a:p>
          <a:p>
            <a:pPr eaLnBrk="1" hangingPunct="1">
              <a:lnSpc>
                <a:spcPct val="90000"/>
              </a:lnSpc>
            </a:pPr>
            <a:r>
              <a:rPr lang="en-US" altLang="zh-CN" dirty="0" err="1">
                <a:solidFill>
                  <a:schemeClr val="tx2"/>
                </a:solidFill>
                <a:latin typeface="Lucida Console" panose="020B0609040504020204" pitchFamily="49" charset="0"/>
                <a:ea typeface="微软雅黑" panose="020B0503020204020204" pitchFamily="34" charset="-122"/>
              </a:rPr>
              <a:t>beq</a:t>
            </a:r>
            <a:r>
              <a:rPr lang="en-US" altLang="zh-CN" dirty="0">
                <a:solidFill>
                  <a:schemeClr val="tx2"/>
                </a:solidFill>
                <a:latin typeface="Lucida Console" panose="020B0609040504020204" pitchFamily="49" charset="0"/>
                <a:ea typeface="微软雅黑" panose="020B0503020204020204" pitchFamily="34" charset="-122"/>
              </a:rPr>
              <a:t> </a:t>
            </a:r>
            <a:r>
              <a:rPr lang="en-US" altLang="zh-CN" dirty="0" err="1">
                <a:solidFill>
                  <a:schemeClr val="tx2"/>
                </a:solidFill>
                <a:latin typeface="Lucida Console" panose="020B0609040504020204" pitchFamily="49" charset="0"/>
                <a:ea typeface="微软雅黑" panose="020B0503020204020204" pitchFamily="34" charset="-122"/>
              </a:rPr>
              <a:t>rs</a:t>
            </a:r>
            <a:r>
              <a:rPr lang="en-US" altLang="zh-CN" dirty="0">
                <a:solidFill>
                  <a:schemeClr val="tx2"/>
                </a:solidFill>
                <a:latin typeface="Lucida Console" panose="020B0609040504020204" pitchFamily="49" charset="0"/>
                <a:ea typeface="微软雅黑" panose="020B0503020204020204" pitchFamily="34" charset="-122"/>
              </a:rPr>
              <a:t>, rt, L1</a:t>
            </a:r>
          </a:p>
          <a:p>
            <a:pPr lvl="1" eaLnBrk="1" hangingPunct="1">
              <a:lnSpc>
                <a:spcPct val="90000"/>
              </a:lnSpc>
            </a:pPr>
            <a:r>
              <a:rPr lang="en-US" altLang="zh-CN" dirty="0">
                <a:ea typeface="微软雅黑" panose="020B0503020204020204" pitchFamily="34" charset="-122"/>
              </a:rPr>
              <a:t>if (</a:t>
            </a:r>
            <a:r>
              <a:rPr lang="en-US" altLang="zh-CN" dirty="0" err="1">
                <a:ea typeface="微软雅黑" panose="020B0503020204020204" pitchFamily="34" charset="-122"/>
              </a:rPr>
              <a:t>rs</a:t>
            </a:r>
            <a:r>
              <a:rPr lang="en-US" altLang="zh-CN" dirty="0">
                <a:ea typeface="微软雅黑" panose="020B0503020204020204" pitchFamily="34" charset="-122"/>
              </a:rPr>
              <a:t> == rt) branch to instruction labeled L1;</a:t>
            </a:r>
          </a:p>
          <a:p>
            <a:pPr eaLnBrk="1" hangingPunct="1">
              <a:lnSpc>
                <a:spcPct val="90000"/>
              </a:lnSpc>
            </a:pPr>
            <a:r>
              <a:rPr lang="en-US" altLang="zh-CN" dirty="0" err="1">
                <a:solidFill>
                  <a:schemeClr val="tx2"/>
                </a:solidFill>
                <a:latin typeface="Lucida Console" panose="020B0609040504020204" pitchFamily="49" charset="0"/>
                <a:ea typeface="微软雅黑" panose="020B0503020204020204" pitchFamily="34" charset="-122"/>
              </a:rPr>
              <a:t>bne</a:t>
            </a:r>
            <a:r>
              <a:rPr lang="en-US" altLang="zh-CN" dirty="0">
                <a:solidFill>
                  <a:schemeClr val="tx2"/>
                </a:solidFill>
                <a:latin typeface="Lucida Console" panose="020B0609040504020204" pitchFamily="49" charset="0"/>
                <a:ea typeface="微软雅黑" panose="020B0503020204020204" pitchFamily="34" charset="-122"/>
              </a:rPr>
              <a:t> </a:t>
            </a:r>
            <a:r>
              <a:rPr lang="en-US" altLang="zh-CN" dirty="0" err="1">
                <a:solidFill>
                  <a:schemeClr val="tx2"/>
                </a:solidFill>
                <a:latin typeface="Lucida Console" panose="020B0609040504020204" pitchFamily="49" charset="0"/>
                <a:ea typeface="微软雅黑" panose="020B0503020204020204" pitchFamily="34" charset="-122"/>
              </a:rPr>
              <a:t>rs</a:t>
            </a:r>
            <a:r>
              <a:rPr lang="en-US" altLang="zh-CN" dirty="0">
                <a:solidFill>
                  <a:schemeClr val="tx2"/>
                </a:solidFill>
                <a:latin typeface="Lucida Console" panose="020B0609040504020204" pitchFamily="49" charset="0"/>
                <a:ea typeface="微软雅黑" panose="020B0503020204020204" pitchFamily="34" charset="-122"/>
              </a:rPr>
              <a:t>, rt, L1</a:t>
            </a:r>
          </a:p>
          <a:p>
            <a:pPr lvl="1" eaLnBrk="1" hangingPunct="1">
              <a:lnSpc>
                <a:spcPct val="90000"/>
              </a:lnSpc>
            </a:pPr>
            <a:r>
              <a:rPr lang="en-US" altLang="zh-CN" dirty="0">
                <a:ea typeface="微软雅黑" panose="020B0503020204020204" pitchFamily="34" charset="-122"/>
              </a:rPr>
              <a:t>if (</a:t>
            </a:r>
            <a:r>
              <a:rPr lang="en-US" altLang="zh-CN" dirty="0" err="1">
                <a:ea typeface="微软雅黑" panose="020B0503020204020204" pitchFamily="34" charset="-122"/>
              </a:rPr>
              <a:t>rs</a:t>
            </a:r>
            <a:r>
              <a:rPr lang="en-US" altLang="zh-CN" dirty="0">
                <a:ea typeface="微软雅黑" panose="020B0503020204020204" pitchFamily="34" charset="-122"/>
              </a:rPr>
              <a:t> != rt) branch to instruction labeled L1;</a:t>
            </a:r>
          </a:p>
          <a:p>
            <a:pPr eaLnBrk="1" hangingPunct="1">
              <a:lnSpc>
                <a:spcPct val="90000"/>
              </a:lnSpc>
            </a:pPr>
            <a:r>
              <a:rPr lang="en-US" altLang="zh-CN" dirty="0">
                <a:solidFill>
                  <a:schemeClr val="tx2"/>
                </a:solidFill>
                <a:latin typeface="Lucida Console" panose="020B0609040504020204" pitchFamily="49" charset="0"/>
                <a:ea typeface="微软雅黑" panose="020B0503020204020204" pitchFamily="34" charset="-122"/>
              </a:rPr>
              <a:t>j L1</a:t>
            </a:r>
          </a:p>
          <a:p>
            <a:pPr lvl="1" eaLnBrk="1" hangingPunct="1">
              <a:lnSpc>
                <a:spcPct val="90000"/>
              </a:lnSpc>
            </a:pPr>
            <a:r>
              <a:rPr lang="en-US" altLang="zh-CN" dirty="0">
                <a:ea typeface="微软雅黑" panose="020B0503020204020204" pitchFamily="34" charset="-122"/>
              </a:rPr>
              <a:t>unconditional jump to instruction labeled L1</a:t>
            </a:r>
            <a:endParaRPr lang="en-AU" altLang="zh-CN" dirty="0">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p:txBody>
          <a:bodyPr/>
          <a:lstStyle/>
          <a:p>
            <a:pPr eaLnBrk="1" hangingPunct="1"/>
            <a:r>
              <a:rPr lang="en-US" altLang="zh-CN" dirty="0">
                <a:ea typeface="微软雅黑" panose="020B0503020204020204" pitchFamily="34" charset="-122"/>
              </a:rPr>
              <a:t>More Conditional Operations</a:t>
            </a:r>
            <a:endParaRPr lang="en-AU" altLang="zh-CN" dirty="0">
              <a:ea typeface="微软雅黑" panose="020B0503020204020204" pitchFamily="34" charset="-122"/>
            </a:endParaRPr>
          </a:p>
        </p:txBody>
      </p:sp>
      <p:sp>
        <p:nvSpPr>
          <p:cNvPr id="81924" name="Rectangle 3"/>
          <p:cNvSpPr>
            <a:spLocks noGrp="1" noChangeArrowheads="1"/>
          </p:cNvSpPr>
          <p:nvPr>
            <p:ph type="body" idx="1"/>
          </p:nvPr>
        </p:nvSpPr>
        <p:spPr/>
        <p:txBody>
          <a:bodyPr/>
          <a:lstStyle/>
          <a:p>
            <a:pPr eaLnBrk="1" hangingPunct="1"/>
            <a:r>
              <a:rPr lang="en-US" altLang="zh-CN" dirty="0">
                <a:ea typeface="微软雅黑" panose="020B0503020204020204" pitchFamily="34" charset="-122"/>
              </a:rPr>
              <a:t>Set result to 1 if a condition is true</a:t>
            </a:r>
          </a:p>
          <a:p>
            <a:pPr lvl="1" eaLnBrk="1" hangingPunct="1"/>
            <a:r>
              <a:rPr lang="en-US" altLang="zh-CN" dirty="0">
                <a:ea typeface="微软雅黑" panose="020B0503020204020204" pitchFamily="34" charset="-122"/>
              </a:rPr>
              <a:t>Otherwise, set to 0</a:t>
            </a:r>
          </a:p>
          <a:p>
            <a:pPr eaLnBrk="1" hangingPunct="1"/>
            <a:r>
              <a:rPr lang="en-US" altLang="zh-CN" dirty="0" err="1">
                <a:solidFill>
                  <a:schemeClr val="tx2"/>
                </a:solidFill>
                <a:latin typeface="Lucida Console" panose="020B0609040504020204" pitchFamily="49" charset="0"/>
                <a:ea typeface="微软雅黑" panose="020B0503020204020204" pitchFamily="34" charset="-122"/>
              </a:rPr>
              <a:t>slt</a:t>
            </a:r>
            <a:r>
              <a:rPr lang="en-US" altLang="zh-CN" dirty="0">
                <a:solidFill>
                  <a:schemeClr val="tx2"/>
                </a:solidFill>
                <a:latin typeface="Lucida Console" panose="020B0609040504020204" pitchFamily="49" charset="0"/>
                <a:ea typeface="微软雅黑" panose="020B0503020204020204" pitchFamily="34" charset="-122"/>
              </a:rPr>
              <a:t> </a:t>
            </a:r>
            <a:r>
              <a:rPr lang="en-US" altLang="zh-CN" dirty="0" err="1">
                <a:solidFill>
                  <a:schemeClr val="tx2"/>
                </a:solidFill>
                <a:latin typeface="Lucida Console" panose="020B0609040504020204" pitchFamily="49" charset="0"/>
                <a:ea typeface="微软雅黑" panose="020B0503020204020204" pitchFamily="34" charset="-122"/>
              </a:rPr>
              <a:t>rd</a:t>
            </a:r>
            <a:r>
              <a:rPr lang="en-US" altLang="zh-CN" dirty="0">
                <a:solidFill>
                  <a:schemeClr val="tx2"/>
                </a:solidFill>
                <a:latin typeface="Lucida Console" panose="020B0609040504020204" pitchFamily="49" charset="0"/>
                <a:ea typeface="微软雅黑" panose="020B0503020204020204" pitchFamily="34" charset="-122"/>
              </a:rPr>
              <a:t>, </a:t>
            </a:r>
            <a:r>
              <a:rPr lang="en-US" altLang="zh-CN" dirty="0" err="1">
                <a:solidFill>
                  <a:schemeClr val="tx2"/>
                </a:solidFill>
                <a:latin typeface="Lucida Console" panose="020B0609040504020204" pitchFamily="49" charset="0"/>
                <a:ea typeface="微软雅黑" panose="020B0503020204020204" pitchFamily="34" charset="-122"/>
              </a:rPr>
              <a:t>rs</a:t>
            </a:r>
            <a:r>
              <a:rPr lang="en-US" altLang="zh-CN" dirty="0">
                <a:solidFill>
                  <a:schemeClr val="tx2"/>
                </a:solidFill>
                <a:latin typeface="Lucida Console" panose="020B0609040504020204" pitchFamily="49" charset="0"/>
                <a:ea typeface="微软雅黑" panose="020B0503020204020204" pitchFamily="34" charset="-122"/>
              </a:rPr>
              <a:t>, </a:t>
            </a:r>
            <a:r>
              <a:rPr lang="en-US" altLang="zh-CN" dirty="0" err="1">
                <a:solidFill>
                  <a:schemeClr val="tx2"/>
                </a:solidFill>
                <a:latin typeface="Lucida Console" panose="020B0609040504020204" pitchFamily="49" charset="0"/>
                <a:ea typeface="微软雅黑" panose="020B0503020204020204" pitchFamily="34" charset="-122"/>
              </a:rPr>
              <a:t>rt</a:t>
            </a:r>
            <a:endParaRPr lang="en-US" altLang="zh-CN" dirty="0">
              <a:solidFill>
                <a:schemeClr val="tx2"/>
              </a:solidFill>
              <a:latin typeface="Lucida Console" panose="020B0609040504020204" pitchFamily="49" charset="0"/>
              <a:ea typeface="微软雅黑" panose="020B0503020204020204" pitchFamily="34" charset="-122"/>
            </a:endParaRPr>
          </a:p>
          <a:p>
            <a:pPr lvl="1" eaLnBrk="1" hangingPunct="1"/>
            <a:r>
              <a:rPr lang="en-US" altLang="zh-CN" dirty="0">
                <a:ea typeface="微软雅黑" panose="020B0503020204020204" pitchFamily="34" charset="-122"/>
              </a:rPr>
              <a:t>if (</a:t>
            </a:r>
            <a:r>
              <a:rPr lang="en-US" altLang="zh-CN" dirty="0" err="1">
                <a:ea typeface="微软雅黑" panose="020B0503020204020204" pitchFamily="34" charset="-122"/>
              </a:rPr>
              <a:t>rs</a:t>
            </a:r>
            <a:r>
              <a:rPr lang="en-US" altLang="zh-CN" dirty="0">
                <a:ea typeface="微软雅黑" panose="020B0503020204020204" pitchFamily="34" charset="-122"/>
              </a:rPr>
              <a:t> &lt; </a:t>
            </a:r>
            <a:r>
              <a:rPr lang="en-US" altLang="zh-CN" dirty="0" err="1">
                <a:ea typeface="微软雅黑" panose="020B0503020204020204" pitchFamily="34" charset="-122"/>
              </a:rPr>
              <a:t>rt</a:t>
            </a:r>
            <a:r>
              <a:rPr lang="en-US" altLang="zh-CN" dirty="0">
                <a:ea typeface="微软雅黑" panose="020B0503020204020204" pitchFamily="34" charset="-122"/>
              </a:rPr>
              <a:t>) </a:t>
            </a:r>
            <a:r>
              <a:rPr lang="en-US" altLang="zh-CN" dirty="0" err="1">
                <a:ea typeface="微软雅黑" panose="020B0503020204020204" pitchFamily="34" charset="-122"/>
              </a:rPr>
              <a:t>rd</a:t>
            </a:r>
            <a:r>
              <a:rPr lang="en-US" altLang="zh-CN" dirty="0">
                <a:ea typeface="微软雅黑" panose="020B0503020204020204" pitchFamily="34" charset="-122"/>
              </a:rPr>
              <a:t> = 1; else </a:t>
            </a:r>
            <a:r>
              <a:rPr lang="en-US" altLang="zh-CN" dirty="0" err="1">
                <a:ea typeface="微软雅黑" panose="020B0503020204020204" pitchFamily="34" charset="-122"/>
              </a:rPr>
              <a:t>rd</a:t>
            </a:r>
            <a:r>
              <a:rPr lang="en-US" altLang="zh-CN" dirty="0">
                <a:ea typeface="微软雅黑" panose="020B0503020204020204" pitchFamily="34" charset="-122"/>
              </a:rPr>
              <a:t> = 0;</a:t>
            </a:r>
          </a:p>
          <a:p>
            <a:pPr eaLnBrk="1" hangingPunct="1"/>
            <a:r>
              <a:rPr lang="en-US" altLang="zh-CN" dirty="0" err="1">
                <a:solidFill>
                  <a:schemeClr val="tx2"/>
                </a:solidFill>
                <a:latin typeface="Lucida Console" panose="020B0609040504020204" pitchFamily="49" charset="0"/>
                <a:ea typeface="微软雅黑" panose="020B0503020204020204" pitchFamily="34" charset="-122"/>
              </a:rPr>
              <a:t>slti</a:t>
            </a:r>
            <a:r>
              <a:rPr lang="en-US" altLang="zh-CN" dirty="0">
                <a:solidFill>
                  <a:schemeClr val="tx2"/>
                </a:solidFill>
                <a:latin typeface="Lucida Console" panose="020B0609040504020204" pitchFamily="49" charset="0"/>
                <a:ea typeface="微软雅黑" panose="020B0503020204020204" pitchFamily="34" charset="-122"/>
              </a:rPr>
              <a:t> </a:t>
            </a:r>
            <a:r>
              <a:rPr lang="en-US" altLang="zh-CN" dirty="0" err="1">
                <a:solidFill>
                  <a:schemeClr val="tx2"/>
                </a:solidFill>
                <a:latin typeface="Lucida Console" panose="020B0609040504020204" pitchFamily="49" charset="0"/>
                <a:ea typeface="微软雅黑" panose="020B0503020204020204" pitchFamily="34" charset="-122"/>
              </a:rPr>
              <a:t>rt</a:t>
            </a:r>
            <a:r>
              <a:rPr lang="en-US" altLang="zh-CN" dirty="0">
                <a:solidFill>
                  <a:schemeClr val="tx2"/>
                </a:solidFill>
                <a:latin typeface="Lucida Console" panose="020B0609040504020204" pitchFamily="49" charset="0"/>
                <a:ea typeface="微软雅黑" panose="020B0503020204020204" pitchFamily="34" charset="-122"/>
              </a:rPr>
              <a:t>, </a:t>
            </a:r>
            <a:r>
              <a:rPr lang="en-US" altLang="zh-CN" dirty="0" err="1">
                <a:solidFill>
                  <a:schemeClr val="tx2"/>
                </a:solidFill>
                <a:latin typeface="Lucida Console" panose="020B0609040504020204" pitchFamily="49" charset="0"/>
                <a:ea typeface="微软雅黑" panose="020B0503020204020204" pitchFamily="34" charset="-122"/>
              </a:rPr>
              <a:t>rs</a:t>
            </a:r>
            <a:r>
              <a:rPr lang="en-US" altLang="zh-CN" dirty="0">
                <a:solidFill>
                  <a:schemeClr val="tx2"/>
                </a:solidFill>
                <a:latin typeface="Lucida Console" panose="020B0609040504020204" pitchFamily="49" charset="0"/>
                <a:ea typeface="微软雅黑" panose="020B0503020204020204" pitchFamily="34" charset="-122"/>
              </a:rPr>
              <a:t>, constant</a:t>
            </a:r>
          </a:p>
          <a:p>
            <a:pPr lvl="1" eaLnBrk="1" hangingPunct="1"/>
            <a:r>
              <a:rPr lang="en-US" altLang="zh-CN" dirty="0">
                <a:ea typeface="微软雅黑" panose="020B0503020204020204" pitchFamily="34" charset="-122"/>
              </a:rPr>
              <a:t>if (</a:t>
            </a:r>
            <a:r>
              <a:rPr lang="en-US" altLang="zh-CN" dirty="0" err="1">
                <a:ea typeface="微软雅黑" panose="020B0503020204020204" pitchFamily="34" charset="-122"/>
              </a:rPr>
              <a:t>rs</a:t>
            </a:r>
            <a:r>
              <a:rPr lang="en-US" altLang="zh-CN" dirty="0">
                <a:ea typeface="微软雅黑" panose="020B0503020204020204" pitchFamily="34" charset="-122"/>
              </a:rPr>
              <a:t> &lt; constant) </a:t>
            </a:r>
            <a:r>
              <a:rPr lang="en-US" altLang="zh-CN" dirty="0" err="1">
                <a:ea typeface="微软雅黑" panose="020B0503020204020204" pitchFamily="34" charset="-122"/>
              </a:rPr>
              <a:t>rt</a:t>
            </a:r>
            <a:r>
              <a:rPr lang="en-US" altLang="zh-CN" dirty="0">
                <a:ea typeface="微软雅黑" panose="020B0503020204020204" pitchFamily="34" charset="-122"/>
              </a:rPr>
              <a:t> = 1; else </a:t>
            </a:r>
            <a:r>
              <a:rPr lang="en-US" altLang="zh-CN" dirty="0" err="1">
                <a:ea typeface="微软雅黑" panose="020B0503020204020204" pitchFamily="34" charset="-122"/>
              </a:rPr>
              <a:t>rt</a:t>
            </a:r>
            <a:r>
              <a:rPr lang="en-US" altLang="zh-CN" dirty="0">
                <a:ea typeface="微软雅黑" panose="020B0503020204020204" pitchFamily="34" charset="-122"/>
              </a:rPr>
              <a:t> = 0;</a:t>
            </a:r>
          </a:p>
          <a:p>
            <a:pPr eaLnBrk="1" hangingPunct="1"/>
            <a:r>
              <a:rPr lang="en-US" altLang="zh-CN" dirty="0">
                <a:ea typeface="微软雅黑" panose="020B0503020204020204" pitchFamily="34" charset="-122"/>
              </a:rPr>
              <a:t>Use in combination with </a:t>
            </a:r>
            <a:r>
              <a:rPr lang="en-US" altLang="zh-CN" dirty="0" err="1">
                <a:latin typeface="Lucida Console" panose="020B0609040504020204" pitchFamily="49" charset="0"/>
                <a:ea typeface="微软雅黑" panose="020B0503020204020204" pitchFamily="34" charset="-122"/>
              </a:rPr>
              <a:t>beq</a:t>
            </a:r>
            <a:r>
              <a:rPr lang="en-US" altLang="zh-CN" dirty="0">
                <a:ea typeface="微软雅黑" panose="020B0503020204020204" pitchFamily="34" charset="-122"/>
              </a:rPr>
              <a:t>, </a:t>
            </a:r>
            <a:r>
              <a:rPr lang="en-US" altLang="zh-CN" dirty="0" err="1">
                <a:latin typeface="Lucida Console" panose="020B0609040504020204" pitchFamily="49" charset="0"/>
                <a:ea typeface="微软雅黑" panose="020B0503020204020204" pitchFamily="34" charset="-122"/>
              </a:rPr>
              <a:t>bne</a:t>
            </a:r>
            <a:endParaRPr lang="en-US" altLang="zh-CN" dirty="0">
              <a:latin typeface="Lucida Console" panose="020B0609040504020204" pitchFamily="49" charset="0"/>
              <a:ea typeface="微软雅黑" panose="020B0503020204020204" pitchFamily="34" charset="-122"/>
            </a:endParaRPr>
          </a:p>
          <a:p>
            <a:pPr lvl="1" eaLnBrk="1" hangingPunct="1">
              <a:buFont typeface="Wingdings" panose="05000000000000000000" pitchFamily="2" charset="2"/>
              <a:buNone/>
            </a:pPr>
            <a:r>
              <a:rPr lang="en-US" altLang="zh-CN" sz="2400" dirty="0">
                <a:ea typeface="微软雅黑" panose="020B0503020204020204" pitchFamily="34" charset="-122"/>
              </a:rPr>
              <a:t>	</a:t>
            </a:r>
            <a:r>
              <a:rPr lang="en-US" altLang="zh-CN" sz="2400" dirty="0" err="1">
                <a:solidFill>
                  <a:schemeClr val="tx2"/>
                </a:solidFill>
                <a:latin typeface="Lucida Console" panose="020B0609040504020204" pitchFamily="49" charset="0"/>
                <a:ea typeface="微软雅黑" panose="020B0503020204020204" pitchFamily="34" charset="-122"/>
              </a:rPr>
              <a:t>slt</a:t>
            </a:r>
            <a:r>
              <a:rPr lang="en-US" altLang="zh-CN" sz="2400" dirty="0">
                <a:solidFill>
                  <a:schemeClr val="tx2"/>
                </a:solidFill>
                <a:latin typeface="Lucida Console" panose="020B0609040504020204" pitchFamily="49" charset="0"/>
                <a:ea typeface="微软雅黑" panose="020B0503020204020204" pitchFamily="34" charset="-122"/>
              </a:rPr>
              <a:t> $t0, $s1, $s2  # if ($s1 &lt; $s2)</a:t>
            </a:r>
            <a:br>
              <a:rPr lang="en-US" altLang="zh-CN" sz="2400" dirty="0">
                <a:solidFill>
                  <a:schemeClr val="tx2"/>
                </a:solidFill>
                <a:latin typeface="Lucida Console" panose="020B0609040504020204" pitchFamily="49" charset="0"/>
                <a:ea typeface="微软雅黑" panose="020B0503020204020204" pitchFamily="34" charset="-122"/>
              </a:rPr>
            </a:br>
            <a:r>
              <a:rPr lang="en-US" altLang="zh-CN" sz="2400" dirty="0" err="1">
                <a:solidFill>
                  <a:schemeClr val="tx2"/>
                </a:solidFill>
                <a:latin typeface="Lucida Console" panose="020B0609040504020204" pitchFamily="49" charset="0"/>
                <a:ea typeface="微软雅黑" panose="020B0503020204020204" pitchFamily="34" charset="-122"/>
              </a:rPr>
              <a:t>bne</a:t>
            </a:r>
            <a:r>
              <a:rPr lang="en-US" altLang="zh-CN" sz="2400" dirty="0">
                <a:solidFill>
                  <a:schemeClr val="tx2"/>
                </a:solidFill>
                <a:latin typeface="Lucida Console" panose="020B0609040504020204" pitchFamily="49" charset="0"/>
                <a:ea typeface="微软雅黑" panose="020B0503020204020204" pitchFamily="34" charset="-122"/>
              </a:rPr>
              <a:t> $t0, $zero, L  #   branch to L</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6"/>
          <p:cNvSpPr>
            <a:spLocks noGrp="1" noChangeArrowheads="1"/>
          </p:cNvSpPr>
          <p:nvPr>
            <p:ph type="title"/>
          </p:nvPr>
        </p:nvSpPr>
        <p:spPr/>
        <p:txBody>
          <a:bodyPr/>
          <a:lstStyle/>
          <a:p>
            <a:pPr eaLnBrk="1" hangingPunct="1"/>
            <a:r>
              <a:rPr lang="en-US" altLang="zh-CN" dirty="0">
                <a:ea typeface="微软雅黑" panose="020B0503020204020204" pitchFamily="34" charset="-122"/>
              </a:rPr>
              <a:t>Sign Extension</a:t>
            </a:r>
            <a:endParaRPr lang="en-AU" altLang="zh-CN" dirty="0">
              <a:ea typeface="微软雅黑" panose="020B0503020204020204" pitchFamily="34" charset="-122"/>
            </a:endParaRPr>
          </a:p>
        </p:txBody>
      </p:sp>
      <p:sp>
        <p:nvSpPr>
          <p:cNvPr id="23556" name="Rectangle 7"/>
          <p:cNvSpPr>
            <a:spLocks noGrp="1" noChangeArrowheads="1"/>
          </p:cNvSpPr>
          <p:nvPr>
            <p:ph type="body" idx="1"/>
          </p:nvPr>
        </p:nvSpPr>
        <p:spPr>
          <a:xfrm>
            <a:off x="684213" y="1125538"/>
            <a:ext cx="8270875" cy="4751734"/>
          </a:xfrm>
        </p:spPr>
        <p:txBody>
          <a:bodyPr/>
          <a:lstStyle/>
          <a:p>
            <a:pPr eaLnBrk="1" hangingPunct="1">
              <a:lnSpc>
                <a:spcPct val="90000"/>
              </a:lnSpc>
            </a:pPr>
            <a:r>
              <a:rPr lang="en-US" altLang="zh-CN" dirty="0">
                <a:ea typeface="微软雅黑" panose="020B0503020204020204" pitchFamily="34" charset="-122"/>
              </a:rPr>
              <a:t>Examples: 8-bit to 16-bit</a:t>
            </a:r>
          </a:p>
          <a:p>
            <a:pPr lvl="1" eaLnBrk="1" hangingPunct="1">
              <a:lnSpc>
                <a:spcPct val="90000"/>
              </a:lnSpc>
            </a:pPr>
            <a:r>
              <a:rPr lang="en-US" altLang="zh-CN" dirty="0">
                <a:ea typeface="微软雅黑" panose="020B0503020204020204" pitchFamily="34" charset="-122"/>
              </a:rPr>
              <a:t>+2: </a:t>
            </a:r>
            <a:r>
              <a:rPr lang="en-US" altLang="zh-CN" dirty="0">
                <a:solidFill>
                  <a:srgbClr val="FF0000"/>
                </a:solidFill>
                <a:ea typeface="微软雅黑" panose="020B0503020204020204" pitchFamily="34" charset="-122"/>
              </a:rPr>
              <a:t>0</a:t>
            </a:r>
            <a:r>
              <a:rPr lang="en-US" altLang="zh-CN" dirty="0">
                <a:ea typeface="微软雅黑" panose="020B0503020204020204" pitchFamily="34" charset="-122"/>
              </a:rPr>
              <a:t>000 0010 =&gt; </a:t>
            </a:r>
            <a:r>
              <a:rPr lang="en-US" altLang="zh-CN" dirty="0">
                <a:solidFill>
                  <a:srgbClr val="FF0000"/>
                </a:solidFill>
                <a:ea typeface="微软雅黑" panose="020B0503020204020204" pitchFamily="34" charset="-122"/>
              </a:rPr>
              <a:t>0000 0000 0</a:t>
            </a:r>
            <a:r>
              <a:rPr lang="en-US" altLang="zh-CN" dirty="0">
                <a:ea typeface="微软雅黑" panose="020B0503020204020204" pitchFamily="34" charset="-122"/>
              </a:rPr>
              <a:t>000 0010</a:t>
            </a:r>
          </a:p>
          <a:p>
            <a:pPr lvl="1" eaLnBrk="1" hangingPunct="1">
              <a:lnSpc>
                <a:spcPct val="90000"/>
              </a:lnSpc>
            </a:pPr>
            <a:r>
              <a:rPr lang="en-AU" altLang="zh-CN" dirty="0">
                <a:ea typeface="微软雅黑" panose="020B0503020204020204" pitchFamily="34" charset="-122"/>
              </a:rPr>
              <a:t>–2: </a:t>
            </a:r>
            <a:r>
              <a:rPr lang="en-AU" altLang="zh-CN" dirty="0">
                <a:solidFill>
                  <a:srgbClr val="FF0000"/>
                </a:solidFill>
                <a:ea typeface="微软雅黑" panose="020B0503020204020204" pitchFamily="34" charset="-122"/>
              </a:rPr>
              <a:t>1</a:t>
            </a:r>
            <a:r>
              <a:rPr lang="en-AU" altLang="zh-CN" dirty="0">
                <a:ea typeface="微软雅黑" panose="020B0503020204020204" pitchFamily="34" charset="-122"/>
              </a:rPr>
              <a:t>111 1110 =&gt; </a:t>
            </a:r>
            <a:r>
              <a:rPr lang="en-AU" altLang="zh-CN" dirty="0">
                <a:solidFill>
                  <a:srgbClr val="FF0000"/>
                </a:solidFill>
                <a:ea typeface="微软雅黑" panose="020B0503020204020204" pitchFamily="34" charset="-122"/>
              </a:rPr>
              <a:t>1111 1111 1</a:t>
            </a:r>
            <a:r>
              <a:rPr lang="en-AU" altLang="zh-CN" dirty="0">
                <a:ea typeface="微软雅黑" panose="020B0503020204020204" pitchFamily="34" charset="-122"/>
              </a:rPr>
              <a:t>111 1110</a:t>
            </a:r>
            <a:endParaRPr lang="en-US" altLang="zh-CN" sz="3200" dirty="0">
              <a:ea typeface="微软雅黑" panose="020B0503020204020204" pitchFamily="34" charset="-122"/>
            </a:endParaRPr>
          </a:p>
          <a:p>
            <a:pPr eaLnBrk="1" hangingPunct="1">
              <a:lnSpc>
                <a:spcPct val="90000"/>
              </a:lnSpc>
            </a:pPr>
            <a:r>
              <a:rPr lang="en-US" altLang="zh-CN" dirty="0">
                <a:ea typeface="微软雅黑" panose="020B0503020204020204" pitchFamily="34" charset="-122"/>
              </a:rPr>
              <a:t>In MIPS instruction set</a:t>
            </a:r>
          </a:p>
          <a:p>
            <a:pPr lvl="1" eaLnBrk="1" hangingPunct="1">
              <a:lnSpc>
                <a:spcPct val="90000"/>
              </a:lnSpc>
            </a:pPr>
            <a:r>
              <a:rPr lang="en-US" altLang="zh-CN" dirty="0" err="1">
                <a:latin typeface="Lucida Console" panose="020B0609040504020204" pitchFamily="49" charset="0"/>
                <a:ea typeface="微软雅黑" panose="020B0503020204020204" pitchFamily="34" charset="-122"/>
              </a:rPr>
              <a:t>addi</a:t>
            </a:r>
            <a:r>
              <a:rPr lang="en-US" altLang="zh-CN" dirty="0">
                <a:ea typeface="微软雅黑" panose="020B0503020204020204" pitchFamily="34" charset="-122"/>
              </a:rPr>
              <a:t>: extend immediate value</a:t>
            </a:r>
          </a:p>
          <a:p>
            <a:pPr lvl="1" eaLnBrk="1" hangingPunct="1">
              <a:lnSpc>
                <a:spcPct val="90000"/>
              </a:lnSpc>
            </a:pPr>
            <a:r>
              <a:rPr lang="en-US" altLang="zh-CN" dirty="0" err="1">
                <a:latin typeface="Lucida Console" panose="020B0609040504020204" pitchFamily="49" charset="0"/>
                <a:ea typeface="微软雅黑" panose="020B0503020204020204" pitchFamily="34" charset="-122"/>
              </a:rPr>
              <a:t>lb</a:t>
            </a:r>
            <a:r>
              <a:rPr lang="en-US" altLang="zh-CN" dirty="0">
                <a:ea typeface="微软雅黑" panose="020B0503020204020204" pitchFamily="34" charset="-122"/>
              </a:rPr>
              <a:t>, </a:t>
            </a:r>
            <a:r>
              <a:rPr lang="en-US" altLang="zh-CN" dirty="0" err="1">
                <a:latin typeface="Lucida Console" panose="020B0609040504020204" pitchFamily="49" charset="0"/>
                <a:ea typeface="微软雅黑" panose="020B0503020204020204" pitchFamily="34" charset="-122"/>
              </a:rPr>
              <a:t>lh</a:t>
            </a:r>
            <a:r>
              <a:rPr lang="en-US" altLang="zh-CN" dirty="0">
                <a:ea typeface="微软雅黑" panose="020B0503020204020204" pitchFamily="34" charset="-122"/>
              </a:rPr>
              <a:t>: extend loaded byte/</a:t>
            </a:r>
            <a:r>
              <a:rPr lang="en-US" altLang="zh-CN" dirty="0" err="1">
                <a:ea typeface="微软雅黑" panose="020B0503020204020204" pitchFamily="34" charset="-122"/>
              </a:rPr>
              <a:t>halfword</a:t>
            </a:r>
            <a:endParaRPr lang="en-US" altLang="zh-CN" dirty="0">
              <a:ea typeface="微软雅黑" panose="020B0503020204020204" pitchFamily="34" charset="-122"/>
            </a:endParaRPr>
          </a:p>
          <a:p>
            <a:pPr lvl="1" eaLnBrk="1" hangingPunct="1">
              <a:lnSpc>
                <a:spcPct val="90000"/>
              </a:lnSpc>
            </a:pPr>
            <a:r>
              <a:rPr lang="en-US" altLang="zh-CN" dirty="0" err="1">
                <a:latin typeface="Lucida Console" panose="020B0609040504020204" pitchFamily="49" charset="0"/>
                <a:ea typeface="微软雅黑" panose="020B0503020204020204" pitchFamily="34" charset="-122"/>
              </a:rPr>
              <a:t>beq</a:t>
            </a:r>
            <a:r>
              <a:rPr lang="en-US" altLang="zh-CN" dirty="0">
                <a:ea typeface="微软雅黑" panose="020B0503020204020204" pitchFamily="34" charset="-122"/>
              </a:rPr>
              <a:t>, </a:t>
            </a:r>
            <a:r>
              <a:rPr lang="en-US" altLang="zh-CN" dirty="0" err="1">
                <a:latin typeface="Lucida Console" panose="020B0609040504020204" pitchFamily="49" charset="0"/>
                <a:ea typeface="微软雅黑" panose="020B0503020204020204" pitchFamily="34" charset="-122"/>
              </a:rPr>
              <a:t>bne</a:t>
            </a:r>
            <a:r>
              <a:rPr lang="en-US" altLang="zh-CN" dirty="0">
                <a:ea typeface="微软雅黑" panose="020B0503020204020204" pitchFamily="34" charset="-122"/>
              </a:rPr>
              <a:t>: extend the displacement</a:t>
            </a:r>
          </a:p>
        </p:txBody>
      </p:sp>
      <p:sp>
        <p:nvSpPr>
          <p:cNvPr id="2" name="Rectangle 3">
            <a:extLst>
              <a:ext uri="{FF2B5EF4-FFF2-40B4-BE49-F238E27FC236}">
                <a16:creationId xmlns:a16="http://schemas.microsoft.com/office/drawing/2014/main" id="{0E3E80AB-A175-8D81-E813-8DAE161DCBF0}"/>
              </a:ext>
            </a:extLst>
          </p:cNvPr>
          <p:cNvSpPr txBox="1">
            <a:spLocks noChangeArrowheads="1"/>
          </p:cNvSpPr>
          <p:nvPr/>
        </p:nvSpPr>
        <p:spPr bwMode="auto">
          <a:xfrm>
            <a:off x="611560" y="4653136"/>
            <a:ext cx="8270875" cy="1980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eaLnBrk="1" hangingPunct="1">
              <a:buFont typeface="Wingdings" panose="05000000000000000000" pitchFamily="2" charset="2"/>
              <a:buNone/>
            </a:pPr>
            <a:r>
              <a:rPr lang="en-US" altLang="zh-CN" sz="2600" kern="0" dirty="0" err="1">
                <a:solidFill>
                  <a:schemeClr val="tx2"/>
                </a:solidFill>
                <a:latin typeface="Lucida Console" panose="020B0609040504020204" pitchFamily="49" charset="0"/>
                <a:ea typeface="微软雅黑" panose="020B0503020204020204" pitchFamily="34" charset="-122"/>
              </a:rPr>
              <a:t>lb</a:t>
            </a:r>
            <a:r>
              <a:rPr lang="en-US" altLang="zh-CN" sz="2600" kern="0" dirty="0">
                <a:solidFill>
                  <a:schemeClr val="tx2"/>
                </a:solidFill>
                <a:latin typeface="Lucida Console" panose="020B0609040504020204" pitchFamily="49" charset="0"/>
                <a:ea typeface="微软雅黑" panose="020B0503020204020204" pitchFamily="34" charset="-122"/>
              </a:rPr>
              <a:t> rt, offset(</a:t>
            </a:r>
            <a:r>
              <a:rPr lang="en-US" altLang="zh-CN" sz="2600" kern="0" dirty="0" err="1">
                <a:solidFill>
                  <a:schemeClr val="tx2"/>
                </a:solidFill>
                <a:latin typeface="Lucida Console" panose="020B0609040504020204" pitchFamily="49" charset="0"/>
                <a:ea typeface="微软雅黑" panose="020B0503020204020204" pitchFamily="34" charset="-122"/>
              </a:rPr>
              <a:t>rs</a:t>
            </a:r>
            <a:r>
              <a:rPr lang="en-US" altLang="zh-CN" sz="2600" kern="0" dirty="0">
                <a:solidFill>
                  <a:schemeClr val="tx2"/>
                </a:solidFill>
                <a:latin typeface="Lucida Console" panose="020B0609040504020204" pitchFamily="49" charset="0"/>
                <a:ea typeface="微软雅黑" panose="020B0503020204020204" pitchFamily="34" charset="-122"/>
              </a:rPr>
              <a:t>)     </a:t>
            </a:r>
            <a:r>
              <a:rPr lang="en-US" altLang="zh-CN" sz="2600" kern="0" dirty="0" err="1">
                <a:solidFill>
                  <a:schemeClr val="tx2"/>
                </a:solidFill>
                <a:latin typeface="Lucida Console" panose="020B0609040504020204" pitchFamily="49" charset="0"/>
                <a:ea typeface="微软雅黑" panose="020B0503020204020204" pitchFamily="34" charset="-122"/>
              </a:rPr>
              <a:t>lh</a:t>
            </a:r>
            <a:r>
              <a:rPr lang="en-US" altLang="zh-CN" sz="2600" kern="0" dirty="0">
                <a:solidFill>
                  <a:schemeClr val="tx2"/>
                </a:solidFill>
                <a:latin typeface="Lucida Console" panose="020B0609040504020204" pitchFamily="49" charset="0"/>
                <a:ea typeface="微软雅黑" panose="020B0503020204020204" pitchFamily="34" charset="-122"/>
              </a:rPr>
              <a:t> rt, offset(</a:t>
            </a:r>
            <a:r>
              <a:rPr lang="en-US" altLang="zh-CN" sz="2600" kern="0" dirty="0" err="1">
                <a:solidFill>
                  <a:schemeClr val="tx2"/>
                </a:solidFill>
                <a:latin typeface="Lucida Console" panose="020B0609040504020204" pitchFamily="49" charset="0"/>
                <a:ea typeface="微软雅黑" panose="020B0503020204020204" pitchFamily="34" charset="-122"/>
              </a:rPr>
              <a:t>rs</a:t>
            </a:r>
            <a:r>
              <a:rPr lang="en-US" altLang="zh-CN" sz="2600" kern="0" dirty="0">
                <a:solidFill>
                  <a:schemeClr val="tx2"/>
                </a:solidFill>
                <a:latin typeface="Lucida Console" panose="020B0609040504020204" pitchFamily="49" charset="0"/>
                <a:ea typeface="微软雅黑" panose="020B0503020204020204" pitchFamily="34" charset="-122"/>
              </a:rPr>
              <a:t>)</a:t>
            </a:r>
          </a:p>
          <a:p>
            <a:pPr lvl="1" eaLnBrk="1" hangingPunct="1"/>
            <a:r>
              <a:rPr lang="en-US" altLang="zh-CN" b="1" kern="0" dirty="0">
                <a:solidFill>
                  <a:srgbClr val="FF0000"/>
                </a:solidFill>
                <a:ea typeface="微软雅黑" panose="020B0503020204020204" pitchFamily="34" charset="-122"/>
              </a:rPr>
              <a:t>Sign extend to 32 bits in rt</a:t>
            </a:r>
          </a:p>
          <a:p>
            <a:pPr eaLnBrk="1" hangingPunct="1">
              <a:buFont typeface="Wingdings" panose="05000000000000000000" pitchFamily="2" charset="2"/>
              <a:buNone/>
            </a:pPr>
            <a:r>
              <a:rPr lang="en-US" altLang="zh-CN" sz="2600" kern="0" dirty="0">
                <a:solidFill>
                  <a:schemeClr val="tx2"/>
                </a:solidFill>
                <a:latin typeface="Lucida Console" panose="020B0609040504020204" pitchFamily="49" charset="0"/>
                <a:ea typeface="微软雅黑" panose="020B0503020204020204" pitchFamily="34" charset="-122"/>
              </a:rPr>
              <a:t>sb rt, offset(</a:t>
            </a:r>
            <a:r>
              <a:rPr lang="en-US" altLang="zh-CN" sz="2600" kern="0" dirty="0" err="1">
                <a:solidFill>
                  <a:schemeClr val="tx2"/>
                </a:solidFill>
                <a:latin typeface="Lucida Console" panose="020B0609040504020204" pitchFamily="49" charset="0"/>
                <a:ea typeface="微软雅黑" panose="020B0503020204020204" pitchFamily="34" charset="-122"/>
              </a:rPr>
              <a:t>rs</a:t>
            </a:r>
            <a:r>
              <a:rPr lang="en-US" altLang="zh-CN" sz="2600" kern="0" dirty="0">
                <a:solidFill>
                  <a:schemeClr val="tx2"/>
                </a:solidFill>
                <a:latin typeface="Lucida Console" panose="020B0609040504020204" pitchFamily="49" charset="0"/>
                <a:ea typeface="微软雅黑" panose="020B0503020204020204" pitchFamily="34" charset="-122"/>
              </a:rPr>
              <a:t>)     </a:t>
            </a:r>
            <a:r>
              <a:rPr lang="en-US" altLang="zh-CN" sz="2600" kern="0" dirty="0" err="1">
                <a:solidFill>
                  <a:schemeClr val="tx2"/>
                </a:solidFill>
                <a:latin typeface="Lucida Console" panose="020B0609040504020204" pitchFamily="49" charset="0"/>
                <a:ea typeface="微软雅黑" panose="020B0503020204020204" pitchFamily="34" charset="-122"/>
              </a:rPr>
              <a:t>sh</a:t>
            </a:r>
            <a:r>
              <a:rPr lang="en-US" altLang="zh-CN" sz="2600" kern="0" dirty="0">
                <a:solidFill>
                  <a:schemeClr val="tx2"/>
                </a:solidFill>
                <a:latin typeface="Lucida Console" panose="020B0609040504020204" pitchFamily="49" charset="0"/>
                <a:ea typeface="微软雅黑" panose="020B0503020204020204" pitchFamily="34" charset="-122"/>
              </a:rPr>
              <a:t> rt, offset(</a:t>
            </a:r>
            <a:r>
              <a:rPr lang="en-US" altLang="zh-CN" sz="2600" kern="0" dirty="0" err="1">
                <a:solidFill>
                  <a:schemeClr val="tx2"/>
                </a:solidFill>
                <a:latin typeface="Lucida Console" panose="020B0609040504020204" pitchFamily="49" charset="0"/>
                <a:ea typeface="微软雅黑" panose="020B0503020204020204" pitchFamily="34" charset="-122"/>
              </a:rPr>
              <a:t>rs</a:t>
            </a:r>
            <a:r>
              <a:rPr lang="en-US" altLang="zh-CN" sz="2600" kern="0" dirty="0">
                <a:solidFill>
                  <a:schemeClr val="tx2"/>
                </a:solidFill>
                <a:latin typeface="Lucida Console" panose="020B0609040504020204" pitchFamily="49" charset="0"/>
                <a:ea typeface="微软雅黑" panose="020B0503020204020204" pitchFamily="34" charset="-122"/>
              </a:rPr>
              <a:t>)</a:t>
            </a:r>
          </a:p>
          <a:p>
            <a:pPr lvl="1" eaLnBrk="1" hangingPunct="1"/>
            <a:r>
              <a:rPr lang="en-US" altLang="zh-CN" b="1" kern="0" dirty="0">
                <a:solidFill>
                  <a:srgbClr val="FF0000"/>
                </a:solidFill>
                <a:ea typeface="微软雅黑" panose="020B0503020204020204" pitchFamily="34" charset="-122"/>
              </a:rPr>
              <a:t>Store just rightmost byte/halfword</a:t>
            </a:r>
            <a:endParaRPr lang="en-AU" altLang="zh-CN" b="1" kern="0" dirty="0">
              <a:solidFill>
                <a:srgbClr val="FF0000"/>
              </a:solidFill>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p:cNvSpPr>
            <a:spLocks noGrp="1" noChangeArrowheads="1"/>
          </p:cNvSpPr>
          <p:nvPr>
            <p:ph type="title"/>
          </p:nvPr>
        </p:nvSpPr>
        <p:spPr/>
        <p:txBody>
          <a:bodyPr/>
          <a:lstStyle/>
          <a:p>
            <a:pPr eaLnBrk="1" hangingPunct="1"/>
            <a:r>
              <a:rPr lang="en-US" altLang="zh-CN" dirty="0">
                <a:ea typeface="微软雅黑" panose="020B0503020204020204" pitchFamily="34" charset="-122"/>
              </a:rPr>
              <a:t>Basic Blocks</a:t>
            </a:r>
            <a:endParaRPr lang="en-AU" altLang="zh-CN" dirty="0">
              <a:ea typeface="微软雅黑" panose="020B0503020204020204" pitchFamily="34" charset="-122"/>
            </a:endParaRPr>
          </a:p>
        </p:txBody>
      </p:sp>
      <p:sp>
        <p:nvSpPr>
          <p:cNvPr id="79876" name="Rectangle 3"/>
          <p:cNvSpPr>
            <a:spLocks noGrp="1" noChangeArrowheads="1"/>
          </p:cNvSpPr>
          <p:nvPr>
            <p:ph type="body" idx="1"/>
          </p:nvPr>
        </p:nvSpPr>
        <p:spPr>
          <a:xfrm>
            <a:off x="506413" y="1125538"/>
            <a:ext cx="8270875" cy="2303462"/>
          </a:xfrm>
        </p:spPr>
        <p:txBody>
          <a:bodyPr/>
          <a:lstStyle/>
          <a:p>
            <a:pPr eaLnBrk="1" hangingPunct="1"/>
            <a:r>
              <a:rPr lang="en-US" altLang="zh-CN" dirty="0">
                <a:ea typeface="微软雅黑" panose="020B0503020204020204" pitchFamily="34" charset="-122"/>
              </a:rPr>
              <a:t>A basic block is a sequence of instructions with</a:t>
            </a:r>
          </a:p>
          <a:p>
            <a:pPr lvl="1" eaLnBrk="1" hangingPunct="1"/>
            <a:r>
              <a:rPr lang="en-US" altLang="zh-CN" dirty="0">
                <a:solidFill>
                  <a:srgbClr val="FF0000"/>
                </a:solidFill>
                <a:ea typeface="微软雅黑" panose="020B0503020204020204" pitchFamily="34" charset="-122"/>
              </a:rPr>
              <a:t>No embedded branches </a:t>
            </a:r>
            <a:r>
              <a:rPr lang="en-US" altLang="zh-CN" dirty="0">
                <a:ea typeface="微软雅黑" panose="020B0503020204020204" pitchFamily="34" charset="-122"/>
              </a:rPr>
              <a:t>(except at end)</a:t>
            </a:r>
          </a:p>
          <a:p>
            <a:pPr lvl="1" eaLnBrk="1" hangingPunct="1"/>
            <a:r>
              <a:rPr lang="en-US" altLang="zh-CN" dirty="0">
                <a:solidFill>
                  <a:srgbClr val="FF0000"/>
                </a:solidFill>
                <a:ea typeface="微软雅黑" panose="020B0503020204020204" pitchFamily="34" charset="-122"/>
              </a:rPr>
              <a:t>No branch targets </a:t>
            </a:r>
            <a:r>
              <a:rPr lang="en-US" altLang="zh-CN" dirty="0">
                <a:ea typeface="微软雅黑" panose="020B0503020204020204" pitchFamily="34" charset="-122"/>
              </a:rPr>
              <a:t>(except at beginning)</a:t>
            </a:r>
            <a:endParaRPr lang="en-AU" altLang="zh-CN" dirty="0">
              <a:ea typeface="微软雅黑" panose="020B0503020204020204" pitchFamily="34" charset="-122"/>
            </a:endParaRPr>
          </a:p>
        </p:txBody>
      </p:sp>
      <p:grpSp>
        <p:nvGrpSpPr>
          <p:cNvPr id="79877" name="Group 4"/>
          <p:cNvGrpSpPr>
            <a:grpSpLocks/>
          </p:cNvGrpSpPr>
          <p:nvPr/>
        </p:nvGrpSpPr>
        <p:grpSpPr bwMode="auto">
          <a:xfrm>
            <a:off x="755650" y="3573463"/>
            <a:ext cx="3311525" cy="2592387"/>
            <a:chOff x="1429" y="2296"/>
            <a:chExt cx="2086" cy="1633"/>
          </a:xfrm>
        </p:grpSpPr>
        <p:sp>
          <p:nvSpPr>
            <p:cNvPr id="79879" name="Rectangle 5"/>
            <p:cNvSpPr>
              <a:spLocks noChangeArrowheads="1"/>
            </p:cNvSpPr>
            <p:nvPr/>
          </p:nvSpPr>
          <p:spPr bwMode="auto">
            <a:xfrm>
              <a:off x="1791" y="2614"/>
              <a:ext cx="1270" cy="13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zh-CN" altLang="zh-CN" sz="1800" dirty="0">
                <a:ea typeface="微软雅黑" panose="020B0503020204020204" pitchFamily="34" charset="-122"/>
              </a:endParaRPr>
            </a:p>
          </p:txBody>
        </p:sp>
        <p:sp>
          <p:nvSpPr>
            <p:cNvPr id="79880" name="Rectangle 6"/>
            <p:cNvSpPr>
              <a:spLocks noChangeArrowheads="1"/>
            </p:cNvSpPr>
            <p:nvPr/>
          </p:nvSpPr>
          <p:spPr bwMode="auto">
            <a:xfrm>
              <a:off x="1791" y="2750"/>
              <a:ext cx="1270" cy="13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zh-CN" altLang="zh-CN" sz="1800" dirty="0">
                <a:ea typeface="微软雅黑" panose="020B0503020204020204" pitchFamily="34" charset="-122"/>
              </a:endParaRPr>
            </a:p>
          </p:txBody>
        </p:sp>
        <p:sp>
          <p:nvSpPr>
            <p:cNvPr id="79881" name="Rectangle 7"/>
            <p:cNvSpPr>
              <a:spLocks noChangeArrowheads="1"/>
            </p:cNvSpPr>
            <p:nvPr/>
          </p:nvSpPr>
          <p:spPr bwMode="auto">
            <a:xfrm>
              <a:off x="1791" y="2886"/>
              <a:ext cx="1270" cy="13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zh-CN" altLang="zh-CN" sz="1800" dirty="0">
                <a:ea typeface="微软雅黑" panose="020B0503020204020204" pitchFamily="34" charset="-122"/>
              </a:endParaRPr>
            </a:p>
          </p:txBody>
        </p:sp>
        <p:sp>
          <p:nvSpPr>
            <p:cNvPr id="79882" name="Rectangle 8"/>
            <p:cNvSpPr>
              <a:spLocks noChangeArrowheads="1"/>
            </p:cNvSpPr>
            <p:nvPr/>
          </p:nvSpPr>
          <p:spPr bwMode="auto">
            <a:xfrm>
              <a:off x="1791" y="3022"/>
              <a:ext cx="1270" cy="13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zh-CN" altLang="zh-CN" sz="1800" dirty="0">
                <a:ea typeface="微软雅黑" panose="020B0503020204020204" pitchFamily="34" charset="-122"/>
              </a:endParaRPr>
            </a:p>
          </p:txBody>
        </p:sp>
        <p:sp>
          <p:nvSpPr>
            <p:cNvPr id="79883" name="Rectangle 9"/>
            <p:cNvSpPr>
              <a:spLocks noChangeArrowheads="1"/>
            </p:cNvSpPr>
            <p:nvPr/>
          </p:nvSpPr>
          <p:spPr bwMode="auto">
            <a:xfrm>
              <a:off x="1791" y="3158"/>
              <a:ext cx="1270" cy="13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zh-CN" altLang="zh-CN" sz="1800" dirty="0">
                <a:ea typeface="微软雅黑" panose="020B0503020204020204" pitchFamily="34" charset="-122"/>
              </a:endParaRPr>
            </a:p>
          </p:txBody>
        </p:sp>
        <p:sp>
          <p:nvSpPr>
            <p:cNvPr id="79884" name="Rectangle 10"/>
            <p:cNvSpPr>
              <a:spLocks noChangeArrowheads="1"/>
            </p:cNvSpPr>
            <p:nvPr/>
          </p:nvSpPr>
          <p:spPr bwMode="auto">
            <a:xfrm>
              <a:off x="1791" y="3294"/>
              <a:ext cx="1270" cy="13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zh-CN" altLang="zh-CN" sz="1800" dirty="0">
                <a:ea typeface="微软雅黑" panose="020B0503020204020204" pitchFamily="34" charset="-122"/>
              </a:endParaRPr>
            </a:p>
          </p:txBody>
        </p:sp>
        <p:sp>
          <p:nvSpPr>
            <p:cNvPr id="79885" name="Rectangle 11"/>
            <p:cNvSpPr>
              <a:spLocks noChangeArrowheads="1"/>
            </p:cNvSpPr>
            <p:nvPr/>
          </p:nvSpPr>
          <p:spPr bwMode="auto">
            <a:xfrm>
              <a:off x="1791" y="3430"/>
              <a:ext cx="1270" cy="13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zh-CN" altLang="zh-CN" sz="1800" dirty="0">
                <a:ea typeface="微软雅黑" panose="020B0503020204020204" pitchFamily="34" charset="-122"/>
              </a:endParaRPr>
            </a:p>
          </p:txBody>
        </p:sp>
        <p:sp>
          <p:nvSpPr>
            <p:cNvPr id="79886" name="Line 12"/>
            <p:cNvSpPr>
              <a:spLocks noChangeShapeType="1"/>
            </p:cNvSpPr>
            <p:nvPr/>
          </p:nvSpPr>
          <p:spPr bwMode="auto">
            <a:xfrm>
              <a:off x="2426" y="2296"/>
              <a:ext cx="0" cy="31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dirty="0">
                <a:ea typeface="微软雅黑" panose="020B0503020204020204" pitchFamily="34" charset="-122"/>
              </a:endParaRPr>
            </a:p>
          </p:txBody>
        </p:sp>
        <p:sp>
          <p:nvSpPr>
            <p:cNvPr id="79887" name="Line 13"/>
            <p:cNvSpPr>
              <a:spLocks noChangeShapeType="1"/>
            </p:cNvSpPr>
            <p:nvPr/>
          </p:nvSpPr>
          <p:spPr bwMode="auto">
            <a:xfrm>
              <a:off x="2426" y="2614"/>
              <a:ext cx="0" cy="90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dirty="0">
                <a:ea typeface="微软雅黑" panose="020B0503020204020204" pitchFamily="34" charset="-122"/>
              </a:endParaRPr>
            </a:p>
          </p:txBody>
        </p:sp>
        <p:sp>
          <p:nvSpPr>
            <p:cNvPr id="79888" name="Line 14"/>
            <p:cNvSpPr>
              <a:spLocks noChangeShapeType="1"/>
            </p:cNvSpPr>
            <p:nvPr/>
          </p:nvSpPr>
          <p:spPr bwMode="auto">
            <a:xfrm>
              <a:off x="2426" y="3521"/>
              <a:ext cx="0" cy="40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dirty="0">
                <a:ea typeface="微软雅黑" panose="020B0503020204020204" pitchFamily="34" charset="-122"/>
              </a:endParaRPr>
            </a:p>
          </p:txBody>
        </p:sp>
        <p:sp>
          <p:nvSpPr>
            <p:cNvPr id="79889" name="Line 15"/>
            <p:cNvSpPr>
              <a:spLocks noChangeShapeType="1"/>
            </p:cNvSpPr>
            <p:nvPr/>
          </p:nvSpPr>
          <p:spPr bwMode="auto">
            <a:xfrm>
              <a:off x="2426" y="3521"/>
              <a:ext cx="1089"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dirty="0">
                <a:ea typeface="微软雅黑" panose="020B0503020204020204" pitchFamily="34" charset="-122"/>
              </a:endParaRPr>
            </a:p>
          </p:txBody>
        </p:sp>
        <p:sp>
          <p:nvSpPr>
            <p:cNvPr id="79890" name="Line 16"/>
            <p:cNvSpPr>
              <a:spLocks noChangeShapeType="1"/>
            </p:cNvSpPr>
            <p:nvPr/>
          </p:nvSpPr>
          <p:spPr bwMode="auto">
            <a:xfrm>
              <a:off x="1429" y="2659"/>
              <a:ext cx="363"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dirty="0">
                <a:ea typeface="微软雅黑" panose="020B0503020204020204" pitchFamily="34" charset="-122"/>
              </a:endParaRPr>
            </a:p>
          </p:txBody>
        </p:sp>
        <p:sp>
          <p:nvSpPr>
            <p:cNvPr id="79891" name="Rectangle 17"/>
            <p:cNvSpPr>
              <a:spLocks noChangeArrowheads="1"/>
            </p:cNvSpPr>
            <p:nvPr/>
          </p:nvSpPr>
          <p:spPr bwMode="auto">
            <a:xfrm>
              <a:off x="1791" y="2478"/>
              <a:ext cx="1270" cy="1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zh-CN" altLang="zh-CN" sz="1800" dirty="0">
                <a:ea typeface="微软雅黑" panose="020B0503020204020204" pitchFamily="34" charset="-122"/>
              </a:endParaRPr>
            </a:p>
          </p:txBody>
        </p:sp>
        <p:sp>
          <p:nvSpPr>
            <p:cNvPr id="79892" name="Rectangle 18"/>
            <p:cNvSpPr>
              <a:spLocks noChangeArrowheads="1"/>
            </p:cNvSpPr>
            <p:nvPr/>
          </p:nvSpPr>
          <p:spPr bwMode="auto">
            <a:xfrm>
              <a:off x="1791" y="2341"/>
              <a:ext cx="1270" cy="1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zh-CN" altLang="zh-CN" sz="1800" dirty="0">
                <a:ea typeface="微软雅黑" panose="020B0503020204020204" pitchFamily="34" charset="-122"/>
              </a:endParaRPr>
            </a:p>
          </p:txBody>
        </p:sp>
        <p:sp>
          <p:nvSpPr>
            <p:cNvPr id="79893" name="Rectangle 19"/>
            <p:cNvSpPr>
              <a:spLocks noChangeArrowheads="1"/>
            </p:cNvSpPr>
            <p:nvPr/>
          </p:nvSpPr>
          <p:spPr bwMode="auto">
            <a:xfrm>
              <a:off x="1791" y="3566"/>
              <a:ext cx="1270" cy="1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zh-CN" altLang="zh-CN" sz="1800" dirty="0">
                <a:ea typeface="微软雅黑" panose="020B0503020204020204" pitchFamily="34" charset="-122"/>
              </a:endParaRPr>
            </a:p>
          </p:txBody>
        </p:sp>
        <p:sp>
          <p:nvSpPr>
            <p:cNvPr id="79894" name="Rectangle 20"/>
            <p:cNvSpPr>
              <a:spLocks noChangeArrowheads="1"/>
            </p:cNvSpPr>
            <p:nvPr/>
          </p:nvSpPr>
          <p:spPr bwMode="auto">
            <a:xfrm>
              <a:off x="1791" y="3702"/>
              <a:ext cx="1270" cy="1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zh-CN" altLang="zh-CN" sz="1800" dirty="0">
                <a:ea typeface="微软雅黑" panose="020B0503020204020204" pitchFamily="34" charset="-122"/>
              </a:endParaRPr>
            </a:p>
          </p:txBody>
        </p:sp>
      </p:grpSp>
      <p:sp>
        <p:nvSpPr>
          <p:cNvPr id="37894" name="Rectangle 21"/>
          <p:cNvSpPr>
            <a:spLocks noChangeArrowheads="1"/>
          </p:cNvSpPr>
          <p:nvPr/>
        </p:nvSpPr>
        <p:spPr bwMode="auto">
          <a:xfrm>
            <a:off x="3758584" y="3645694"/>
            <a:ext cx="4670425"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zh-CN" sz="2800" dirty="0">
                <a:ea typeface="微软雅黑" panose="020B0503020204020204" pitchFamily="34" charset="-122"/>
              </a:rPr>
              <a:t>A compiler identifies basic blocks for optimization</a:t>
            </a:r>
          </a:p>
          <a:p>
            <a:pPr eaLnBrk="1" hangingPunct="1"/>
            <a:r>
              <a:rPr lang="en-US" altLang="zh-CN" sz="2800" dirty="0">
                <a:ea typeface="微软雅黑" panose="020B0503020204020204" pitchFamily="34" charset="-122"/>
              </a:rPr>
              <a:t>An advanced processor can accelerate execution of basic blocks</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a:extLst>
              <a:ext uri="{FF2B5EF4-FFF2-40B4-BE49-F238E27FC236}">
                <a16:creationId xmlns:a16="http://schemas.microsoft.com/office/drawing/2014/main" id="{E855E176-9157-4C11-9DC9-9989984F2D65}"/>
              </a:ext>
            </a:extLst>
          </p:cNvPr>
          <p:cNvSpPr>
            <a:spLocks noGrp="1" noChangeArrowheads="1"/>
          </p:cNvSpPr>
          <p:nvPr>
            <p:ph type="title"/>
          </p:nvPr>
        </p:nvSpPr>
        <p:spPr/>
        <p:txBody>
          <a:bodyPr/>
          <a:lstStyle/>
          <a:p>
            <a:pPr eaLnBrk="1" hangingPunct="1"/>
            <a:r>
              <a:rPr lang="en-US" altLang="en-US" sz="4000"/>
              <a:t>Code Scheduling to Avoid Stalls</a:t>
            </a:r>
            <a:endParaRPr lang="en-AU" altLang="en-US" sz="4000"/>
          </a:p>
        </p:txBody>
      </p:sp>
      <p:sp>
        <p:nvSpPr>
          <p:cNvPr id="89092" name="Rectangle 3">
            <a:extLst>
              <a:ext uri="{FF2B5EF4-FFF2-40B4-BE49-F238E27FC236}">
                <a16:creationId xmlns:a16="http://schemas.microsoft.com/office/drawing/2014/main" id="{382884CF-3205-4751-93AD-0A482F66220C}"/>
              </a:ext>
            </a:extLst>
          </p:cNvPr>
          <p:cNvSpPr>
            <a:spLocks noGrp="1" noChangeArrowheads="1"/>
          </p:cNvSpPr>
          <p:nvPr>
            <p:ph type="body" idx="1"/>
          </p:nvPr>
        </p:nvSpPr>
        <p:spPr>
          <a:xfrm>
            <a:off x="684213" y="1125538"/>
            <a:ext cx="8270875" cy="1843087"/>
          </a:xfrm>
        </p:spPr>
        <p:txBody>
          <a:bodyPr/>
          <a:lstStyle/>
          <a:p>
            <a:pPr eaLnBrk="1" hangingPunct="1"/>
            <a:r>
              <a:rPr lang="en-US" altLang="en-US"/>
              <a:t>Reorder code to avoid use of load result in the next instruction</a:t>
            </a:r>
          </a:p>
          <a:p>
            <a:pPr eaLnBrk="1" hangingPunct="1"/>
            <a:r>
              <a:rPr lang="en-US" altLang="en-US"/>
              <a:t>C code for </a:t>
            </a:r>
            <a:r>
              <a:rPr lang="en-US" altLang="en-US">
                <a:latin typeface="Lucida Console" panose="020B0609040504020204" pitchFamily="49" charset="0"/>
              </a:rPr>
              <a:t>A = B + E; C = B + F;</a:t>
            </a:r>
            <a:endParaRPr lang="en-AU" altLang="en-US">
              <a:latin typeface="Lucida Console" panose="020B0609040504020204" pitchFamily="49" charset="0"/>
            </a:endParaRPr>
          </a:p>
        </p:txBody>
      </p:sp>
      <p:sp>
        <p:nvSpPr>
          <p:cNvPr id="89093" name="Text Box 4">
            <a:extLst>
              <a:ext uri="{FF2B5EF4-FFF2-40B4-BE49-F238E27FC236}">
                <a16:creationId xmlns:a16="http://schemas.microsoft.com/office/drawing/2014/main" id="{E03E9245-9EE7-4A70-9622-7EB503048037}"/>
              </a:ext>
            </a:extLst>
          </p:cNvPr>
          <p:cNvSpPr txBox="1">
            <a:spLocks noChangeArrowheads="1"/>
          </p:cNvSpPr>
          <p:nvPr/>
        </p:nvSpPr>
        <p:spPr bwMode="auto">
          <a:xfrm>
            <a:off x="2146300" y="3225800"/>
            <a:ext cx="2794000" cy="25876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286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defTabSz="6286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defTabSz="62865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defTabSz="62865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defTabSz="62865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buClrTx/>
              <a:buSzTx/>
              <a:buFontTx/>
              <a:buNone/>
            </a:pPr>
            <a:r>
              <a:rPr lang="en-US" altLang="en-US" sz="2000">
                <a:latin typeface="Lucida Console" panose="020B0609040504020204" pitchFamily="49" charset="0"/>
              </a:rPr>
              <a:t>lw	$t1, 0($t0)</a:t>
            </a:r>
          </a:p>
          <a:p>
            <a:pPr>
              <a:buClrTx/>
              <a:buSzTx/>
              <a:buFontTx/>
              <a:buNone/>
            </a:pPr>
            <a:r>
              <a:rPr lang="en-US" altLang="en-US" sz="2000">
                <a:latin typeface="Lucida Console" panose="020B0609040504020204" pitchFamily="49" charset="0"/>
              </a:rPr>
              <a:t>lw	</a:t>
            </a:r>
            <a:r>
              <a:rPr lang="en-US" altLang="en-US" sz="2000">
                <a:solidFill>
                  <a:srgbClr val="FF0000"/>
                </a:solidFill>
                <a:latin typeface="Lucida Console" panose="020B0609040504020204" pitchFamily="49" charset="0"/>
              </a:rPr>
              <a:t>$t2</a:t>
            </a:r>
            <a:r>
              <a:rPr lang="en-US" altLang="en-US" sz="2000">
                <a:latin typeface="Lucida Console" panose="020B0609040504020204" pitchFamily="49" charset="0"/>
              </a:rPr>
              <a:t>, 4($t0)</a:t>
            </a:r>
          </a:p>
          <a:p>
            <a:pPr>
              <a:buClrTx/>
              <a:buSzTx/>
              <a:buFontTx/>
              <a:buNone/>
            </a:pPr>
            <a:r>
              <a:rPr lang="en-US" altLang="en-US" sz="2000">
                <a:latin typeface="Lucida Console" panose="020B0609040504020204" pitchFamily="49" charset="0"/>
              </a:rPr>
              <a:t>add	$t3, $t1, </a:t>
            </a:r>
            <a:r>
              <a:rPr lang="en-US" altLang="en-US" sz="2000">
                <a:solidFill>
                  <a:srgbClr val="FF0000"/>
                </a:solidFill>
                <a:latin typeface="Lucida Console" panose="020B0609040504020204" pitchFamily="49" charset="0"/>
              </a:rPr>
              <a:t>$t2</a:t>
            </a:r>
          </a:p>
          <a:p>
            <a:pPr>
              <a:buClrTx/>
              <a:buSzTx/>
              <a:buFontTx/>
              <a:buNone/>
            </a:pPr>
            <a:r>
              <a:rPr lang="en-US" altLang="en-US" sz="2000">
                <a:latin typeface="Lucida Console" panose="020B0609040504020204" pitchFamily="49" charset="0"/>
              </a:rPr>
              <a:t>sw	$t3, 12($t0)</a:t>
            </a:r>
          </a:p>
          <a:p>
            <a:pPr>
              <a:buClrTx/>
              <a:buSzTx/>
              <a:buFontTx/>
              <a:buNone/>
            </a:pPr>
            <a:r>
              <a:rPr lang="en-US" altLang="en-US" sz="2000">
                <a:latin typeface="Lucida Console" panose="020B0609040504020204" pitchFamily="49" charset="0"/>
              </a:rPr>
              <a:t>lw	</a:t>
            </a:r>
            <a:r>
              <a:rPr lang="en-US" altLang="en-US" sz="2000">
                <a:solidFill>
                  <a:srgbClr val="FF0000"/>
                </a:solidFill>
                <a:latin typeface="Lucida Console" panose="020B0609040504020204" pitchFamily="49" charset="0"/>
              </a:rPr>
              <a:t>$t4</a:t>
            </a:r>
            <a:r>
              <a:rPr lang="en-US" altLang="en-US" sz="2000">
                <a:latin typeface="Lucida Console" panose="020B0609040504020204" pitchFamily="49" charset="0"/>
              </a:rPr>
              <a:t>, 8($t0)</a:t>
            </a:r>
          </a:p>
          <a:p>
            <a:pPr>
              <a:buClrTx/>
              <a:buSzTx/>
              <a:buFontTx/>
              <a:buNone/>
            </a:pPr>
            <a:r>
              <a:rPr lang="en-US" altLang="en-US" sz="2000">
                <a:latin typeface="Lucida Console" panose="020B0609040504020204" pitchFamily="49" charset="0"/>
              </a:rPr>
              <a:t>add	$t5, $t1, </a:t>
            </a:r>
            <a:r>
              <a:rPr lang="en-US" altLang="en-US" sz="2000">
                <a:solidFill>
                  <a:srgbClr val="FF0000"/>
                </a:solidFill>
                <a:latin typeface="Lucida Console" panose="020B0609040504020204" pitchFamily="49" charset="0"/>
              </a:rPr>
              <a:t>$t4</a:t>
            </a:r>
          </a:p>
          <a:p>
            <a:pPr>
              <a:buClrTx/>
              <a:buSzTx/>
              <a:buFontTx/>
              <a:buNone/>
            </a:pPr>
            <a:r>
              <a:rPr lang="en-US" altLang="en-US" sz="2000">
                <a:latin typeface="Lucida Console" panose="020B0609040504020204" pitchFamily="49" charset="0"/>
              </a:rPr>
              <a:t>sw	$t5, 16($t0)</a:t>
            </a:r>
            <a:endParaRPr lang="en-AU" altLang="en-US" sz="2000">
              <a:latin typeface="Lucida Console" panose="020B0609040504020204" pitchFamily="49" charset="0"/>
            </a:endParaRPr>
          </a:p>
        </p:txBody>
      </p:sp>
      <p:sp>
        <p:nvSpPr>
          <p:cNvPr id="89094" name="AutoShape 5">
            <a:extLst>
              <a:ext uri="{FF2B5EF4-FFF2-40B4-BE49-F238E27FC236}">
                <a16:creationId xmlns:a16="http://schemas.microsoft.com/office/drawing/2014/main" id="{FA5B96E9-6DAA-4510-95CC-25033AF4A5C1}"/>
              </a:ext>
            </a:extLst>
          </p:cNvPr>
          <p:cNvSpPr>
            <a:spLocks/>
          </p:cNvSpPr>
          <p:nvPr/>
        </p:nvSpPr>
        <p:spPr bwMode="auto">
          <a:xfrm>
            <a:off x="777875" y="4078288"/>
            <a:ext cx="914400" cy="401637"/>
          </a:xfrm>
          <a:prstGeom prst="borderCallout1">
            <a:avLst>
              <a:gd name="adj1" fmla="val 28458"/>
              <a:gd name="adj2" fmla="val 108333"/>
              <a:gd name="adj3" fmla="val 25296"/>
              <a:gd name="adj4" fmla="val 147917"/>
            </a:avLst>
          </a:prstGeom>
          <a:solidFill>
            <a:schemeClr val="hlink"/>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stall</a:t>
            </a:r>
            <a:endParaRPr lang="en-AU" altLang="en-US" sz="1800"/>
          </a:p>
        </p:txBody>
      </p:sp>
      <p:sp>
        <p:nvSpPr>
          <p:cNvPr id="89095" name="AutoShape 6">
            <a:extLst>
              <a:ext uri="{FF2B5EF4-FFF2-40B4-BE49-F238E27FC236}">
                <a16:creationId xmlns:a16="http://schemas.microsoft.com/office/drawing/2014/main" id="{D6BB812D-C077-4FD5-A52A-65B691FE9CF1}"/>
              </a:ext>
            </a:extLst>
          </p:cNvPr>
          <p:cNvSpPr>
            <a:spLocks/>
          </p:cNvSpPr>
          <p:nvPr/>
        </p:nvSpPr>
        <p:spPr bwMode="auto">
          <a:xfrm>
            <a:off x="777875" y="5157788"/>
            <a:ext cx="914400" cy="401637"/>
          </a:xfrm>
          <a:prstGeom prst="borderCallout1">
            <a:avLst>
              <a:gd name="adj1" fmla="val 28458"/>
              <a:gd name="adj2" fmla="val 108333"/>
              <a:gd name="adj3" fmla="val 25296"/>
              <a:gd name="adj4" fmla="val 147917"/>
            </a:avLst>
          </a:prstGeom>
          <a:solidFill>
            <a:schemeClr val="hlink"/>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stall</a:t>
            </a:r>
            <a:endParaRPr lang="en-AU" altLang="en-US" sz="1800"/>
          </a:p>
        </p:txBody>
      </p:sp>
      <p:sp>
        <p:nvSpPr>
          <p:cNvPr id="89096" name="Text Box 7">
            <a:extLst>
              <a:ext uri="{FF2B5EF4-FFF2-40B4-BE49-F238E27FC236}">
                <a16:creationId xmlns:a16="http://schemas.microsoft.com/office/drawing/2014/main" id="{3866A434-EBDA-405E-B8F1-C3AC7F7F1A33}"/>
              </a:ext>
            </a:extLst>
          </p:cNvPr>
          <p:cNvSpPr txBox="1">
            <a:spLocks noChangeArrowheads="1"/>
          </p:cNvSpPr>
          <p:nvPr/>
        </p:nvSpPr>
        <p:spPr bwMode="auto">
          <a:xfrm>
            <a:off x="5457825" y="3225800"/>
            <a:ext cx="2794000" cy="25876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286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defTabSz="6286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defTabSz="62865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defTabSz="62865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defTabSz="62865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buClrTx/>
              <a:buSzTx/>
              <a:buFontTx/>
              <a:buNone/>
            </a:pPr>
            <a:r>
              <a:rPr lang="en-US" altLang="en-US" sz="2000">
                <a:latin typeface="Lucida Console" panose="020B0609040504020204" pitchFamily="49" charset="0"/>
              </a:rPr>
              <a:t>lw	$t1, 0($t0)</a:t>
            </a:r>
          </a:p>
          <a:p>
            <a:pPr>
              <a:buClrTx/>
              <a:buSzTx/>
              <a:buFontTx/>
              <a:buNone/>
            </a:pPr>
            <a:r>
              <a:rPr lang="en-US" altLang="en-US" sz="2000">
                <a:latin typeface="Lucida Console" panose="020B0609040504020204" pitchFamily="49" charset="0"/>
              </a:rPr>
              <a:t>lw	</a:t>
            </a:r>
            <a:r>
              <a:rPr lang="en-US" altLang="en-US" sz="2000">
                <a:solidFill>
                  <a:srgbClr val="FF0000"/>
                </a:solidFill>
                <a:latin typeface="Lucida Console" panose="020B0609040504020204" pitchFamily="49" charset="0"/>
              </a:rPr>
              <a:t>$t2</a:t>
            </a:r>
            <a:r>
              <a:rPr lang="en-US" altLang="en-US" sz="2000">
                <a:latin typeface="Lucida Console" panose="020B0609040504020204" pitchFamily="49" charset="0"/>
              </a:rPr>
              <a:t>, 4($t0)</a:t>
            </a:r>
          </a:p>
          <a:p>
            <a:pPr>
              <a:buClrTx/>
              <a:buSzTx/>
              <a:buFontTx/>
              <a:buNone/>
            </a:pPr>
            <a:r>
              <a:rPr lang="en-US" altLang="en-US" sz="2000">
                <a:latin typeface="Lucida Console" panose="020B0609040504020204" pitchFamily="49" charset="0"/>
              </a:rPr>
              <a:t>lw	</a:t>
            </a:r>
            <a:r>
              <a:rPr lang="en-US" altLang="en-US" sz="2000">
                <a:solidFill>
                  <a:srgbClr val="FF0000"/>
                </a:solidFill>
                <a:latin typeface="Lucida Console" panose="020B0609040504020204" pitchFamily="49" charset="0"/>
              </a:rPr>
              <a:t>$t4</a:t>
            </a:r>
            <a:r>
              <a:rPr lang="en-US" altLang="en-US" sz="2000">
                <a:latin typeface="Lucida Console" panose="020B0609040504020204" pitchFamily="49" charset="0"/>
              </a:rPr>
              <a:t>, 8($t0)</a:t>
            </a:r>
          </a:p>
          <a:p>
            <a:pPr>
              <a:buClrTx/>
              <a:buSzTx/>
              <a:buFontTx/>
              <a:buNone/>
            </a:pPr>
            <a:r>
              <a:rPr lang="en-US" altLang="en-US" sz="2000">
                <a:latin typeface="Lucida Console" panose="020B0609040504020204" pitchFamily="49" charset="0"/>
              </a:rPr>
              <a:t>add	$t3, $t1, </a:t>
            </a:r>
            <a:r>
              <a:rPr lang="en-US" altLang="en-US" sz="2000">
                <a:solidFill>
                  <a:srgbClr val="FF0000"/>
                </a:solidFill>
                <a:latin typeface="Lucida Console" panose="020B0609040504020204" pitchFamily="49" charset="0"/>
              </a:rPr>
              <a:t>$t2</a:t>
            </a:r>
          </a:p>
          <a:p>
            <a:pPr>
              <a:buClrTx/>
              <a:buSzTx/>
              <a:buFontTx/>
              <a:buNone/>
            </a:pPr>
            <a:r>
              <a:rPr lang="en-US" altLang="en-US" sz="2000">
                <a:latin typeface="Lucida Console" panose="020B0609040504020204" pitchFamily="49" charset="0"/>
              </a:rPr>
              <a:t>sw	$t3, 12($t0)</a:t>
            </a:r>
          </a:p>
          <a:p>
            <a:pPr>
              <a:buClrTx/>
              <a:buSzTx/>
              <a:buFontTx/>
              <a:buNone/>
            </a:pPr>
            <a:r>
              <a:rPr lang="en-US" altLang="en-US" sz="2000">
                <a:latin typeface="Lucida Console" panose="020B0609040504020204" pitchFamily="49" charset="0"/>
              </a:rPr>
              <a:t>add	$t5, $t1, </a:t>
            </a:r>
            <a:r>
              <a:rPr lang="en-US" altLang="en-US" sz="2000">
                <a:solidFill>
                  <a:srgbClr val="FF0000"/>
                </a:solidFill>
                <a:latin typeface="Lucida Console" panose="020B0609040504020204" pitchFamily="49" charset="0"/>
              </a:rPr>
              <a:t>$t4</a:t>
            </a:r>
          </a:p>
          <a:p>
            <a:pPr>
              <a:buClrTx/>
              <a:buSzTx/>
              <a:buFontTx/>
              <a:buNone/>
            </a:pPr>
            <a:r>
              <a:rPr lang="en-US" altLang="en-US" sz="2000">
                <a:latin typeface="Lucida Console" panose="020B0609040504020204" pitchFamily="49" charset="0"/>
              </a:rPr>
              <a:t>sw	$t5, 16($t0)</a:t>
            </a:r>
            <a:endParaRPr lang="en-AU" altLang="en-US" sz="2000">
              <a:latin typeface="Lucida Console" panose="020B0609040504020204" pitchFamily="49" charset="0"/>
            </a:endParaRPr>
          </a:p>
        </p:txBody>
      </p:sp>
      <p:sp>
        <p:nvSpPr>
          <p:cNvPr id="89097" name="Line 8">
            <a:extLst>
              <a:ext uri="{FF2B5EF4-FFF2-40B4-BE49-F238E27FC236}">
                <a16:creationId xmlns:a16="http://schemas.microsoft.com/office/drawing/2014/main" id="{AFB0AA02-3D19-42DE-9494-1CD522DA8909}"/>
              </a:ext>
            </a:extLst>
          </p:cNvPr>
          <p:cNvSpPr>
            <a:spLocks noChangeShapeType="1"/>
          </p:cNvSpPr>
          <p:nvPr/>
        </p:nvSpPr>
        <p:spPr bwMode="auto">
          <a:xfrm flipV="1">
            <a:off x="4572000" y="4221163"/>
            <a:ext cx="936625" cy="6477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098" name="Oval 9">
            <a:extLst>
              <a:ext uri="{FF2B5EF4-FFF2-40B4-BE49-F238E27FC236}">
                <a16:creationId xmlns:a16="http://schemas.microsoft.com/office/drawing/2014/main" id="{E8411CEC-1CD2-4F72-917B-7115797C4B1F}"/>
              </a:ext>
            </a:extLst>
          </p:cNvPr>
          <p:cNvSpPr>
            <a:spLocks noChangeArrowheads="1"/>
          </p:cNvSpPr>
          <p:nvPr/>
        </p:nvSpPr>
        <p:spPr bwMode="auto">
          <a:xfrm>
            <a:off x="2771775" y="3573463"/>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9099" name="Oval 10">
            <a:extLst>
              <a:ext uri="{FF2B5EF4-FFF2-40B4-BE49-F238E27FC236}">
                <a16:creationId xmlns:a16="http://schemas.microsoft.com/office/drawing/2014/main" id="{6C2F3E4A-9D45-4196-9082-5D62E757E604}"/>
              </a:ext>
            </a:extLst>
          </p:cNvPr>
          <p:cNvSpPr>
            <a:spLocks noChangeArrowheads="1"/>
          </p:cNvSpPr>
          <p:nvPr/>
        </p:nvSpPr>
        <p:spPr bwMode="auto">
          <a:xfrm>
            <a:off x="4284663" y="39338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9100" name="Oval 11">
            <a:extLst>
              <a:ext uri="{FF2B5EF4-FFF2-40B4-BE49-F238E27FC236}">
                <a16:creationId xmlns:a16="http://schemas.microsoft.com/office/drawing/2014/main" id="{23E442D6-7083-4533-A9AD-AF79BCC45B06}"/>
              </a:ext>
            </a:extLst>
          </p:cNvPr>
          <p:cNvSpPr>
            <a:spLocks noChangeArrowheads="1"/>
          </p:cNvSpPr>
          <p:nvPr/>
        </p:nvSpPr>
        <p:spPr bwMode="auto">
          <a:xfrm>
            <a:off x="2771775" y="4652963"/>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9101" name="Oval 12">
            <a:extLst>
              <a:ext uri="{FF2B5EF4-FFF2-40B4-BE49-F238E27FC236}">
                <a16:creationId xmlns:a16="http://schemas.microsoft.com/office/drawing/2014/main" id="{7785D6B6-2299-4B83-A792-E544AC7D1E0F}"/>
              </a:ext>
            </a:extLst>
          </p:cNvPr>
          <p:cNvSpPr>
            <a:spLocks noChangeArrowheads="1"/>
          </p:cNvSpPr>
          <p:nvPr/>
        </p:nvSpPr>
        <p:spPr bwMode="auto">
          <a:xfrm>
            <a:off x="4284663" y="50133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9102" name="Oval 13">
            <a:extLst>
              <a:ext uri="{FF2B5EF4-FFF2-40B4-BE49-F238E27FC236}">
                <a16:creationId xmlns:a16="http://schemas.microsoft.com/office/drawing/2014/main" id="{AD31C792-8072-49DB-A864-10F2CF38C509}"/>
              </a:ext>
            </a:extLst>
          </p:cNvPr>
          <p:cNvSpPr>
            <a:spLocks noChangeArrowheads="1"/>
          </p:cNvSpPr>
          <p:nvPr/>
        </p:nvSpPr>
        <p:spPr bwMode="auto">
          <a:xfrm>
            <a:off x="6084888" y="3573463"/>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9103" name="Oval 14">
            <a:extLst>
              <a:ext uri="{FF2B5EF4-FFF2-40B4-BE49-F238E27FC236}">
                <a16:creationId xmlns:a16="http://schemas.microsoft.com/office/drawing/2014/main" id="{05E827E4-0375-4802-8BB7-3D1220423D30}"/>
              </a:ext>
            </a:extLst>
          </p:cNvPr>
          <p:cNvSpPr>
            <a:spLocks noChangeArrowheads="1"/>
          </p:cNvSpPr>
          <p:nvPr/>
        </p:nvSpPr>
        <p:spPr bwMode="auto">
          <a:xfrm>
            <a:off x="7596188" y="4292600"/>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9104" name="Oval 15">
            <a:extLst>
              <a:ext uri="{FF2B5EF4-FFF2-40B4-BE49-F238E27FC236}">
                <a16:creationId xmlns:a16="http://schemas.microsoft.com/office/drawing/2014/main" id="{E8829971-9AC9-4BDB-9F50-3E066721C23A}"/>
              </a:ext>
            </a:extLst>
          </p:cNvPr>
          <p:cNvSpPr>
            <a:spLocks noChangeArrowheads="1"/>
          </p:cNvSpPr>
          <p:nvPr/>
        </p:nvSpPr>
        <p:spPr bwMode="auto">
          <a:xfrm>
            <a:off x="7596188" y="50133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9105" name="Oval 16">
            <a:extLst>
              <a:ext uri="{FF2B5EF4-FFF2-40B4-BE49-F238E27FC236}">
                <a16:creationId xmlns:a16="http://schemas.microsoft.com/office/drawing/2014/main" id="{A027BC85-89DC-4EEE-B383-E6C2D9909077}"/>
              </a:ext>
            </a:extLst>
          </p:cNvPr>
          <p:cNvSpPr>
            <a:spLocks noChangeArrowheads="1"/>
          </p:cNvSpPr>
          <p:nvPr/>
        </p:nvSpPr>
        <p:spPr bwMode="auto">
          <a:xfrm>
            <a:off x="6084888" y="39338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9106" name="Line 17">
            <a:extLst>
              <a:ext uri="{FF2B5EF4-FFF2-40B4-BE49-F238E27FC236}">
                <a16:creationId xmlns:a16="http://schemas.microsoft.com/office/drawing/2014/main" id="{53D4A5C1-8B88-43EE-B13C-056AA7F09D9B}"/>
              </a:ext>
            </a:extLst>
          </p:cNvPr>
          <p:cNvSpPr>
            <a:spLocks noChangeShapeType="1"/>
          </p:cNvSpPr>
          <p:nvPr/>
        </p:nvSpPr>
        <p:spPr bwMode="auto">
          <a:xfrm>
            <a:off x="3409950" y="3819525"/>
            <a:ext cx="879475" cy="2921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07" name="Line 18">
            <a:extLst>
              <a:ext uri="{FF2B5EF4-FFF2-40B4-BE49-F238E27FC236}">
                <a16:creationId xmlns:a16="http://schemas.microsoft.com/office/drawing/2014/main" id="{28B8283F-95C7-47E0-9A02-629D6C8C7045}"/>
              </a:ext>
            </a:extLst>
          </p:cNvPr>
          <p:cNvSpPr>
            <a:spLocks noChangeShapeType="1"/>
          </p:cNvSpPr>
          <p:nvPr/>
        </p:nvSpPr>
        <p:spPr bwMode="auto">
          <a:xfrm>
            <a:off x="3400425" y="4918075"/>
            <a:ext cx="903288" cy="2159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08" name="Line 19">
            <a:extLst>
              <a:ext uri="{FF2B5EF4-FFF2-40B4-BE49-F238E27FC236}">
                <a16:creationId xmlns:a16="http://schemas.microsoft.com/office/drawing/2014/main" id="{7996F19F-24DF-48AB-BB01-9A3E045DCFA1}"/>
              </a:ext>
            </a:extLst>
          </p:cNvPr>
          <p:cNvSpPr>
            <a:spLocks noChangeShapeType="1"/>
          </p:cNvSpPr>
          <p:nvPr/>
        </p:nvSpPr>
        <p:spPr bwMode="auto">
          <a:xfrm>
            <a:off x="6726238" y="3829050"/>
            <a:ext cx="895350" cy="6080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09" name="Line 20">
            <a:extLst>
              <a:ext uri="{FF2B5EF4-FFF2-40B4-BE49-F238E27FC236}">
                <a16:creationId xmlns:a16="http://schemas.microsoft.com/office/drawing/2014/main" id="{B2A799CA-C319-41C8-9FA2-A6E981FB05E1}"/>
              </a:ext>
            </a:extLst>
          </p:cNvPr>
          <p:cNvSpPr>
            <a:spLocks noChangeShapeType="1"/>
          </p:cNvSpPr>
          <p:nvPr/>
        </p:nvSpPr>
        <p:spPr bwMode="auto">
          <a:xfrm>
            <a:off x="6654800" y="4287838"/>
            <a:ext cx="966788" cy="8461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10" name="Text Box 21">
            <a:extLst>
              <a:ext uri="{FF2B5EF4-FFF2-40B4-BE49-F238E27FC236}">
                <a16:creationId xmlns:a16="http://schemas.microsoft.com/office/drawing/2014/main" id="{888F19D6-79A3-4718-9C47-567E0F436C06}"/>
              </a:ext>
            </a:extLst>
          </p:cNvPr>
          <p:cNvSpPr txBox="1">
            <a:spLocks noChangeArrowheads="1"/>
          </p:cNvSpPr>
          <p:nvPr/>
        </p:nvSpPr>
        <p:spPr bwMode="auto">
          <a:xfrm>
            <a:off x="6300788" y="5876925"/>
            <a:ext cx="1146175" cy="376238"/>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11 cycles</a:t>
            </a:r>
            <a:endParaRPr lang="en-AU" altLang="en-US" sz="1800"/>
          </a:p>
        </p:txBody>
      </p:sp>
      <p:sp>
        <p:nvSpPr>
          <p:cNvPr id="89111" name="Text Box 22">
            <a:extLst>
              <a:ext uri="{FF2B5EF4-FFF2-40B4-BE49-F238E27FC236}">
                <a16:creationId xmlns:a16="http://schemas.microsoft.com/office/drawing/2014/main" id="{17A84E58-A195-4038-A274-8A69EF5868FC}"/>
              </a:ext>
            </a:extLst>
          </p:cNvPr>
          <p:cNvSpPr txBox="1">
            <a:spLocks noChangeArrowheads="1"/>
          </p:cNvSpPr>
          <p:nvPr/>
        </p:nvSpPr>
        <p:spPr bwMode="auto">
          <a:xfrm>
            <a:off x="2987675" y="5876925"/>
            <a:ext cx="1146175" cy="376238"/>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13 cycles</a:t>
            </a:r>
            <a:endParaRPr lang="en-AU" altLang="en-US" sz="1800"/>
          </a:p>
        </p:txBody>
      </p:sp>
    </p:spTree>
    <p:extLst>
      <p:ext uri="{BB962C8B-B14F-4D97-AF65-F5344CB8AC3E}">
        <p14:creationId xmlns:p14="http://schemas.microsoft.com/office/powerpoint/2010/main" val="1840405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p:cNvSpPr>
            <a:spLocks noGrp="1" noChangeArrowheads="1"/>
          </p:cNvSpPr>
          <p:nvPr>
            <p:ph type="title"/>
          </p:nvPr>
        </p:nvSpPr>
        <p:spPr/>
        <p:txBody>
          <a:bodyPr/>
          <a:lstStyle/>
          <a:p>
            <a:pPr eaLnBrk="1" hangingPunct="1"/>
            <a:r>
              <a:rPr lang="en-US" altLang="zh-CN" dirty="0">
                <a:ea typeface="微软雅黑" panose="020B0503020204020204" pitchFamily="34" charset="-122"/>
              </a:rPr>
              <a:t>Procedure Calling</a:t>
            </a:r>
            <a:endParaRPr lang="en-AU" altLang="zh-CN" dirty="0">
              <a:ea typeface="微软雅黑" panose="020B0503020204020204" pitchFamily="34" charset="-122"/>
            </a:endParaRPr>
          </a:p>
        </p:txBody>
      </p:sp>
      <p:sp>
        <p:nvSpPr>
          <p:cNvPr id="44036" name="Rectangle 3"/>
          <p:cNvSpPr>
            <a:spLocks noGrp="1" noChangeArrowheads="1"/>
          </p:cNvSpPr>
          <p:nvPr>
            <p:ph type="body" idx="1"/>
          </p:nvPr>
        </p:nvSpPr>
        <p:spPr/>
        <p:txBody>
          <a:bodyPr/>
          <a:lstStyle/>
          <a:p>
            <a:pPr marL="609600" indent="-609600" eaLnBrk="1" hangingPunct="1">
              <a:defRPr/>
            </a:pPr>
            <a:r>
              <a:rPr lang="en-US" dirty="0"/>
              <a:t>Procedures enable </a:t>
            </a:r>
            <a:r>
              <a:rPr lang="en-US" dirty="0">
                <a:solidFill>
                  <a:srgbClr val="FF0000"/>
                </a:solidFill>
              </a:rPr>
              <a:t>structured</a:t>
            </a:r>
            <a:r>
              <a:rPr lang="en-US" dirty="0"/>
              <a:t> programs</a:t>
            </a:r>
          </a:p>
          <a:p>
            <a:pPr marL="1009650" lvl="1" indent="-609600" eaLnBrk="1" hangingPunct="1">
              <a:defRPr/>
            </a:pPr>
            <a:r>
              <a:rPr lang="en-US" dirty="0"/>
              <a:t>Easier to understand and reuse code</a:t>
            </a:r>
          </a:p>
          <a:p>
            <a:pPr marL="609600" indent="-609600" eaLnBrk="1" hangingPunct="1">
              <a:defRPr/>
            </a:pPr>
            <a:r>
              <a:rPr lang="en-US" dirty="0"/>
              <a:t>Steps required</a:t>
            </a:r>
          </a:p>
          <a:p>
            <a:pPr marL="990600" lvl="1" indent="-533400" eaLnBrk="1" hangingPunct="1">
              <a:buSzTx/>
              <a:buFont typeface="Wingdings" panose="05000000000000000000" pitchFamily="2" charset="2"/>
              <a:buAutoNum type="arabicPeriod"/>
              <a:defRPr/>
            </a:pPr>
            <a:r>
              <a:rPr lang="en-US" dirty="0"/>
              <a:t>Place parameters in registers</a:t>
            </a:r>
          </a:p>
          <a:p>
            <a:pPr marL="990600" lvl="1" indent="-533400" eaLnBrk="1" hangingPunct="1">
              <a:buSzTx/>
              <a:buFont typeface="Wingdings" panose="05000000000000000000" pitchFamily="2" charset="2"/>
              <a:buAutoNum type="arabicPeriod"/>
              <a:defRPr/>
            </a:pPr>
            <a:r>
              <a:rPr lang="en-US" dirty="0"/>
              <a:t>Transfer control to procedure</a:t>
            </a:r>
          </a:p>
          <a:p>
            <a:pPr marL="990600" lvl="1" indent="-533400" eaLnBrk="1" hangingPunct="1">
              <a:buSzTx/>
              <a:buFont typeface="Wingdings" panose="05000000000000000000" pitchFamily="2" charset="2"/>
              <a:buAutoNum type="arabicPeriod"/>
              <a:defRPr/>
            </a:pPr>
            <a:r>
              <a:rPr lang="en-US" dirty="0"/>
              <a:t>Acquire storage for procedure</a:t>
            </a:r>
          </a:p>
          <a:p>
            <a:pPr marL="990600" lvl="1" indent="-533400" eaLnBrk="1" hangingPunct="1">
              <a:buSzTx/>
              <a:buFont typeface="Wingdings" panose="05000000000000000000" pitchFamily="2" charset="2"/>
              <a:buAutoNum type="arabicPeriod"/>
              <a:defRPr/>
            </a:pPr>
            <a:r>
              <a:rPr lang="en-US" dirty="0"/>
              <a:t>Perform procedure’s operations</a:t>
            </a:r>
          </a:p>
          <a:p>
            <a:pPr marL="990600" lvl="1" indent="-533400" eaLnBrk="1" hangingPunct="1">
              <a:buSzTx/>
              <a:buFont typeface="Wingdings" panose="05000000000000000000" pitchFamily="2" charset="2"/>
              <a:buAutoNum type="arabicPeriod"/>
              <a:defRPr/>
            </a:pPr>
            <a:r>
              <a:rPr lang="en-US" dirty="0"/>
              <a:t>Place result in register for caller</a:t>
            </a:r>
          </a:p>
          <a:p>
            <a:pPr marL="990600" lvl="1" indent="-533400" eaLnBrk="1" hangingPunct="1">
              <a:buSzTx/>
              <a:buFont typeface="Wingdings" panose="05000000000000000000" pitchFamily="2" charset="2"/>
              <a:buAutoNum type="arabicPeriod"/>
              <a:defRPr/>
            </a:pPr>
            <a:r>
              <a:rPr lang="en-US" dirty="0"/>
              <a:t>Return to place of call</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p:txBody>
          <a:bodyPr/>
          <a:lstStyle/>
          <a:p>
            <a:pPr eaLnBrk="1" hangingPunct="1"/>
            <a:r>
              <a:rPr lang="en-US" altLang="zh-CN" dirty="0">
                <a:ea typeface="微软雅黑" panose="020B0503020204020204" pitchFamily="34" charset="-122"/>
              </a:rPr>
              <a:t>Procedure Call Instructions</a:t>
            </a:r>
            <a:endParaRPr lang="en-AU" altLang="zh-CN" dirty="0">
              <a:ea typeface="微软雅黑" panose="020B0503020204020204" pitchFamily="34" charset="-122"/>
            </a:endParaRPr>
          </a:p>
        </p:txBody>
      </p:sp>
      <p:sp>
        <p:nvSpPr>
          <p:cNvPr id="44036" name="Rectangle 3"/>
          <p:cNvSpPr>
            <a:spLocks noGrp="1" noChangeArrowheads="1"/>
          </p:cNvSpPr>
          <p:nvPr>
            <p:ph type="body" idx="1"/>
          </p:nvPr>
        </p:nvSpPr>
        <p:spPr/>
        <p:txBody>
          <a:bodyPr/>
          <a:lstStyle/>
          <a:p>
            <a:pPr eaLnBrk="1" hangingPunct="1"/>
            <a:r>
              <a:rPr lang="en-US" altLang="zh-CN" dirty="0">
                <a:ea typeface="微软雅黑" panose="020B0503020204020204" pitchFamily="34" charset="-122"/>
              </a:rPr>
              <a:t>Procedure call: jump and link</a:t>
            </a:r>
          </a:p>
          <a:p>
            <a:pPr eaLnBrk="1" hangingPunct="1">
              <a:buFont typeface="Wingdings" panose="05000000000000000000" pitchFamily="2" charset="2"/>
              <a:buNone/>
            </a:pPr>
            <a:r>
              <a:rPr lang="en-US" altLang="zh-CN" sz="2800" dirty="0">
                <a:latin typeface="Lucida Console" panose="020B0609040504020204" pitchFamily="49" charset="0"/>
                <a:ea typeface="微软雅黑" panose="020B0503020204020204" pitchFamily="34" charset="-122"/>
              </a:rPr>
              <a:t>	</a:t>
            </a:r>
            <a:r>
              <a:rPr lang="en-US" altLang="zh-CN" sz="2800" dirty="0" err="1">
                <a:solidFill>
                  <a:schemeClr val="tx2"/>
                </a:solidFill>
                <a:latin typeface="Lucida Console" panose="020B0609040504020204" pitchFamily="49" charset="0"/>
                <a:ea typeface="微软雅黑" panose="020B0503020204020204" pitchFamily="34" charset="-122"/>
              </a:rPr>
              <a:t>jal</a:t>
            </a:r>
            <a:r>
              <a:rPr lang="en-US" altLang="zh-CN" sz="2800" dirty="0">
                <a:solidFill>
                  <a:schemeClr val="tx2"/>
                </a:solidFill>
                <a:latin typeface="Lucida Console" panose="020B0609040504020204" pitchFamily="49" charset="0"/>
                <a:ea typeface="微软雅黑" panose="020B0503020204020204" pitchFamily="34" charset="-122"/>
              </a:rPr>
              <a:t> </a:t>
            </a:r>
            <a:r>
              <a:rPr lang="en-US" altLang="zh-CN" sz="2800" dirty="0" err="1">
                <a:solidFill>
                  <a:schemeClr val="tx2"/>
                </a:solidFill>
                <a:latin typeface="Lucida Console" panose="020B0609040504020204" pitchFamily="49" charset="0"/>
                <a:ea typeface="微软雅黑" panose="020B0503020204020204" pitchFamily="34" charset="-122"/>
              </a:rPr>
              <a:t>ProcedureLabel</a:t>
            </a:r>
            <a:endParaRPr lang="en-US" altLang="zh-CN" sz="2800" dirty="0">
              <a:solidFill>
                <a:schemeClr val="tx2"/>
              </a:solidFill>
              <a:latin typeface="Lucida Console" panose="020B0609040504020204" pitchFamily="49" charset="0"/>
              <a:ea typeface="微软雅黑" panose="020B0503020204020204" pitchFamily="34" charset="-122"/>
            </a:endParaRPr>
          </a:p>
          <a:p>
            <a:pPr lvl="1" eaLnBrk="1" hangingPunct="1"/>
            <a:r>
              <a:rPr lang="en-US" altLang="zh-CN" dirty="0">
                <a:ea typeface="微软雅黑" panose="020B0503020204020204" pitchFamily="34" charset="-122"/>
              </a:rPr>
              <a:t>Address of </a:t>
            </a:r>
            <a:r>
              <a:rPr lang="en-US" altLang="zh-CN" u="sng" dirty="0">
                <a:solidFill>
                  <a:srgbClr val="FF0000"/>
                </a:solidFill>
                <a:ea typeface="微软雅黑" panose="020B0503020204020204" pitchFamily="34" charset="-122"/>
              </a:rPr>
              <a:t>following </a:t>
            </a:r>
            <a:r>
              <a:rPr lang="en-US" altLang="zh-CN" dirty="0">
                <a:ea typeface="微软雅黑" panose="020B0503020204020204" pitchFamily="34" charset="-122"/>
              </a:rPr>
              <a:t>instruction put in </a:t>
            </a:r>
            <a:r>
              <a:rPr lang="en-US" altLang="zh-CN" dirty="0">
                <a:solidFill>
                  <a:srgbClr val="FF0000"/>
                </a:solidFill>
                <a:ea typeface="微软雅黑" panose="020B0503020204020204" pitchFamily="34" charset="-122"/>
              </a:rPr>
              <a:t>$</a:t>
            </a:r>
            <a:r>
              <a:rPr lang="en-US" altLang="zh-CN" dirty="0" err="1">
                <a:solidFill>
                  <a:srgbClr val="FF0000"/>
                </a:solidFill>
                <a:ea typeface="微软雅黑" panose="020B0503020204020204" pitchFamily="34" charset="-122"/>
              </a:rPr>
              <a:t>ra</a:t>
            </a:r>
            <a:endParaRPr lang="en-US" altLang="zh-CN" dirty="0">
              <a:solidFill>
                <a:srgbClr val="FF0000"/>
              </a:solidFill>
              <a:ea typeface="微软雅黑" panose="020B0503020204020204" pitchFamily="34" charset="-122"/>
            </a:endParaRPr>
          </a:p>
          <a:p>
            <a:pPr lvl="1" eaLnBrk="1" hangingPunct="1"/>
            <a:r>
              <a:rPr lang="en-US" altLang="zh-CN" dirty="0">
                <a:ea typeface="微软雅黑" panose="020B0503020204020204" pitchFamily="34" charset="-122"/>
              </a:rPr>
              <a:t>Jumps to target address</a:t>
            </a:r>
          </a:p>
          <a:p>
            <a:pPr eaLnBrk="1" hangingPunct="1"/>
            <a:r>
              <a:rPr lang="en-US" altLang="zh-CN" dirty="0">
                <a:ea typeface="微软雅黑" panose="020B0503020204020204" pitchFamily="34" charset="-122"/>
              </a:rPr>
              <a:t>Procedure return: jump register</a:t>
            </a:r>
          </a:p>
          <a:p>
            <a:pPr eaLnBrk="1" hangingPunct="1">
              <a:buFont typeface="Wingdings" panose="05000000000000000000" pitchFamily="2" charset="2"/>
              <a:buNone/>
            </a:pPr>
            <a:r>
              <a:rPr lang="en-US" altLang="zh-CN" sz="2800" dirty="0">
                <a:latin typeface="Lucida Console" panose="020B0609040504020204" pitchFamily="49" charset="0"/>
                <a:ea typeface="微软雅黑" panose="020B0503020204020204" pitchFamily="34" charset="-122"/>
              </a:rPr>
              <a:t>	</a:t>
            </a:r>
            <a:r>
              <a:rPr lang="en-US" altLang="zh-CN" sz="2800" dirty="0" err="1">
                <a:solidFill>
                  <a:schemeClr val="tx2"/>
                </a:solidFill>
                <a:latin typeface="Lucida Console" panose="020B0609040504020204" pitchFamily="49" charset="0"/>
                <a:ea typeface="微软雅黑" panose="020B0503020204020204" pitchFamily="34" charset="-122"/>
              </a:rPr>
              <a:t>jr</a:t>
            </a:r>
            <a:r>
              <a:rPr lang="en-US" altLang="zh-CN" sz="2800" dirty="0">
                <a:solidFill>
                  <a:schemeClr val="tx2"/>
                </a:solidFill>
                <a:latin typeface="Lucida Console" panose="020B0609040504020204" pitchFamily="49" charset="0"/>
                <a:ea typeface="微软雅黑" panose="020B0503020204020204" pitchFamily="34" charset="-122"/>
              </a:rPr>
              <a:t> $</a:t>
            </a:r>
            <a:r>
              <a:rPr lang="en-US" altLang="zh-CN" sz="2800" dirty="0" err="1">
                <a:solidFill>
                  <a:schemeClr val="tx2"/>
                </a:solidFill>
                <a:latin typeface="Lucida Console" panose="020B0609040504020204" pitchFamily="49" charset="0"/>
                <a:ea typeface="微软雅黑" panose="020B0503020204020204" pitchFamily="34" charset="-122"/>
              </a:rPr>
              <a:t>ra</a:t>
            </a:r>
            <a:endParaRPr lang="en-US" altLang="zh-CN" sz="2800" dirty="0">
              <a:solidFill>
                <a:schemeClr val="tx2"/>
              </a:solidFill>
              <a:latin typeface="Lucida Console" panose="020B0609040504020204" pitchFamily="49" charset="0"/>
              <a:ea typeface="微软雅黑" panose="020B0503020204020204" pitchFamily="34" charset="-122"/>
            </a:endParaRPr>
          </a:p>
          <a:p>
            <a:pPr lvl="1" eaLnBrk="1" hangingPunct="1"/>
            <a:r>
              <a:rPr lang="en-US" altLang="zh-CN" dirty="0">
                <a:ea typeface="微软雅黑" panose="020B0503020204020204" pitchFamily="34" charset="-122"/>
              </a:rPr>
              <a:t>Copies </a:t>
            </a:r>
            <a:r>
              <a:rPr lang="en-US" altLang="zh-CN" dirty="0">
                <a:solidFill>
                  <a:srgbClr val="FF0000"/>
                </a:solidFill>
                <a:ea typeface="微软雅黑" panose="020B0503020204020204" pitchFamily="34" charset="-122"/>
              </a:rPr>
              <a:t>$</a:t>
            </a:r>
            <a:r>
              <a:rPr lang="en-US" altLang="zh-CN" dirty="0" err="1">
                <a:solidFill>
                  <a:srgbClr val="FF0000"/>
                </a:solidFill>
                <a:ea typeface="微软雅黑" panose="020B0503020204020204" pitchFamily="34" charset="-122"/>
              </a:rPr>
              <a:t>ra</a:t>
            </a:r>
            <a:r>
              <a:rPr lang="en-US" altLang="zh-CN" dirty="0">
                <a:solidFill>
                  <a:srgbClr val="FF0000"/>
                </a:solidFill>
                <a:ea typeface="微软雅黑" panose="020B0503020204020204" pitchFamily="34" charset="-122"/>
              </a:rPr>
              <a:t> </a:t>
            </a:r>
            <a:r>
              <a:rPr lang="en-US" altLang="zh-CN" dirty="0">
                <a:ea typeface="微软雅黑" panose="020B0503020204020204" pitchFamily="34" charset="-122"/>
              </a:rPr>
              <a:t>to program counter</a:t>
            </a:r>
          </a:p>
          <a:p>
            <a:pPr lvl="1" eaLnBrk="1" hangingPunct="1"/>
            <a:r>
              <a:rPr lang="en-US" altLang="zh-CN" dirty="0">
                <a:ea typeface="微软雅黑" panose="020B0503020204020204" pitchFamily="34" charset="-122"/>
              </a:rPr>
              <a:t>Can also be used for computed jumps</a:t>
            </a:r>
          </a:p>
          <a:p>
            <a:pPr lvl="2" eaLnBrk="1" hangingPunct="1"/>
            <a:r>
              <a:rPr lang="en-US" altLang="zh-CN" dirty="0">
                <a:ea typeface="微软雅黑" panose="020B0503020204020204" pitchFamily="34" charset="-122"/>
              </a:rPr>
              <a:t>e.g., for case/switch statements</a:t>
            </a:r>
            <a:endParaRPr lang="en-AU" altLang="zh-CN" dirty="0">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7" name="Picture 8" descr="f02-13-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775" y="2060575"/>
            <a:ext cx="3617913"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8" name="Rectangle 6"/>
          <p:cNvSpPr>
            <a:spLocks noGrp="1" noChangeArrowheads="1"/>
          </p:cNvSpPr>
          <p:nvPr>
            <p:ph type="title"/>
          </p:nvPr>
        </p:nvSpPr>
        <p:spPr/>
        <p:txBody>
          <a:bodyPr/>
          <a:lstStyle/>
          <a:p>
            <a:pPr eaLnBrk="1" hangingPunct="1"/>
            <a:r>
              <a:rPr lang="en-US" altLang="zh-CN" dirty="0">
                <a:ea typeface="微软雅黑" panose="020B0503020204020204" pitchFamily="34" charset="-122"/>
              </a:rPr>
              <a:t>Memory Layout</a:t>
            </a:r>
            <a:endParaRPr lang="en-AU" altLang="zh-CN" dirty="0">
              <a:ea typeface="微软雅黑" panose="020B0503020204020204" pitchFamily="34" charset="-122"/>
            </a:endParaRPr>
          </a:p>
        </p:txBody>
      </p:sp>
      <p:sp>
        <p:nvSpPr>
          <p:cNvPr id="53253" name="Rectangle 7"/>
          <p:cNvSpPr>
            <a:spLocks noGrp="1" noChangeArrowheads="1"/>
          </p:cNvSpPr>
          <p:nvPr>
            <p:ph type="body" idx="1"/>
          </p:nvPr>
        </p:nvSpPr>
        <p:spPr>
          <a:xfrm>
            <a:off x="539750" y="1125538"/>
            <a:ext cx="5040313" cy="5111750"/>
          </a:xfrm>
        </p:spPr>
        <p:txBody>
          <a:bodyPr/>
          <a:lstStyle/>
          <a:p>
            <a:pPr eaLnBrk="1" hangingPunct="1">
              <a:lnSpc>
                <a:spcPct val="90000"/>
              </a:lnSpc>
            </a:pPr>
            <a:r>
              <a:rPr lang="en-US" altLang="zh-CN" sz="2800" dirty="0">
                <a:solidFill>
                  <a:srgbClr val="009900"/>
                </a:solidFill>
                <a:ea typeface="微软雅黑" panose="020B0503020204020204" pitchFamily="34" charset="-122"/>
              </a:rPr>
              <a:t>Text:</a:t>
            </a:r>
            <a:r>
              <a:rPr lang="en-US" altLang="zh-CN" sz="2800" dirty="0">
                <a:ea typeface="微软雅黑" panose="020B0503020204020204" pitchFamily="34" charset="-122"/>
              </a:rPr>
              <a:t> program code</a:t>
            </a:r>
          </a:p>
          <a:p>
            <a:pPr eaLnBrk="1" hangingPunct="1">
              <a:lnSpc>
                <a:spcPct val="90000"/>
              </a:lnSpc>
            </a:pPr>
            <a:r>
              <a:rPr lang="en-US" altLang="zh-CN" sz="2800" dirty="0">
                <a:solidFill>
                  <a:srgbClr val="009900"/>
                </a:solidFill>
                <a:ea typeface="微软雅黑" panose="020B0503020204020204" pitchFamily="34" charset="-122"/>
              </a:rPr>
              <a:t>Static data: </a:t>
            </a:r>
            <a:r>
              <a:rPr lang="en-US" altLang="zh-CN" sz="2800" dirty="0">
                <a:ea typeface="微软雅黑" panose="020B0503020204020204" pitchFamily="34" charset="-122"/>
              </a:rPr>
              <a:t>global variables</a:t>
            </a:r>
          </a:p>
          <a:p>
            <a:pPr lvl="1" eaLnBrk="1" hangingPunct="1">
              <a:lnSpc>
                <a:spcPct val="90000"/>
              </a:lnSpc>
            </a:pPr>
            <a:r>
              <a:rPr lang="en-US" altLang="zh-CN" sz="2400" dirty="0">
                <a:ea typeface="微软雅黑" panose="020B0503020204020204" pitchFamily="34" charset="-122"/>
              </a:rPr>
              <a:t>e.g., static variables in C, constant arrays and strings</a:t>
            </a:r>
          </a:p>
          <a:p>
            <a:pPr lvl="1" eaLnBrk="1" hangingPunct="1">
              <a:lnSpc>
                <a:spcPct val="90000"/>
              </a:lnSpc>
            </a:pPr>
            <a:r>
              <a:rPr lang="en-US" altLang="zh-CN" sz="2400" dirty="0">
                <a:ea typeface="微软雅黑" panose="020B0503020204020204" pitchFamily="34" charset="-122"/>
              </a:rPr>
              <a:t>$</a:t>
            </a:r>
            <a:r>
              <a:rPr lang="en-US" altLang="zh-CN" sz="2400" dirty="0" err="1">
                <a:ea typeface="微软雅黑" panose="020B0503020204020204" pitchFamily="34" charset="-122"/>
              </a:rPr>
              <a:t>gp</a:t>
            </a:r>
            <a:r>
              <a:rPr lang="en-US" altLang="zh-CN" sz="2400" dirty="0">
                <a:ea typeface="微软雅黑" panose="020B0503020204020204" pitchFamily="34" charset="-122"/>
              </a:rPr>
              <a:t> initialized to address allowing ±offsets into this segment</a:t>
            </a:r>
          </a:p>
          <a:p>
            <a:pPr eaLnBrk="1" hangingPunct="1">
              <a:lnSpc>
                <a:spcPct val="90000"/>
              </a:lnSpc>
            </a:pPr>
            <a:r>
              <a:rPr lang="en-US" altLang="zh-CN" sz="2800" dirty="0">
                <a:solidFill>
                  <a:srgbClr val="009900"/>
                </a:solidFill>
                <a:ea typeface="微软雅黑" panose="020B0503020204020204" pitchFamily="34" charset="-122"/>
              </a:rPr>
              <a:t>Dynamic data: </a:t>
            </a:r>
            <a:r>
              <a:rPr lang="en-US" altLang="zh-CN" sz="2800" dirty="0">
                <a:ea typeface="微软雅黑" panose="020B0503020204020204" pitchFamily="34" charset="-122"/>
              </a:rPr>
              <a:t>heap</a:t>
            </a:r>
          </a:p>
          <a:p>
            <a:pPr lvl="1" eaLnBrk="1" hangingPunct="1">
              <a:lnSpc>
                <a:spcPct val="90000"/>
              </a:lnSpc>
            </a:pPr>
            <a:r>
              <a:rPr lang="en-US" altLang="zh-CN" sz="2400" dirty="0">
                <a:ea typeface="微软雅黑" panose="020B0503020204020204" pitchFamily="34" charset="-122"/>
              </a:rPr>
              <a:t>E.g., malloc() in C, new in Java, linked lists</a:t>
            </a:r>
          </a:p>
          <a:p>
            <a:pPr lvl="1" eaLnBrk="1" hangingPunct="1">
              <a:lnSpc>
                <a:spcPct val="90000"/>
              </a:lnSpc>
            </a:pPr>
            <a:r>
              <a:rPr lang="en-US" altLang="zh-CN" sz="2400" dirty="0">
                <a:ea typeface="微软雅黑" panose="020B0503020204020204" pitchFamily="34" charset="-122"/>
              </a:rPr>
              <a:t>Must use free() in C</a:t>
            </a:r>
          </a:p>
          <a:p>
            <a:pPr lvl="2" eaLnBrk="1" hangingPunct="1">
              <a:lnSpc>
                <a:spcPct val="90000"/>
              </a:lnSpc>
            </a:pPr>
            <a:r>
              <a:rPr lang="en-US" altLang="zh-CN" sz="2000" dirty="0">
                <a:ea typeface="微软雅黑" panose="020B0503020204020204" pitchFamily="34" charset="-122"/>
              </a:rPr>
              <a:t>Memory leak issues!</a:t>
            </a:r>
          </a:p>
          <a:p>
            <a:pPr eaLnBrk="1" hangingPunct="1">
              <a:lnSpc>
                <a:spcPct val="90000"/>
              </a:lnSpc>
            </a:pPr>
            <a:r>
              <a:rPr lang="en-US" altLang="zh-CN" sz="2800" dirty="0">
                <a:solidFill>
                  <a:srgbClr val="009900"/>
                </a:solidFill>
                <a:ea typeface="微软雅黑" panose="020B0503020204020204" pitchFamily="34" charset="-122"/>
              </a:rPr>
              <a:t>Stack:</a:t>
            </a:r>
            <a:r>
              <a:rPr lang="en-US" altLang="zh-CN" sz="2800" dirty="0">
                <a:ea typeface="微软雅黑" panose="020B0503020204020204" pitchFamily="34" charset="-122"/>
              </a:rPr>
              <a:t> automatic storage</a:t>
            </a:r>
            <a:endParaRPr lang="en-AU" altLang="zh-CN" sz="2800" dirty="0">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1475656" y="3133527"/>
            <a:ext cx="5760640" cy="769441"/>
          </a:xfrm>
        </p:spPr>
        <p:txBody>
          <a:bodyPr/>
          <a:lstStyle/>
          <a:p>
            <a:pPr algn="ctr" eaLnBrk="1" hangingPunct="1"/>
            <a:r>
              <a:rPr lang="en-US" altLang="zh-CN" dirty="0">
                <a:ea typeface="微软雅黑" panose="020B0503020204020204" pitchFamily="34" charset="-122"/>
              </a:rPr>
              <a:t>Addressing</a:t>
            </a:r>
          </a:p>
        </p:txBody>
      </p:sp>
    </p:spTree>
    <p:extLst>
      <p:ext uri="{BB962C8B-B14F-4D97-AF65-F5344CB8AC3E}">
        <p14:creationId xmlns:p14="http://schemas.microsoft.com/office/powerpoint/2010/main" val="2078079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en-US" altLang="zh-CN" sz="4000" dirty="0">
                <a:ea typeface="宋体" pitchFamily="2" charset="-122"/>
              </a:rPr>
              <a:t>Response Time and Throughput</a:t>
            </a:r>
            <a:endParaRPr lang="en-AU" sz="4000" dirty="0"/>
          </a:p>
        </p:txBody>
      </p:sp>
      <p:sp>
        <p:nvSpPr>
          <p:cNvPr id="48132" name="Rectangle 3"/>
          <p:cNvSpPr>
            <a:spLocks noGrp="1" noChangeArrowheads="1"/>
          </p:cNvSpPr>
          <p:nvPr>
            <p:ph type="body" idx="1"/>
          </p:nvPr>
        </p:nvSpPr>
        <p:spPr/>
        <p:txBody>
          <a:bodyPr/>
          <a:lstStyle/>
          <a:p>
            <a:pPr eaLnBrk="1" hangingPunct="1"/>
            <a:r>
              <a:rPr lang="en-US" altLang="zh-CN" sz="2800" b="1" dirty="0">
                <a:solidFill>
                  <a:srgbClr val="FF0000"/>
                </a:solidFill>
                <a:ea typeface="宋体" pitchFamily="2" charset="-122"/>
              </a:rPr>
              <a:t>Response time (Latency)</a:t>
            </a:r>
          </a:p>
          <a:p>
            <a:pPr lvl="1" eaLnBrk="1" hangingPunct="1"/>
            <a:r>
              <a:rPr lang="en-US" altLang="zh-CN" sz="2400" dirty="0">
                <a:ea typeface="宋体" pitchFamily="2" charset="-122"/>
              </a:rPr>
              <a:t>How long it takes to do a task</a:t>
            </a:r>
          </a:p>
          <a:p>
            <a:pPr lvl="2" eaLnBrk="1" hangingPunct="1"/>
            <a:r>
              <a:rPr lang="en-US" altLang="zh-CN" sz="2000" dirty="0">
                <a:ea typeface="宋体" pitchFamily="2" charset="-122"/>
              </a:rPr>
              <a:t>Important to </a:t>
            </a:r>
            <a:r>
              <a:rPr lang="en-US" altLang="zh-CN" sz="2000" dirty="0">
                <a:solidFill>
                  <a:srgbClr val="FF0000"/>
                </a:solidFill>
                <a:ea typeface="宋体" pitchFamily="2" charset="-122"/>
              </a:rPr>
              <a:t>individual</a:t>
            </a:r>
            <a:r>
              <a:rPr lang="en-US" altLang="zh-CN" sz="2000" dirty="0">
                <a:ea typeface="宋体" pitchFamily="2" charset="-122"/>
              </a:rPr>
              <a:t> users</a:t>
            </a:r>
          </a:p>
          <a:p>
            <a:pPr eaLnBrk="1" hangingPunct="1"/>
            <a:r>
              <a:rPr lang="en-US" altLang="zh-CN" sz="2800" b="1" dirty="0">
                <a:solidFill>
                  <a:srgbClr val="FF0000"/>
                </a:solidFill>
                <a:ea typeface="宋体" pitchFamily="2" charset="-122"/>
              </a:rPr>
              <a:t>Throughput</a:t>
            </a:r>
          </a:p>
          <a:p>
            <a:pPr lvl="1" eaLnBrk="1" hangingPunct="1"/>
            <a:r>
              <a:rPr lang="en-US" altLang="zh-CN" sz="2400" dirty="0">
                <a:ea typeface="宋体" pitchFamily="2" charset="-122"/>
              </a:rPr>
              <a:t>Total work done per unit time</a:t>
            </a:r>
          </a:p>
          <a:p>
            <a:pPr lvl="2" eaLnBrk="1" hangingPunct="1"/>
            <a:r>
              <a:rPr lang="en-US" altLang="zh-CN" sz="2000" dirty="0">
                <a:ea typeface="宋体" pitchFamily="2" charset="-122"/>
              </a:rPr>
              <a:t>e.g., tasks/transactions/… per hour</a:t>
            </a:r>
          </a:p>
          <a:p>
            <a:pPr lvl="2" eaLnBrk="1" hangingPunct="1"/>
            <a:r>
              <a:rPr lang="en-US" altLang="zh-CN" sz="2000" dirty="0">
                <a:ea typeface="宋体" pitchFamily="2" charset="-122"/>
              </a:rPr>
              <a:t>Important to </a:t>
            </a:r>
            <a:r>
              <a:rPr lang="en-US" altLang="zh-CN" sz="2000" dirty="0">
                <a:solidFill>
                  <a:srgbClr val="FF0000"/>
                </a:solidFill>
                <a:ea typeface="宋体" pitchFamily="2" charset="-122"/>
              </a:rPr>
              <a:t>data center </a:t>
            </a:r>
            <a:r>
              <a:rPr lang="en-US" altLang="zh-CN" sz="2000" dirty="0">
                <a:ea typeface="宋体" pitchFamily="2" charset="-122"/>
              </a:rPr>
              <a:t>managers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Rectangle 2"/>
          <p:cNvSpPr>
            <a:spLocks noGrp="1" noChangeArrowheads="1"/>
          </p:cNvSpPr>
          <p:nvPr>
            <p:ph type="title"/>
          </p:nvPr>
        </p:nvSpPr>
        <p:spPr/>
        <p:txBody>
          <a:bodyPr/>
          <a:lstStyle/>
          <a:p>
            <a:pPr eaLnBrk="1" hangingPunct="1"/>
            <a:r>
              <a:rPr lang="en-US" altLang="zh-CN" dirty="0">
                <a:ea typeface="微软雅黑" panose="020B0503020204020204" pitchFamily="34" charset="-122"/>
              </a:rPr>
              <a:t>Addressing Mode Summary</a:t>
            </a:r>
            <a:endParaRPr lang="en-AU" altLang="zh-CN" dirty="0">
              <a:ea typeface="微软雅黑" panose="020B0503020204020204" pitchFamily="34" charset="-122"/>
            </a:endParaRPr>
          </a:p>
        </p:txBody>
      </p:sp>
      <p:pic>
        <p:nvPicPr>
          <p:cNvPr id="4" name="Picture 6" descr="f02-18-P374493">
            <a:extLst>
              <a:ext uri="{FF2B5EF4-FFF2-40B4-BE49-F238E27FC236}">
                <a16:creationId xmlns:a16="http://schemas.microsoft.com/office/drawing/2014/main" id="{FF8D644D-FD77-40A4-AC70-AEDBB2C36A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0693" y="1124744"/>
            <a:ext cx="4662613" cy="5587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2"/>
          <p:cNvSpPr>
            <a:spLocks noGrp="1" noChangeArrowheads="1"/>
          </p:cNvSpPr>
          <p:nvPr>
            <p:ph type="title"/>
          </p:nvPr>
        </p:nvSpPr>
        <p:spPr/>
        <p:txBody>
          <a:bodyPr/>
          <a:lstStyle/>
          <a:p>
            <a:pPr eaLnBrk="1" hangingPunct="1"/>
            <a:r>
              <a:rPr lang="en-US" altLang="zh-CN" dirty="0">
                <a:ea typeface="微软雅黑" panose="020B0503020204020204" pitchFamily="34" charset="-122"/>
              </a:rPr>
              <a:t>Branch Addressing</a:t>
            </a:r>
            <a:endParaRPr lang="en-AU" altLang="zh-CN" dirty="0">
              <a:ea typeface="微软雅黑" panose="020B0503020204020204" pitchFamily="34" charset="-122"/>
            </a:endParaRPr>
          </a:p>
        </p:txBody>
      </p:sp>
      <p:sp>
        <p:nvSpPr>
          <p:cNvPr id="59396" name="Rectangle 3"/>
          <p:cNvSpPr>
            <a:spLocks noGrp="1" noChangeArrowheads="1"/>
          </p:cNvSpPr>
          <p:nvPr>
            <p:ph type="body" idx="1"/>
          </p:nvPr>
        </p:nvSpPr>
        <p:spPr>
          <a:xfrm>
            <a:off x="684213" y="1000125"/>
            <a:ext cx="8270875" cy="2214563"/>
          </a:xfrm>
        </p:spPr>
        <p:txBody>
          <a:bodyPr/>
          <a:lstStyle/>
          <a:p>
            <a:pPr eaLnBrk="1" hangingPunct="1"/>
            <a:r>
              <a:rPr lang="en-US" altLang="zh-CN" dirty="0">
                <a:ea typeface="微软雅黑" panose="020B0503020204020204" pitchFamily="34" charset="-122"/>
              </a:rPr>
              <a:t>Branch instructions specify</a:t>
            </a:r>
          </a:p>
          <a:p>
            <a:pPr lvl="1" eaLnBrk="1" hangingPunct="1"/>
            <a:r>
              <a:rPr lang="en-US" altLang="zh-CN" dirty="0">
                <a:ea typeface="微软雅黑" panose="020B0503020204020204" pitchFamily="34" charset="-122"/>
              </a:rPr>
              <a:t>Opcode, two registers, target address</a:t>
            </a:r>
          </a:p>
          <a:p>
            <a:pPr eaLnBrk="1" hangingPunct="1"/>
            <a:r>
              <a:rPr lang="en-US" altLang="zh-CN" dirty="0">
                <a:ea typeface="微软雅黑" panose="020B0503020204020204" pitchFamily="34" charset="-122"/>
              </a:rPr>
              <a:t>If addresses had to fit in 16-bits, then no program could be bigger than 2</a:t>
            </a:r>
            <a:r>
              <a:rPr lang="en-US" altLang="zh-CN" baseline="30000" dirty="0">
                <a:ea typeface="微软雅黑" panose="020B0503020204020204" pitchFamily="34" charset="-122"/>
              </a:rPr>
              <a:t>16</a:t>
            </a:r>
          </a:p>
        </p:txBody>
      </p:sp>
      <p:grpSp>
        <p:nvGrpSpPr>
          <p:cNvPr id="121861" name="Group 4"/>
          <p:cNvGrpSpPr>
            <a:grpSpLocks/>
          </p:cNvGrpSpPr>
          <p:nvPr/>
        </p:nvGrpSpPr>
        <p:grpSpPr bwMode="auto">
          <a:xfrm>
            <a:off x="1403350" y="3441700"/>
            <a:ext cx="6913563" cy="773113"/>
            <a:chOff x="884" y="981"/>
            <a:chExt cx="4355" cy="487"/>
          </a:xfrm>
        </p:grpSpPr>
        <p:sp>
          <p:nvSpPr>
            <p:cNvPr id="121863" name="Text Box 5"/>
            <p:cNvSpPr txBox="1">
              <a:spLocks noChangeArrowheads="1"/>
            </p:cNvSpPr>
            <p:nvPr/>
          </p:nvSpPr>
          <p:spPr bwMode="auto">
            <a:xfrm>
              <a:off x="884"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dirty="0">
                  <a:ea typeface="微软雅黑" panose="020B0503020204020204" pitchFamily="34" charset="-122"/>
                </a:rPr>
                <a:t>op</a:t>
              </a:r>
              <a:endParaRPr lang="en-AU" altLang="zh-CN" sz="2000" dirty="0">
                <a:ea typeface="微软雅黑" panose="020B0503020204020204" pitchFamily="34" charset="-122"/>
              </a:endParaRPr>
            </a:p>
          </p:txBody>
        </p:sp>
        <p:sp>
          <p:nvSpPr>
            <p:cNvPr id="121864" name="Text Box 6"/>
            <p:cNvSpPr txBox="1">
              <a:spLocks noChangeArrowheads="1"/>
            </p:cNvSpPr>
            <p:nvPr/>
          </p:nvSpPr>
          <p:spPr bwMode="auto">
            <a:xfrm>
              <a:off x="170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dirty="0" err="1">
                  <a:ea typeface="微软雅黑" panose="020B0503020204020204" pitchFamily="34" charset="-122"/>
                </a:rPr>
                <a:t>rs</a:t>
              </a:r>
              <a:endParaRPr lang="en-AU" altLang="zh-CN" sz="2000" dirty="0">
                <a:ea typeface="微软雅黑" panose="020B0503020204020204" pitchFamily="34" charset="-122"/>
              </a:endParaRPr>
            </a:p>
          </p:txBody>
        </p:sp>
        <p:sp>
          <p:nvSpPr>
            <p:cNvPr id="121865" name="Text Box 7"/>
            <p:cNvSpPr txBox="1">
              <a:spLocks noChangeArrowheads="1"/>
            </p:cNvSpPr>
            <p:nvPr/>
          </p:nvSpPr>
          <p:spPr bwMode="auto">
            <a:xfrm>
              <a:off x="238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dirty="0">
                  <a:ea typeface="微软雅黑" panose="020B0503020204020204" pitchFamily="34" charset="-122"/>
                </a:rPr>
                <a:t>rt</a:t>
              </a:r>
              <a:endParaRPr lang="en-AU" altLang="zh-CN" sz="2000" dirty="0">
                <a:ea typeface="微软雅黑" panose="020B0503020204020204" pitchFamily="34" charset="-122"/>
              </a:endParaRPr>
            </a:p>
          </p:txBody>
        </p:sp>
        <p:sp>
          <p:nvSpPr>
            <p:cNvPr id="121866" name="Text Box 8"/>
            <p:cNvSpPr txBox="1">
              <a:spLocks noChangeArrowheads="1"/>
            </p:cNvSpPr>
            <p:nvPr/>
          </p:nvSpPr>
          <p:spPr bwMode="auto">
            <a:xfrm>
              <a:off x="3061" y="981"/>
              <a:ext cx="217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dirty="0">
                  <a:ea typeface="微软雅黑" panose="020B0503020204020204" pitchFamily="34" charset="-122"/>
                </a:rPr>
                <a:t>constant or address</a:t>
              </a:r>
              <a:endParaRPr lang="en-AU" altLang="zh-CN" sz="2000" dirty="0">
                <a:ea typeface="微软雅黑" panose="020B0503020204020204" pitchFamily="34" charset="-122"/>
              </a:endParaRPr>
            </a:p>
          </p:txBody>
        </p:sp>
        <p:sp>
          <p:nvSpPr>
            <p:cNvPr id="121867" name="Text Box 9"/>
            <p:cNvSpPr txBox="1">
              <a:spLocks noChangeArrowheads="1"/>
            </p:cNvSpPr>
            <p:nvPr/>
          </p:nvSpPr>
          <p:spPr bwMode="auto">
            <a:xfrm>
              <a:off x="1067"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a:ea typeface="微软雅黑" panose="020B0503020204020204" pitchFamily="34" charset="-122"/>
                </a:rPr>
                <a:t>6 bits</a:t>
              </a:r>
              <a:endParaRPr lang="en-AU" altLang="zh-CN" sz="1600" dirty="0">
                <a:ea typeface="微软雅黑" panose="020B0503020204020204" pitchFamily="34" charset="-122"/>
              </a:endParaRPr>
            </a:p>
          </p:txBody>
        </p:sp>
        <p:sp>
          <p:nvSpPr>
            <p:cNvPr id="121868" name="Text Box 10"/>
            <p:cNvSpPr txBox="1">
              <a:spLocks noChangeArrowheads="1"/>
            </p:cNvSpPr>
            <p:nvPr/>
          </p:nvSpPr>
          <p:spPr bwMode="auto">
            <a:xfrm>
              <a:off x="183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a:ea typeface="微软雅黑" panose="020B0503020204020204" pitchFamily="34" charset="-122"/>
                </a:rPr>
                <a:t>5 bits</a:t>
              </a:r>
              <a:endParaRPr lang="en-AU" altLang="zh-CN" sz="1600" dirty="0">
                <a:ea typeface="微软雅黑" panose="020B0503020204020204" pitchFamily="34" charset="-122"/>
              </a:endParaRPr>
            </a:p>
          </p:txBody>
        </p:sp>
        <p:sp>
          <p:nvSpPr>
            <p:cNvPr id="121869" name="Text Box 11"/>
            <p:cNvSpPr txBox="1">
              <a:spLocks noChangeArrowheads="1"/>
            </p:cNvSpPr>
            <p:nvPr/>
          </p:nvSpPr>
          <p:spPr bwMode="auto">
            <a:xfrm>
              <a:off x="2519"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a:ea typeface="微软雅黑" panose="020B0503020204020204" pitchFamily="34" charset="-122"/>
                </a:rPr>
                <a:t>5 bits</a:t>
              </a:r>
              <a:endParaRPr lang="en-AU" altLang="zh-CN" sz="1600" dirty="0">
                <a:ea typeface="微软雅黑" panose="020B0503020204020204" pitchFamily="34" charset="-122"/>
              </a:endParaRPr>
            </a:p>
          </p:txBody>
        </p:sp>
        <p:sp>
          <p:nvSpPr>
            <p:cNvPr id="121870" name="Text Box 12"/>
            <p:cNvSpPr txBox="1">
              <a:spLocks noChangeArrowheads="1"/>
            </p:cNvSpPr>
            <p:nvPr/>
          </p:nvSpPr>
          <p:spPr bwMode="auto">
            <a:xfrm>
              <a:off x="3935" y="1256"/>
              <a:ext cx="4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a:ea typeface="微软雅黑" panose="020B0503020204020204" pitchFamily="34" charset="-122"/>
                </a:rPr>
                <a:t>16 bits</a:t>
              </a:r>
              <a:endParaRPr lang="en-AU" altLang="zh-CN" sz="1600" dirty="0">
                <a:ea typeface="微软雅黑" panose="020B0503020204020204" pitchFamily="34" charset="-122"/>
              </a:endParaRPr>
            </a:p>
          </p:txBody>
        </p:sp>
      </p:grpSp>
      <p:sp>
        <p:nvSpPr>
          <p:cNvPr id="59398" name="Rectangle 13"/>
          <p:cNvSpPr>
            <a:spLocks noChangeArrowheads="1"/>
          </p:cNvSpPr>
          <p:nvPr/>
        </p:nvSpPr>
        <p:spPr bwMode="auto">
          <a:xfrm>
            <a:off x="714375" y="4318000"/>
            <a:ext cx="8286750" cy="163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zh-CN" dirty="0">
                <a:solidFill>
                  <a:srgbClr val="FF0000"/>
                </a:solidFill>
                <a:ea typeface="微软雅黑" panose="020B0503020204020204" pitchFamily="34" charset="-122"/>
              </a:rPr>
              <a:t>PC-relative addressing</a:t>
            </a:r>
          </a:p>
          <a:p>
            <a:pPr lvl="1" eaLnBrk="1" hangingPunct="1"/>
            <a:r>
              <a:rPr lang="en-US" altLang="zh-CN" dirty="0">
                <a:ea typeface="微软雅黑" panose="020B0503020204020204" pitchFamily="34" charset="-122"/>
              </a:rPr>
              <a:t>Target address = PC + 4 + offset × 4</a:t>
            </a:r>
          </a:p>
          <a:p>
            <a:pPr lvl="1" eaLnBrk="1" hangingPunct="1"/>
            <a:r>
              <a:rPr lang="en-US" altLang="zh-CN" dirty="0">
                <a:ea typeface="微软雅黑" panose="020B0503020204020204" pitchFamily="34" charset="-122"/>
              </a:rPr>
              <a:t>Almost all loops and </a:t>
            </a:r>
            <a:r>
              <a:rPr lang="en-US" altLang="zh-CN" i="1" dirty="0">
                <a:ea typeface="微软雅黑" panose="020B0503020204020204" pitchFamily="34" charset="-122"/>
              </a:rPr>
              <a:t>if</a:t>
            </a:r>
            <a:r>
              <a:rPr lang="en-US" altLang="zh-CN" dirty="0">
                <a:ea typeface="微软雅黑" panose="020B0503020204020204" pitchFamily="34" charset="-122"/>
              </a:rPr>
              <a:t> statements &lt; 2</a:t>
            </a:r>
            <a:r>
              <a:rPr lang="en-US" altLang="zh-CN" baseline="30000" dirty="0">
                <a:ea typeface="微软雅黑" panose="020B0503020204020204" pitchFamily="34" charset="-122"/>
              </a:rPr>
              <a:t>16 </a:t>
            </a:r>
            <a:r>
              <a:rPr lang="en-US" altLang="zh-CN" dirty="0">
                <a:ea typeface="微软雅黑" panose="020B0503020204020204" pitchFamily="34" charset="-122"/>
              </a:rPr>
              <a:t>words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2"/>
          <p:cNvSpPr>
            <a:spLocks noGrp="1" noChangeArrowheads="1"/>
          </p:cNvSpPr>
          <p:nvPr>
            <p:ph type="title"/>
          </p:nvPr>
        </p:nvSpPr>
        <p:spPr/>
        <p:txBody>
          <a:bodyPr/>
          <a:lstStyle/>
          <a:p>
            <a:pPr eaLnBrk="1" hangingPunct="1"/>
            <a:r>
              <a:rPr lang="en-US" altLang="zh-CN" dirty="0">
                <a:ea typeface="微软雅黑" panose="020B0503020204020204" pitchFamily="34" charset="-122"/>
              </a:rPr>
              <a:t>Jump Addressing</a:t>
            </a:r>
            <a:endParaRPr lang="en-AU" altLang="zh-CN" dirty="0">
              <a:ea typeface="微软雅黑" panose="020B0503020204020204" pitchFamily="34" charset="-122"/>
            </a:endParaRPr>
          </a:p>
        </p:txBody>
      </p:sp>
      <p:sp>
        <p:nvSpPr>
          <p:cNvPr id="123908" name="Rectangle 3"/>
          <p:cNvSpPr>
            <a:spLocks noGrp="1" noChangeArrowheads="1"/>
          </p:cNvSpPr>
          <p:nvPr>
            <p:ph type="body" idx="1"/>
          </p:nvPr>
        </p:nvSpPr>
        <p:spPr>
          <a:xfrm>
            <a:off x="684213" y="1125538"/>
            <a:ext cx="8270875" cy="1843087"/>
          </a:xfrm>
        </p:spPr>
        <p:txBody>
          <a:bodyPr/>
          <a:lstStyle/>
          <a:p>
            <a:pPr eaLnBrk="1" hangingPunct="1"/>
            <a:r>
              <a:rPr lang="en-US" altLang="zh-CN" dirty="0">
                <a:ea typeface="微软雅黑" panose="020B0503020204020204" pitchFamily="34" charset="-122"/>
              </a:rPr>
              <a:t>Jump (</a:t>
            </a:r>
            <a:r>
              <a:rPr lang="en-US" altLang="zh-CN" dirty="0">
                <a:solidFill>
                  <a:srgbClr val="FF0000"/>
                </a:solidFill>
                <a:latin typeface="Lucida Console" panose="020B0609040504020204" pitchFamily="49" charset="0"/>
                <a:ea typeface="微软雅黑" panose="020B0503020204020204" pitchFamily="34" charset="-122"/>
              </a:rPr>
              <a:t>j</a:t>
            </a:r>
            <a:r>
              <a:rPr lang="en-US" altLang="zh-CN" dirty="0">
                <a:ea typeface="微软雅黑" panose="020B0503020204020204" pitchFamily="34" charset="-122"/>
              </a:rPr>
              <a:t> and </a:t>
            </a:r>
            <a:r>
              <a:rPr lang="en-US" altLang="zh-CN" dirty="0" err="1">
                <a:solidFill>
                  <a:srgbClr val="FF0000"/>
                </a:solidFill>
                <a:latin typeface="Lucida Console" panose="020B0609040504020204" pitchFamily="49" charset="0"/>
                <a:ea typeface="微软雅黑" panose="020B0503020204020204" pitchFamily="34" charset="-122"/>
              </a:rPr>
              <a:t>jal</a:t>
            </a:r>
            <a:r>
              <a:rPr lang="en-US" altLang="zh-CN" dirty="0">
                <a:ea typeface="微软雅黑" panose="020B0503020204020204" pitchFamily="34" charset="-122"/>
              </a:rPr>
              <a:t>) targets could be anywhere in text segment</a:t>
            </a:r>
          </a:p>
          <a:p>
            <a:pPr lvl="1" eaLnBrk="1" hangingPunct="1"/>
            <a:r>
              <a:rPr lang="en-US" altLang="zh-CN" dirty="0">
                <a:ea typeface="微软雅黑" panose="020B0503020204020204" pitchFamily="34" charset="-122"/>
              </a:rPr>
              <a:t>Encode full address in instruction</a:t>
            </a:r>
            <a:endParaRPr lang="en-AU" altLang="zh-CN" dirty="0">
              <a:ea typeface="微软雅黑" panose="020B0503020204020204" pitchFamily="34" charset="-122"/>
            </a:endParaRPr>
          </a:p>
        </p:txBody>
      </p:sp>
      <p:grpSp>
        <p:nvGrpSpPr>
          <p:cNvPr id="123909" name="Group 4"/>
          <p:cNvGrpSpPr>
            <a:grpSpLocks/>
          </p:cNvGrpSpPr>
          <p:nvPr/>
        </p:nvGrpSpPr>
        <p:grpSpPr bwMode="auto">
          <a:xfrm>
            <a:off x="1403350" y="3165475"/>
            <a:ext cx="6913563" cy="773113"/>
            <a:chOff x="884" y="2356"/>
            <a:chExt cx="4355" cy="487"/>
          </a:xfrm>
        </p:grpSpPr>
        <p:sp>
          <p:nvSpPr>
            <p:cNvPr id="123911" name="Text Box 5"/>
            <p:cNvSpPr txBox="1">
              <a:spLocks noChangeArrowheads="1"/>
            </p:cNvSpPr>
            <p:nvPr/>
          </p:nvSpPr>
          <p:spPr bwMode="auto">
            <a:xfrm>
              <a:off x="884" y="2356"/>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dirty="0">
                  <a:ea typeface="微软雅黑" panose="020B0503020204020204" pitchFamily="34" charset="-122"/>
                </a:rPr>
                <a:t>op</a:t>
              </a:r>
              <a:endParaRPr lang="en-AU" altLang="zh-CN" sz="2000" dirty="0">
                <a:ea typeface="微软雅黑" panose="020B0503020204020204" pitchFamily="34" charset="-122"/>
              </a:endParaRPr>
            </a:p>
          </p:txBody>
        </p:sp>
        <p:sp>
          <p:nvSpPr>
            <p:cNvPr id="123912" name="Text Box 6"/>
            <p:cNvSpPr txBox="1">
              <a:spLocks noChangeArrowheads="1"/>
            </p:cNvSpPr>
            <p:nvPr/>
          </p:nvSpPr>
          <p:spPr bwMode="auto">
            <a:xfrm>
              <a:off x="1701" y="2356"/>
              <a:ext cx="353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dirty="0">
                  <a:ea typeface="微软雅黑" panose="020B0503020204020204" pitchFamily="34" charset="-122"/>
                </a:rPr>
                <a:t>address</a:t>
              </a:r>
              <a:endParaRPr lang="en-AU" altLang="zh-CN" sz="2000" dirty="0">
                <a:ea typeface="微软雅黑" panose="020B0503020204020204" pitchFamily="34" charset="-122"/>
              </a:endParaRPr>
            </a:p>
          </p:txBody>
        </p:sp>
        <p:sp>
          <p:nvSpPr>
            <p:cNvPr id="123913" name="Text Box 7"/>
            <p:cNvSpPr txBox="1">
              <a:spLocks noChangeArrowheads="1"/>
            </p:cNvSpPr>
            <p:nvPr/>
          </p:nvSpPr>
          <p:spPr bwMode="auto">
            <a:xfrm>
              <a:off x="1067" y="2631"/>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a:ea typeface="微软雅黑" panose="020B0503020204020204" pitchFamily="34" charset="-122"/>
                </a:rPr>
                <a:t>6 bits</a:t>
              </a:r>
              <a:endParaRPr lang="en-AU" altLang="zh-CN" sz="1600" dirty="0">
                <a:ea typeface="微软雅黑" panose="020B0503020204020204" pitchFamily="34" charset="-122"/>
              </a:endParaRPr>
            </a:p>
          </p:txBody>
        </p:sp>
        <p:sp>
          <p:nvSpPr>
            <p:cNvPr id="123914" name="Text Box 8"/>
            <p:cNvSpPr txBox="1">
              <a:spLocks noChangeArrowheads="1"/>
            </p:cNvSpPr>
            <p:nvPr/>
          </p:nvSpPr>
          <p:spPr bwMode="auto">
            <a:xfrm>
              <a:off x="3244" y="2617"/>
              <a:ext cx="4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a:ea typeface="微软雅黑" panose="020B0503020204020204" pitchFamily="34" charset="-122"/>
                </a:rPr>
                <a:t>26 bits</a:t>
              </a:r>
              <a:endParaRPr lang="en-AU" altLang="zh-CN" sz="1600" dirty="0">
                <a:ea typeface="微软雅黑" panose="020B0503020204020204" pitchFamily="34" charset="-122"/>
              </a:endParaRPr>
            </a:p>
          </p:txBody>
        </p:sp>
      </p:grpSp>
      <p:sp>
        <p:nvSpPr>
          <p:cNvPr id="123910" name="Rectangle 9"/>
          <p:cNvSpPr>
            <a:spLocks noChangeArrowheads="1"/>
          </p:cNvSpPr>
          <p:nvPr/>
        </p:nvSpPr>
        <p:spPr bwMode="auto">
          <a:xfrm>
            <a:off x="684213" y="4076700"/>
            <a:ext cx="7772400"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zh-CN" dirty="0">
                <a:ea typeface="微软雅黑" panose="020B0503020204020204" pitchFamily="34" charset="-122"/>
              </a:rPr>
              <a:t>(Pseudo)Direct jump addressing</a:t>
            </a:r>
          </a:p>
          <a:p>
            <a:pPr lvl="1" eaLnBrk="1" hangingPunct="1"/>
            <a:r>
              <a:rPr lang="en-US" altLang="zh-CN" dirty="0">
                <a:ea typeface="微软雅黑" panose="020B0503020204020204" pitchFamily="34" charset="-122"/>
              </a:rPr>
              <a:t>Target address = PC</a:t>
            </a:r>
            <a:r>
              <a:rPr lang="en-US" altLang="zh-CN" baseline="-25000" dirty="0">
                <a:ea typeface="微软雅黑" panose="020B0503020204020204" pitchFamily="34" charset="-122"/>
              </a:rPr>
              <a:t>31…28</a:t>
            </a:r>
            <a:r>
              <a:rPr lang="en-US" altLang="zh-CN" dirty="0">
                <a:ea typeface="微软雅黑" panose="020B0503020204020204" pitchFamily="34" charset="-122"/>
              </a:rPr>
              <a:t> : (address × 4)</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2">
            <a:extLst>
              <a:ext uri="{FF2B5EF4-FFF2-40B4-BE49-F238E27FC236}">
                <a16:creationId xmlns:a16="http://schemas.microsoft.com/office/drawing/2014/main" id="{75BF46AE-E5B1-4D6B-B3F9-17BBC479288D}"/>
              </a:ext>
            </a:extLst>
          </p:cNvPr>
          <p:cNvSpPr>
            <a:spLocks noGrp="1" noChangeArrowheads="1"/>
          </p:cNvSpPr>
          <p:nvPr>
            <p:ph type="title"/>
          </p:nvPr>
        </p:nvSpPr>
        <p:spPr/>
        <p:txBody>
          <a:bodyPr/>
          <a:lstStyle/>
          <a:p>
            <a:pPr eaLnBrk="1" hangingPunct="1"/>
            <a:r>
              <a:rPr lang="en-US" altLang="en-US"/>
              <a:t>Target Addressing Example</a:t>
            </a:r>
            <a:endParaRPr lang="en-AU" altLang="en-US"/>
          </a:p>
        </p:txBody>
      </p:sp>
      <p:sp>
        <p:nvSpPr>
          <p:cNvPr id="113668" name="Rectangle 3">
            <a:extLst>
              <a:ext uri="{FF2B5EF4-FFF2-40B4-BE49-F238E27FC236}">
                <a16:creationId xmlns:a16="http://schemas.microsoft.com/office/drawing/2014/main" id="{6E7A33A6-6FBD-42A0-BC6E-60B0EA7579B6}"/>
              </a:ext>
            </a:extLst>
          </p:cNvPr>
          <p:cNvSpPr>
            <a:spLocks noGrp="1" noChangeArrowheads="1"/>
          </p:cNvSpPr>
          <p:nvPr>
            <p:ph type="body" idx="1"/>
          </p:nvPr>
        </p:nvSpPr>
        <p:spPr>
          <a:xfrm>
            <a:off x="684213" y="1125538"/>
            <a:ext cx="8270875" cy="1228725"/>
          </a:xfrm>
        </p:spPr>
        <p:txBody>
          <a:bodyPr/>
          <a:lstStyle/>
          <a:p>
            <a:pPr eaLnBrk="1" hangingPunct="1"/>
            <a:r>
              <a:rPr lang="en-US" altLang="en-US" dirty="0"/>
              <a:t>Loop code from earlier example</a:t>
            </a:r>
          </a:p>
          <a:p>
            <a:pPr lvl="1" eaLnBrk="1" hangingPunct="1"/>
            <a:r>
              <a:rPr lang="en-US" altLang="en-US" dirty="0"/>
              <a:t>Assume Loop at location 80000</a:t>
            </a:r>
            <a:endParaRPr lang="en-AU" altLang="en-US" sz="2000" dirty="0">
              <a:solidFill>
                <a:schemeClr val="folHlink"/>
              </a:solidFill>
              <a:latin typeface="Lucida Console" panose="020B0609040504020204" pitchFamily="49" charset="0"/>
            </a:endParaRPr>
          </a:p>
        </p:txBody>
      </p:sp>
      <p:graphicFrame>
        <p:nvGraphicFramePr>
          <p:cNvPr id="332877" name="Group 77">
            <a:extLst>
              <a:ext uri="{FF2B5EF4-FFF2-40B4-BE49-F238E27FC236}">
                <a16:creationId xmlns:a16="http://schemas.microsoft.com/office/drawing/2014/main" id="{BF6D20A8-26FF-41D9-ACDA-BE09E8A3BDB5}"/>
              </a:ext>
            </a:extLst>
          </p:cNvPr>
          <p:cNvGraphicFramePr>
            <a:graphicFrameLocks noGrp="1"/>
          </p:cNvGraphicFramePr>
          <p:nvPr/>
        </p:nvGraphicFramePr>
        <p:xfrm>
          <a:off x="684213" y="2708275"/>
          <a:ext cx="8202612" cy="2952751"/>
        </p:xfrm>
        <a:graphic>
          <a:graphicData uri="http://schemas.openxmlformats.org/drawingml/2006/table">
            <a:tbl>
              <a:tblPr/>
              <a:tblGrid>
                <a:gridCol w="3671887">
                  <a:extLst>
                    <a:ext uri="{9D8B030D-6E8A-4147-A177-3AD203B41FA5}">
                      <a16:colId xmlns:a16="http://schemas.microsoft.com/office/drawing/2014/main" val="20000"/>
                    </a:ext>
                  </a:extLst>
                </a:gridCol>
                <a:gridCol w="863600">
                  <a:extLst>
                    <a:ext uri="{9D8B030D-6E8A-4147-A177-3AD203B41FA5}">
                      <a16:colId xmlns:a16="http://schemas.microsoft.com/office/drawing/2014/main" val="20001"/>
                    </a:ext>
                  </a:extLst>
                </a:gridCol>
                <a:gridCol w="611188">
                  <a:extLst>
                    <a:ext uri="{9D8B030D-6E8A-4147-A177-3AD203B41FA5}">
                      <a16:colId xmlns:a16="http://schemas.microsoft.com/office/drawing/2014/main" val="20002"/>
                    </a:ext>
                  </a:extLst>
                </a:gridCol>
                <a:gridCol w="611187">
                  <a:extLst>
                    <a:ext uri="{9D8B030D-6E8A-4147-A177-3AD203B41FA5}">
                      <a16:colId xmlns:a16="http://schemas.microsoft.com/office/drawing/2014/main" val="20003"/>
                    </a:ext>
                  </a:extLst>
                </a:gridCol>
                <a:gridCol w="611188">
                  <a:extLst>
                    <a:ext uri="{9D8B030D-6E8A-4147-A177-3AD203B41FA5}">
                      <a16:colId xmlns:a16="http://schemas.microsoft.com/office/drawing/2014/main" val="20004"/>
                    </a:ext>
                  </a:extLst>
                </a:gridCol>
                <a:gridCol w="611187">
                  <a:extLst>
                    <a:ext uri="{9D8B030D-6E8A-4147-A177-3AD203B41FA5}">
                      <a16:colId xmlns:a16="http://schemas.microsoft.com/office/drawing/2014/main" val="20005"/>
                    </a:ext>
                  </a:extLst>
                </a:gridCol>
                <a:gridCol w="611188">
                  <a:extLst>
                    <a:ext uri="{9D8B030D-6E8A-4147-A177-3AD203B41FA5}">
                      <a16:colId xmlns:a16="http://schemas.microsoft.com/office/drawing/2014/main" val="20006"/>
                    </a:ext>
                  </a:extLst>
                </a:gridCol>
                <a:gridCol w="611187">
                  <a:extLst>
                    <a:ext uri="{9D8B030D-6E8A-4147-A177-3AD203B41FA5}">
                      <a16:colId xmlns:a16="http://schemas.microsoft.com/office/drawing/2014/main" val="20007"/>
                    </a:ext>
                  </a:extLst>
                </a:gridCol>
              </a:tblGrid>
              <a:tr h="4222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Lucida Console" pitchFamily="49" charset="0"/>
                        </a:rPr>
                        <a:t>Loop: </a:t>
                      </a:r>
                      <a:r>
                        <a:rPr kumimoji="0" lang="en-US" sz="1800" b="0" i="0" u="none" strike="noStrike" cap="none" normalizeH="0" baseline="0" dirty="0" err="1">
                          <a:ln>
                            <a:noFill/>
                          </a:ln>
                          <a:solidFill>
                            <a:schemeClr val="tx1"/>
                          </a:solidFill>
                          <a:effectLst/>
                          <a:latin typeface="Lucida Console" pitchFamily="49" charset="0"/>
                        </a:rPr>
                        <a:t>sll</a:t>
                      </a:r>
                      <a:r>
                        <a:rPr kumimoji="0" lang="en-US" sz="1800" b="0" i="0" u="none" strike="noStrike" cap="none" normalizeH="0" baseline="0" dirty="0">
                          <a:ln>
                            <a:noFill/>
                          </a:ln>
                          <a:solidFill>
                            <a:schemeClr val="tx1"/>
                          </a:solidFill>
                          <a:effectLst/>
                          <a:latin typeface="Lucida Console" pitchFamily="49" charset="0"/>
                        </a:rPr>
                        <a:t>  $t1, $s3, 2</a:t>
                      </a:r>
                      <a:endParaRPr kumimoji="0" lang="en-AU" sz="1800" b="0" i="0" u="none" strike="noStrike" cap="none" normalizeH="0" baseline="0" dirty="0">
                        <a:ln>
                          <a:noFill/>
                        </a:ln>
                        <a:solidFill>
                          <a:schemeClr val="tx1"/>
                        </a:solidFill>
                        <a:effectLst/>
                        <a:latin typeface="Lucida Console" pitchFamily="49"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80000</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0</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0</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19</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9</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4</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0</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06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Lucida Console" pitchFamily="49" charset="0"/>
                        </a:rPr>
                        <a:t>      add  $t1, $t1, $s6</a:t>
                      </a:r>
                      <a:endParaRPr kumimoji="0" lang="en-AU" sz="1800" b="0" i="0" u="none" strike="noStrike" cap="none" normalizeH="0" baseline="0">
                        <a:ln>
                          <a:noFill/>
                        </a:ln>
                        <a:solidFill>
                          <a:schemeClr val="tx1"/>
                        </a:solidFill>
                        <a:effectLst/>
                        <a:latin typeface="Lucida Console" pitchFamily="49"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80004</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0</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9</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22</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9</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0</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32</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22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Lucida Console" pitchFamily="49" charset="0"/>
                        </a:rPr>
                        <a:t>      lw   $t0, 0($t1)</a:t>
                      </a:r>
                      <a:endParaRPr kumimoji="0" lang="en-AU" sz="1800" b="0" i="0" u="none" strike="noStrike" cap="none" normalizeH="0" baseline="0">
                        <a:ln>
                          <a:noFill/>
                        </a:ln>
                        <a:solidFill>
                          <a:schemeClr val="tx1"/>
                        </a:solidFill>
                        <a:effectLst/>
                        <a:latin typeface="Lucida Console" pitchFamily="49"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80008</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35</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9</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8</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0</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222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Lucida Console" pitchFamily="49" charset="0"/>
                        </a:rPr>
                        <a:t>      </a:t>
                      </a:r>
                      <a:r>
                        <a:rPr kumimoji="0" lang="en-US" sz="1800" b="0" i="0" u="none" strike="noStrike" cap="none" normalizeH="0" baseline="0" dirty="0" err="1">
                          <a:ln>
                            <a:noFill/>
                          </a:ln>
                          <a:solidFill>
                            <a:schemeClr val="tx1"/>
                          </a:solidFill>
                          <a:effectLst/>
                          <a:latin typeface="Lucida Console" pitchFamily="49" charset="0"/>
                        </a:rPr>
                        <a:t>bne</a:t>
                      </a:r>
                      <a:r>
                        <a:rPr kumimoji="0" lang="en-US" sz="1800" b="0" i="0" u="none" strike="noStrike" cap="none" normalizeH="0" baseline="0" dirty="0">
                          <a:ln>
                            <a:noFill/>
                          </a:ln>
                          <a:solidFill>
                            <a:schemeClr val="tx1"/>
                          </a:solidFill>
                          <a:effectLst/>
                          <a:latin typeface="Lucida Console" pitchFamily="49" charset="0"/>
                        </a:rPr>
                        <a:t>  $t0, $s5, Exit</a:t>
                      </a:r>
                      <a:endParaRPr kumimoji="0" lang="en-AU" sz="1800" b="0" i="0" u="none" strike="noStrike" cap="none" normalizeH="0" baseline="0" dirty="0">
                        <a:ln>
                          <a:noFill/>
                        </a:ln>
                        <a:solidFill>
                          <a:schemeClr val="tx1"/>
                        </a:solidFill>
                        <a:effectLst/>
                        <a:latin typeface="Lucida Console" pitchFamily="49"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80012</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5</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8</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21</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4222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Lucida Console" pitchFamily="49" charset="0"/>
                        </a:rPr>
                        <a:t>      </a:t>
                      </a:r>
                      <a:r>
                        <a:rPr kumimoji="0" lang="en-US" sz="1800" b="0" i="0" u="none" strike="noStrike" cap="none" normalizeH="0" baseline="0" dirty="0" err="1">
                          <a:ln>
                            <a:noFill/>
                          </a:ln>
                          <a:solidFill>
                            <a:schemeClr val="tx1"/>
                          </a:solidFill>
                          <a:effectLst/>
                          <a:latin typeface="Lucida Console" pitchFamily="49" charset="0"/>
                        </a:rPr>
                        <a:t>addi</a:t>
                      </a:r>
                      <a:r>
                        <a:rPr kumimoji="0" lang="en-US" sz="1800" b="0" i="0" u="none" strike="noStrike" cap="none" normalizeH="0" baseline="0" dirty="0">
                          <a:ln>
                            <a:noFill/>
                          </a:ln>
                          <a:solidFill>
                            <a:schemeClr val="tx1"/>
                          </a:solidFill>
                          <a:effectLst/>
                          <a:latin typeface="Lucida Console" pitchFamily="49" charset="0"/>
                        </a:rPr>
                        <a:t> $s3, $s3, 1</a:t>
                      </a:r>
                      <a:endParaRPr kumimoji="0" lang="en-AU" sz="1800" b="0" i="0" u="none" strike="noStrike" cap="none" normalizeH="0" baseline="0" dirty="0">
                        <a:ln>
                          <a:noFill/>
                        </a:ln>
                        <a:solidFill>
                          <a:schemeClr val="tx1"/>
                        </a:solidFill>
                        <a:effectLst/>
                        <a:latin typeface="Lucida Console" pitchFamily="49"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80016</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8</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19</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19</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Arial" charset="0"/>
                        </a:rPr>
                        <a:t>1</a:t>
                      </a:r>
                      <a:endParaRPr kumimoji="0" lang="en-AU" sz="1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206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Lucida Console" pitchFamily="49" charset="0"/>
                        </a:rPr>
                        <a:t>      j    Loop</a:t>
                      </a:r>
                      <a:endParaRPr kumimoji="0" lang="en-AU" sz="1800" b="0" i="0" u="none" strike="noStrike" cap="none" normalizeH="0" baseline="0">
                        <a:ln>
                          <a:noFill/>
                        </a:ln>
                        <a:solidFill>
                          <a:schemeClr val="tx1"/>
                        </a:solidFill>
                        <a:effectLst/>
                        <a:latin typeface="Lucida Console" pitchFamily="49"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80020</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5">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20000</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222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Lucida Console" pitchFamily="49" charset="0"/>
                        </a:rPr>
                        <a:t>Exit: …</a:t>
                      </a:r>
                      <a:endParaRPr kumimoji="0" lang="en-AU" sz="1800" b="0" i="0" u="none" strike="noStrike" cap="none" normalizeH="0" baseline="0">
                        <a:ln>
                          <a:noFill/>
                        </a:ln>
                        <a:solidFill>
                          <a:schemeClr val="tx1"/>
                        </a:solidFill>
                        <a:effectLst/>
                        <a:latin typeface="Lucida Console" pitchFamily="49"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80024</a:t>
                      </a:r>
                      <a:endParaRPr kumimoji="0" lang="en-AU" sz="1800" b="0" i="0" u="none" strike="noStrike" cap="none" normalizeH="0" baseline="0">
                        <a:ln>
                          <a:noFill/>
                        </a:ln>
                        <a:solidFill>
                          <a:schemeClr val="tx1"/>
                        </a:solidFill>
                        <a:effectLst/>
                        <a:latin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gridSpan="6">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AU" sz="1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113736" name="Line 71">
            <a:extLst>
              <a:ext uri="{FF2B5EF4-FFF2-40B4-BE49-F238E27FC236}">
                <a16:creationId xmlns:a16="http://schemas.microsoft.com/office/drawing/2014/main" id="{6EA6E4A0-A74E-423D-8054-F2B78A375B27}"/>
              </a:ext>
            </a:extLst>
          </p:cNvPr>
          <p:cNvSpPr>
            <a:spLocks noChangeShapeType="1"/>
          </p:cNvSpPr>
          <p:nvPr/>
        </p:nvSpPr>
        <p:spPr bwMode="auto">
          <a:xfrm flipH="1" flipV="1">
            <a:off x="5003800" y="2997200"/>
            <a:ext cx="2016125" cy="2016125"/>
          </a:xfrm>
          <a:prstGeom prst="line">
            <a:avLst/>
          </a:prstGeom>
          <a:noFill/>
          <a:ln w="28575">
            <a:solidFill>
              <a:schemeClr val="accent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dirty="0">
              <a:ea typeface="微软雅黑" panose="020B0503020204020204" pitchFamily="34" charset="-122"/>
            </a:endParaRPr>
          </a:p>
        </p:txBody>
      </p:sp>
      <p:sp>
        <p:nvSpPr>
          <p:cNvPr id="113737" name="Line 72">
            <a:extLst>
              <a:ext uri="{FF2B5EF4-FFF2-40B4-BE49-F238E27FC236}">
                <a16:creationId xmlns:a16="http://schemas.microsoft.com/office/drawing/2014/main" id="{78AF0F81-92AE-4417-9150-E292CCDD7490}"/>
              </a:ext>
            </a:extLst>
          </p:cNvPr>
          <p:cNvSpPr>
            <a:spLocks noChangeShapeType="1"/>
          </p:cNvSpPr>
          <p:nvPr/>
        </p:nvSpPr>
        <p:spPr bwMode="auto">
          <a:xfrm flipH="1">
            <a:off x="5076825" y="4149725"/>
            <a:ext cx="2808288" cy="1150938"/>
          </a:xfrm>
          <a:prstGeom prst="line">
            <a:avLst/>
          </a:prstGeom>
          <a:noFill/>
          <a:ln w="28575">
            <a:solidFill>
              <a:schemeClr val="accent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dirty="0">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2"/>
          <p:cNvSpPr>
            <a:spLocks noGrp="1" noChangeArrowheads="1"/>
          </p:cNvSpPr>
          <p:nvPr>
            <p:ph type="title"/>
          </p:nvPr>
        </p:nvSpPr>
        <p:spPr/>
        <p:txBody>
          <a:bodyPr/>
          <a:lstStyle/>
          <a:p>
            <a:pPr eaLnBrk="1" hangingPunct="1"/>
            <a:r>
              <a:rPr lang="en-AU" altLang="zh-CN" dirty="0">
                <a:ea typeface="微软雅黑" panose="020B0503020204020204" pitchFamily="34" charset="-122"/>
              </a:rPr>
              <a:t>Branching Far Away</a:t>
            </a:r>
          </a:p>
        </p:txBody>
      </p:sp>
      <p:sp>
        <p:nvSpPr>
          <p:cNvPr id="62468" name="Rectangle 3"/>
          <p:cNvSpPr>
            <a:spLocks noGrp="1" noChangeArrowheads="1"/>
          </p:cNvSpPr>
          <p:nvPr>
            <p:ph type="body" idx="1"/>
          </p:nvPr>
        </p:nvSpPr>
        <p:spPr/>
        <p:txBody>
          <a:bodyPr/>
          <a:lstStyle/>
          <a:p>
            <a:pPr eaLnBrk="1" hangingPunct="1">
              <a:tabLst>
                <a:tab pos="1619250" algn="l"/>
              </a:tabLst>
            </a:pPr>
            <a:r>
              <a:rPr lang="en-AU" altLang="zh-CN" dirty="0">
                <a:ea typeface="微软雅黑" panose="020B0503020204020204" pitchFamily="34" charset="-122"/>
              </a:rPr>
              <a:t>If branch target is too far to encode with 16-bit offset, assembler rewrites the code</a:t>
            </a:r>
          </a:p>
          <a:p>
            <a:pPr eaLnBrk="1" hangingPunct="1">
              <a:tabLst>
                <a:tab pos="1619250" algn="l"/>
              </a:tabLst>
            </a:pPr>
            <a:r>
              <a:rPr lang="en-AU" altLang="zh-CN" dirty="0">
                <a:ea typeface="微软雅黑" panose="020B0503020204020204" pitchFamily="34" charset="-122"/>
              </a:rPr>
              <a:t>Example: how can we increase branching distance for the following instruction?</a:t>
            </a:r>
          </a:p>
          <a:p>
            <a:pPr lvl="1" eaLnBrk="1" hangingPunct="1">
              <a:buFont typeface="Wingdings" panose="05000000000000000000" pitchFamily="2" charset="2"/>
              <a:buNone/>
              <a:tabLst>
                <a:tab pos="1619250" algn="l"/>
              </a:tabLst>
            </a:pPr>
            <a:r>
              <a:rPr lang="en-AU" altLang="zh-CN" dirty="0">
                <a:latin typeface="Lucida Console" panose="020B0609040504020204" pitchFamily="49" charset="0"/>
                <a:ea typeface="微软雅黑" panose="020B0503020204020204" pitchFamily="34" charset="-122"/>
              </a:rPr>
              <a:t>		</a:t>
            </a:r>
            <a:r>
              <a:rPr lang="en-AU" altLang="zh-CN" dirty="0" err="1">
                <a:solidFill>
                  <a:schemeClr val="tx2"/>
                </a:solidFill>
                <a:latin typeface="Lucida Console" panose="020B0609040504020204" pitchFamily="49" charset="0"/>
                <a:ea typeface="微软雅黑" panose="020B0503020204020204" pitchFamily="34" charset="-122"/>
              </a:rPr>
              <a:t>beq</a:t>
            </a:r>
            <a:r>
              <a:rPr lang="en-AU" altLang="zh-CN" dirty="0">
                <a:solidFill>
                  <a:schemeClr val="tx2"/>
                </a:solidFill>
                <a:latin typeface="Lucida Console" panose="020B0609040504020204" pitchFamily="49" charset="0"/>
                <a:ea typeface="微软雅黑" panose="020B0503020204020204" pitchFamily="34" charset="-122"/>
              </a:rPr>
              <a:t> $s0,$s1, L1</a:t>
            </a:r>
          </a:p>
          <a:p>
            <a:pPr lvl="1" eaLnBrk="1" hangingPunct="1">
              <a:buFont typeface="Wingdings" panose="05000000000000000000" pitchFamily="2" charset="2"/>
              <a:buNone/>
              <a:tabLst>
                <a:tab pos="1619250" algn="l"/>
              </a:tabLst>
            </a:pPr>
            <a:r>
              <a:rPr lang="en-AU" altLang="zh-CN" sz="1800" dirty="0">
                <a:solidFill>
                  <a:schemeClr val="tx2"/>
                </a:solidFill>
                <a:latin typeface="Lucida Console" panose="020B0609040504020204" pitchFamily="49" charset="0"/>
                <a:ea typeface="微软雅黑" panose="020B0503020204020204" pitchFamily="34" charset="-122"/>
              </a:rPr>
              <a:t>              //(</a:t>
            </a:r>
            <a:r>
              <a:rPr lang="zh-CN" altLang="en-US" sz="1800" dirty="0">
                <a:solidFill>
                  <a:schemeClr val="tx2"/>
                </a:solidFill>
                <a:latin typeface="Lucida Console" panose="020B0609040504020204" pitchFamily="49" charset="0"/>
                <a:ea typeface="微软雅黑" panose="020B0503020204020204" pitchFamily="34" charset="-122"/>
              </a:rPr>
              <a:t>如果相等，则跳转，但是</a:t>
            </a:r>
            <a:r>
              <a:rPr lang="en-US" altLang="zh-CN" sz="1800" dirty="0">
                <a:solidFill>
                  <a:schemeClr val="tx2"/>
                </a:solidFill>
                <a:latin typeface="Lucida Console" panose="020B0609040504020204" pitchFamily="49" charset="0"/>
                <a:ea typeface="微软雅黑" panose="020B0503020204020204" pitchFamily="34" charset="-122"/>
              </a:rPr>
              <a:t>L1</a:t>
            </a:r>
            <a:r>
              <a:rPr lang="zh-CN" altLang="en-US" sz="1800" dirty="0">
                <a:solidFill>
                  <a:schemeClr val="tx2"/>
                </a:solidFill>
                <a:latin typeface="Lucida Console" panose="020B0609040504020204" pitchFamily="49" charset="0"/>
                <a:ea typeface="微软雅黑" panose="020B0503020204020204" pitchFamily="34" charset="-122"/>
              </a:rPr>
              <a:t>超出了</a:t>
            </a:r>
            <a:r>
              <a:rPr lang="en-US" altLang="zh-CN" sz="1800" dirty="0">
                <a:solidFill>
                  <a:schemeClr val="tx2"/>
                </a:solidFill>
                <a:latin typeface="Lucida Console" panose="020B0609040504020204" pitchFamily="49" charset="0"/>
                <a:ea typeface="微软雅黑" panose="020B0503020204020204" pitchFamily="34" charset="-122"/>
              </a:rPr>
              <a:t>16</a:t>
            </a:r>
            <a:r>
              <a:rPr lang="zh-CN" altLang="en-US" sz="1800" dirty="0">
                <a:solidFill>
                  <a:schemeClr val="tx2"/>
                </a:solidFill>
                <a:latin typeface="Lucida Console" panose="020B0609040504020204" pitchFamily="49" charset="0"/>
                <a:ea typeface="微软雅黑" panose="020B0503020204020204" pitchFamily="34" charset="-122"/>
              </a:rPr>
              <a:t>位地址范围</a:t>
            </a:r>
            <a:r>
              <a:rPr lang="en-AU" altLang="zh-CN" sz="1800" dirty="0">
                <a:solidFill>
                  <a:schemeClr val="tx2"/>
                </a:solidFill>
                <a:latin typeface="Lucida Console" panose="020B0609040504020204" pitchFamily="49" charset="0"/>
                <a:ea typeface="微软雅黑" panose="020B0503020204020204" pitchFamily="34" charset="-122"/>
              </a:rPr>
              <a:t>)</a:t>
            </a:r>
            <a:endParaRPr lang="en-AU" altLang="zh-CN" dirty="0">
              <a:solidFill>
                <a:schemeClr val="tx2"/>
              </a:solidFill>
              <a:latin typeface="Lucida Console" panose="020B0609040504020204" pitchFamily="49" charset="0"/>
              <a:ea typeface="微软雅黑" panose="020B0503020204020204" pitchFamily="34" charset="-122"/>
            </a:endParaRPr>
          </a:p>
          <a:p>
            <a:pPr lvl="1" eaLnBrk="1" hangingPunct="1">
              <a:buFont typeface="Wingdings" panose="05000000000000000000" pitchFamily="2" charset="2"/>
              <a:buNone/>
              <a:tabLst>
                <a:tab pos="1619250" algn="l"/>
              </a:tabLst>
            </a:pPr>
            <a:r>
              <a:rPr lang="en-AU" altLang="zh-CN" dirty="0">
                <a:ea typeface="微软雅黑" panose="020B0503020204020204" pitchFamily="34" charset="-122"/>
                <a:cs typeface="Arial" panose="020B0604020202020204" pitchFamily="34" charset="0"/>
              </a:rPr>
              <a:t>				↓</a:t>
            </a:r>
          </a:p>
          <a:p>
            <a:pPr lvl="1" eaLnBrk="1" hangingPunct="1">
              <a:buFont typeface="Wingdings" panose="05000000000000000000" pitchFamily="2" charset="2"/>
              <a:buNone/>
              <a:tabLst>
                <a:tab pos="1619250" algn="l"/>
              </a:tabLst>
            </a:pPr>
            <a:r>
              <a:rPr lang="en-AU" altLang="zh-CN" dirty="0">
                <a:latin typeface="Lucida Console" panose="020B0609040504020204" pitchFamily="49" charset="0"/>
                <a:ea typeface="微软雅黑" panose="020B0503020204020204" pitchFamily="34" charset="-122"/>
              </a:rPr>
              <a:t>		</a:t>
            </a:r>
            <a:r>
              <a:rPr lang="en-AU" altLang="zh-CN" dirty="0" err="1">
                <a:solidFill>
                  <a:schemeClr val="tx2"/>
                </a:solidFill>
                <a:latin typeface="Lucida Console" panose="020B0609040504020204" pitchFamily="49" charset="0"/>
                <a:ea typeface="微软雅黑" panose="020B0503020204020204" pitchFamily="34" charset="-122"/>
              </a:rPr>
              <a:t>bne</a:t>
            </a:r>
            <a:r>
              <a:rPr lang="en-AU" altLang="zh-CN" dirty="0">
                <a:solidFill>
                  <a:schemeClr val="tx2"/>
                </a:solidFill>
                <a:latin typeface="Lucida Console" panose="020B0609040504020204" pitchFamily="49" charset="0"/>
                <a:ea typeface="微软雅黑" panose="020B0503020204020204" pitchFamily="34" charset="-122"/>
              </a:rPr>
              <a:t> $s0,$s1, L2 </a:t>
            </a:r>
            <a:r>
              <a:rPr lang="en-AU" altLang="zh-CN" sz="1800" dirty="0">
                <a:solidFill>
                  <a:schemeClr val="tx2"/>
                </a:solidFill>
                <a:latin typeface="Lucida Console" panose="020B0609040504020204" pitchFamily="49" charset="0"/>
                <a:ea typeface="微软雅黑" panose="020B0503020204020204" pitchFamily="34" charset="-122"/>
              </a:rPr>
              <a:t>//</a:t>
            </a:r>
            <a:r>
              <a:rPr lang="zh-CN" altLang="en-US" sz="1800" dirty="0">
                <a:solidFill>
                  <a:schemeClr val="tx2"/>
                </a:solidFill>
                <a:latin typeface="Lucida Console" panose="020B0609040504020204" pitchFamily="49" charset="0"/>
                <a:ea typeface="微软雅黑" panose="020B0503020204020204" pitchFamily="34" charset="-122"/>
              </a:rPr>
              <a:t>可以转换为无条件跳转</a:t>
            </a:r>
            <a:br>
              <a:rPr lang="en-AU" altLang="zh-CN" dirty="0">
                <a:solidFill>
                  <a:schemeClr val="tx2"/>
                </a:solidFill>
                <a:latin typeface="Lucida Console" panose="020B0609040504020204" pitchFamily="49" charset="0"/>
                <a:ea typeface="微软雅黑" panose="020B0503020204020204" pitchFamily="34" charset="-122"/>
              </a:rPr>
            </a:br>
            <a:r>
              <a:rPr lang="en-AU" altLang="zh-CN" dirty="0">
                <a:solidFill>
                  <a:schemeClr val="tx2"/>
                </a:solidFill>
                <a:latin typeface="Lucida Console" panose="020B0609040504020204" pitchFamily="49" charset="0"/>
                <a:ea typeface="微软雅黑" panose="020B0503020204020204" pitchFamily="34" charset="-122"/>
              </a:rPr>
              <a:t>	j L1</a:t>
            </a:r>
            <a:br>
              <a:rPr lang="en-AU" altLang="zh-CN" dirty="0">
                <a:solidFill>
                  <a:schemeClr val="tx2"/>
                </a:solidFill>
                <a:latin typeface="Lucida Console" panose="020B0609040504020204" pitchFamily="49" charset="0"/>
                <a:ea typeface="微软雅黑" panose="020B0503020204020204" pitchFamily="34" charset="-122"/>
              </a:rPr>
            </a:br>
            <a:r>
              <a:rPr lang="en-AU" altLang="zh-CN" dirty="0">
                <a:solidFill>
                  <a:schemeClr val="tx2"/>
                </a:solidFill>
                <a:latin typeface="Lucida Console" panose="020B0609040504020204" pitchFamily="49" charset="0"/>
                <a:ea typeface="微软雅黑" panose="020B0503020204020204" pitchFamily="34" charset="-122"/>
              </a:rPr>
              <a:t>L2: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1475656" y="2456418"/>
            <a:ext cx="5760640" cy="1446550"/>
          </a:xfrm>
        </p:spPr>
        <p:txBody>
          <a:bodyPr/>
          <a:lstStyle/>
          <a:p>
            <a:pPr algn="ctr" eaLnBrk="1" hangingPunct="1"/>
            <a:r>
              <a:rPr lang="en-US" altLang="zh-CN" dirty="0">
                <a:ea typeface="微软雅黑" panose="020B0503020204020204" pitchFamily="34" charset="-122"/>
              </a:rPr>
              <a:t>Arithmetic for Computers</a:t>
            </a:r>
          </a:p>
        </p:txBody>
      </p:sp>
    </p:spTree>
    <p:extLst>
      <p:ext uri="{BB962C8B-B14F-4D97-AF65-F5344CB8AC3E}">
        <p14:creationId xmlns:p14="http://schemas.microsoft.com/office/powerpoint/2010/main" val="1942148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684213" y="261938"/>
            <a:ext cx="8259762" cy="646112"/>
          </a:xfrm>
        </p:spPr>
        <p:txBody>
          <a:bodyPr/>
          <a:lstStyle/>
          <a:p>
            <a:r>
              <a:rPr lang="en-US" sz="3600" dirty="0"/>
              <a:t>MIPS Arithmetic Logic Unit (ALU)</a:t>
            </a:r>
          </a:p>
        </p:txBody>
      </p:sp>
      <p:sp>
        <p:nvSpPr>
          <p:cNvPr id="5" name="Rectangle 3"/>
          <p:cNvSpPr txBox="1">
            <a:spLocks noChangeArrowheads="1"/>
          </p:cNvSpPr>
          <p:nvPr/>
        </p:nvSpPr>
        <p:spPr bwMode="auto">
          <a:xfrm>
            <a:off x="533400" y="1004888"/>
            <a:ext cx="8153400" cy="3246437"/>
          </a:xfrm>
          <a:prstGeom prst="rect">
            <a:avLst/>
          </a:prstGeom>
          <a:noFill/>
          <a:ln w="9525">
            <a:noFill/>
            <a:miter lim="800000"/>
            <a:headEnd/>
            <a:tailEnd/>
          </a:ln>
        </p:spPr>
        <p:txBody>
          <a:bodyPr/>
          <a:lstStyle/>
          <a:p>
            <a:pPr marL="342900" indent="-342900">
              <a:lnSpc>
                <a:spcPct val="95000"/>
              </a:lnSpc>
              <a:spcBef>
                <a:spcPct val="20000"/>
              </a:spcBef>
              <a:buClr>
                <a:schemeClr val="folHlink"/>
              </a:buClr>
              <a:buSzPct val="60000"/>
              <a:buFont typeface="Wingdings" pitchFamily="2" charset="2"/>
              <a:buChar char="n"/>
              <a:defRPr/>
            </a:pPr>
            <a:r>
              <a:rPr lang="en-US" sz="3200" kern="0" dirty="0">
                <a:latin typeface="+mn-lt"/>
              </a:rPr>
              <a:t>Must support the Arithmetic/Logic                      operations of the ISA</a:t>
            </a:r>
          </a:p>
          <a:p>
            <a:pPr marL="742950" lvl="1" indent="-285750">
              <a:lnSpc>
                <a:spcPct val="95000"/>
              </a:lnSpc>
              <a:spcBef>
                <a:spcPct val="20000"/>
              </a:spcBef>
              <a:buClr>
                <a:schemeClr val="hlink"/>
              </a:buClr>
              <a:buSzPct val="55000"/>
              <a:buFont typeface="Monotype Sorts" pitchFamily="2" charset="2"/>
              <a:buNone/>
              <a:defRPr/>
            </a:pPr>
            <a:r>
              <a:rPr lang="en-US" sz="2000" kern="0" dirty="0">
                <a:latin typeface="Courier New" pitchFamily="49" charset="0"/>
              </a:rPr>
              <a:t>add, </a:t>
            </a:r>
            <a:r>
              <a:rPr lang="en-US" sz="2000" kern="0" dirty="0" err="1">
                <a:latin typeface="Courier New" pitchFamily="49" charset="0"/>
              </a:rPr>
              <a:t>addi</a:t>
            </a:r>
            <a:r>
              <a:rPr lang="en-US" sz="2000" kern="0" dirty="0">
                <a:latin typeface="Courier New" pitchFamily="49" charset="0"/>
              </a:rPr>
              <a:t>, </a:t>
            </a:r>
            <a:r>
              <a:rPr lang="en-US" sz="2000" kern="0" dirty="0" err="1">
                <a:latin typeface="Courier New" pitchFamily="49" charset="0"/>
              </a:rPr>
              <a:t>addiu</a:t>
            </a:r>
            <a:r>
              <a:rPr lang="en-US" sz="2000" kern="0" dirty="0">
                <a:latin typeface="Courier New" pitchFamily="49" charset="0"/>
              </a:rPr>
              <a:t>, </a:t>
            </a:r>
            <a:r>
              <a:rPr lang="en-US" sz="2000" kern="0" dirty="0" err="1">
                <a:latin typeface="Courier New" pitchFamily="49" charset="0"/>
              </a:rPr>
              <a:t>addu</a:t>
            </a:r>
            <a:endParaRPr lang="en-US" sz="2000" kern="0" dirty="0">
              <a:latin typeface="Courier New" pitchFamily="49" charset="0"/>
            </a:endParaRPr>
          </a:p>
          <a:p>
            <a:pPr marL="742950" lvl="1" indent="-285750">
              <a:lnSpc>
                <a:spcPct val="95000"/>
              </a:lnSpc>
              <a:spcBef>
                <a:spcPct val="20000"/>
              </a:spcBef>
              <a:buClr>
                <a:schemeClr val="hlink"/>
              </a:buClr>
              <a:buSzPct val="55000"/>
              <a:buFont typeface="Monotype Sorts" pitchFamily="2" charset="2"/>
              <a:buNone/>
              <a:defRPr/>
            </a:pPr>
            <a:r>
              <a:rPr lang="en-US" sz="2000" kern="0" dirty="0">
                <a:latin typeface="Courier New" pitchFamily="49" charset="0"/>
              </a:rPr>
              <a:t>sub, </a:t>
            </a:r>
            <a:r>
              <a:rPr lang="en-US" sz="2000" kern="0" dirty="0" err="1">
                <a:latin typeface="Courier New" pitchFamily="49" charset="0"/>
              </a:rPr>
              <a:t>subu</a:t>
            </a:r>
            <a:endParaRPr lang="en-US" sz="2000" kern="0" dirty="0">
              <a:latin typeface="Courier New" pitchFamily="49" charset="0"/>
            </a:endParaRPr>
          </a:p>
          <a:p>
            <a:pPr marL="742950" lvl="1" indent="-285750">
              <a:lnSpc>
                <a:spcPct val="95000"/>
              </a:lnSpc>
              <a:spcBef>
                <a:spcPct val="20000"/>
              </a:spcBef>
              <a:buClr>
                <a:schemeClr val="hlink"/>
              </a:buClr>
              <a:buSzPct val="55000"/>
              <a:buFont typeface="Monotype Sorts" pitchFamily="2" charset="2"/>
              <a:buNone/>
              <a:defRPr/>
            </a:pPr>
            <a:r>
              <a:rPr lang="en-US" sz="2000" kern="0" dirty="0" err="1">
                <a:latin typeface="Courier New" pitchFamily="49" charset="0"/>
              </a:rPr>
              <a:t>mult</a:t>
            </a:r>
            <a:r>
              <a:rPr lang="en-US" sz="2000" kern="0" dirty="0">
                <a:latin typeface="Courier New" pitchFamily="49" charset="0"/>
              </a:rPr>
              <a:t>, </a:t>
            </a:r>
            <a:r>
              <a:rPr lang="en-US" sz="2000" kern="0" dirty="0" err="1">
                <a:latin typeface="Courier New" pitchFamily="49" charset="0"/>
              </a:rPr>
              <a:t>multu</a:t>
            </a:r>
            <a:r>
              <a:rPr lang="en-US" sz="2000" kern="0" dirty="0">
                <a:latin typeface="Courier New" pitchFamily="49" charset="0"/>
              </a:rPr>
              <a:t>, div, </a:t>
            </a:r>
            <a:r>
              <a:rPr lang="en-US" sz="2000" kern="0" dirty="0" err="1">
                <a:latin typeface="Courier New" pitchFamily="49" charset="0"/>
              </a:rPr>
              <a:t>divu</a:t>
            </a:r>
            <a:r>
              <a:rPr lang="en-US" sz="2000" kern="0" dirty="0">
                <a:latin typeface="Courier New" pitchFamily="49" charset="0"/>
              </a:rPr>
              <a:t> </a:t>
            </a:r>
          </a:p>
          <a:p>
            <a:pPr marL="742950" lvl="1" indent="-285750">
              <a:lnSpc>
                <a:spcPct val="95000"/>
              </a:lnSpc>
              <a:spcBef>
                <a:spcPct val="20000"/>
              </a:spcBef>
              <a:buClr>
                <a:schemeClr val="hlink"/>
              </a:buClr>
              <a:buSzPct val="55000"/>
              <a:buFont typeface="Monotype Sorts" pitchFamily="2" charset="2"/>
              <a:buNone/>
              <a:defRPr/>
            </a:pPr>
            <a:r>
              <a:rPr lang="en-US" sz="2000" kern="0" dirty="0" err="1">
                <a:latin typeface="Courier New" pitchFamily="49" charset="0"/>
              </a:rPr>
              <a:t>sqrt</a:t>
            </a:r>
            <a:endParaRPr lang="en-US" sz="2000" kern="0" dirty="0">
              <a:latin typeface="Courier New" pitchFamily="49" charset="0"/>
            </a:endParaRPr>
          </a:p>
          <a:p>
            <a:pPr marL="742950" lvl="1" indent="-285750">
              <a:lnSpc>
                <a:spcPct val="95000"/>
              </a:lnSpc>
              <a:spcBef>
                <a:spcPct val="20000"/>
              </a:spcBef>
              <a:buClr>
                <a:schemeClr val="hlink"/>
              </a:buClr>
              <a:buSzPct val="55000"/>
              <a:buFont typeface="Monotype Sorts" pitchFamily="2" charset="2"/>
              <a:buNone/>
              <a:defRPr/>
            </a:pPr>
            <a:r>
              <a:rPr lang="en-US" sz="2000" kern="0" dirty="0">
                <a:latin typeface="Courier New" pitchFamily="49" charset="0"/>
              </a:rPr>
              <a:t>and, </a:t>
            </a:r>
            <a:r>
              <a:rPr lang="en-US" sz="2000" kern="0" dirty="0" err="1">
                <a:latin typeface="Courier New" pitchFamily="49" charset="0"/>
              </a:rPr>
              <a:t>andi</a:t>
            </a:r>
            <a:r>
              <a:rPr lang="en-US" sz="2000" kern="0" dirty="0">
                <a:latin typeface="Courier New" pitchFamily="49" charset="0"/>
              </a:rPr>
              <a:t>, nor, or, </a:t>
            </a:r>
            <a:r>
              <a:rPr lang="en-US" sz="2000" kern="0" dirty="0" err="1">
                <a:latin typeface="Courier New" pitchFamily="49" charset="0"/>
              </a:rPr>
              <a:t>ori</a:t>
            </a:r>
            <a:r>
              <a:rPr lang="en-US" sz="2000" kern="0" dirty="0">
                <a:latin typeface="Courier New" pitchFamily="49" charset="0"/>
              </a:rPr>
              <a:t>, </a:t>
            </a:r>
            <a:r>
              <a:rPr lang="en-US" sz="2000" kern="0" dirty="0" err="1">
                <a:latin typeface="Courier New" pitchFamily="49" charset="0"/>
              </a:rPr>
              <a:t>xor</a:t>
            </a:r>
            <a:r>
              <a:rPr lang="en-US" sz="2000" kern="0" dirty="0">
                <a:latin typeface="Courier New" pitchFamily="49" charset="0"/>
              </a:rPr>
              <a:t>, x</a:t>
            </a:r>
            <a:r>
              <a:rPr lang="en-US" sz="2000" kern="0" dirty="0" err="1">
                <a:latin typeface="Courier New" pitchFamily="49" charset="0"/>
              </a:rPr>
              <a:t>ori</a:t>
            </a:r>
            <a:r>
              <a:rPr lang="en-US" sz="2000" kern="0" dirty="0">
                <a:latin typeface="Courier New" pitchFamily="49" charset="0"/>
              </a:rPr>
              <a:t> </a:t>
            </a:r>
          </a:p>
          <a:p>
            <a:pPr marL="742950" lvl="1" indent="-285750">
              <a:lnSpc>
                <a:spcPct val="95000"/>
              </a:lnSpc>
              <a:spcBef>
                <a:spcPct val="20000"/>
              </a:spcBef>
              <a:buClr>
                <a:schemeClr val="hlink"/>
              </a:buClr>
              <a:buSzPct val="55000"/>
              <a:buFont typeface="Monotype Sorts" pitchFamily="2" charset="2"/>
              <a:buNone/>
              <a:defRPr/>
            </a:pPr>
            <a:r>
              <a:rPr lang="en-US" sz="2000" kern="0" dirty="0" err="1">
                <a:latin typeface="Courier New" pitchFamily="49" charset="0"/>
              </a:rPr>
              <a:t>beq</a:t>
            </a:r>
            <a:r>
              <a:rPr lang="en-US" sz="2000" kern="0" dirty="0">
                <a:latin typeface="Courier New" pitchFamily="49" charset="0"/>
              </a:rPr>
              <a:t>, </a:t>
            </a:r>
            <a:r>
              <a:rPr lang="en-US" sz="2000" kern="0" dirty="0" err="1">
                <a:latin typeface="Courier New" pitchFamily="49" charset="0"/>
              </a:rPr>
              <a:t>bne</a:t>
            </a:r>
            <a:r>
              <a:rPr lang="en-US" sz="2000" kern="0" dirty="0">
                <a:latin typeface="Courier New" pitchFamily="49" charset="0"/>
              </a:rPr>
              <a:t>, </a:t>
            </a:r>
            <a:r>
              <a:rPr lang="en-US" sz="2000" kern="0" dirty="0" err="1">
                <a:latin typeface="Courier New" pitchFamily="49" charset="0"/>
              </a:rPr>
              <a:t>slt</a:t>
            </a:r>
            <a:r>
              <a:rPr lang="en-US" sz="2000" kern="0" dirty="0">
                <a:latin typeface="Courier New" pitchFamily="49" charset="0"/>
              </a:rPr>
              <a:t>, </a:t>
            </a:r>
            <a:r>
              <a:rPr lang="en-US" sz="2000" kern="0" dirty="0" err="1">
                <a:latin typeface="Courier New" pitchFamily="49" charset="0"/>
              </a:rPr>
              <a:t>slti</a:t>
            </a:r>
            <a:r>
              <a:rPr lang="en-US" sz="2000" kern="0" dirty="0">
                <a:latin typeface="Courier New" pitchFamily="49" charset="0"/>
              </a:rPr>
              <a:t>, </a:t>
            </a:r>
            <a:r>
              <a:rPr lang="en-US" sz="2000" kern="0" dirty="0" err="1">
                <a:latin typeface="Courier New" pitchFamily="49" charset="0"/>
              </a:rPr>
              <a:t>sltiu</a:t>
            </a:r>
            <a:r>
              <a:rPr lang="en-US" sz="2000" kern="0" dirty="0">
                <a:latin typeface="Courier New" pitchFamily="49" charset="0"/>
              </a:rPr>
              <a:t>, </a:t>
            </a:r>
            <a:r>
              <a:rPr lang="en-US" sz="2000" kern="0" dirty="0" err="1">
                <a:latin typeface="Courier New" pitchFamily="49" charset="0"/>
              </a:rPr>
              <a:t>sltu</a:t>
            </a:r>
            <a:endParaRPr lang="en-US" sz="2000" kern="0" dirty="0">
              <a:latin typeface="Courier New" pitchFamily="49" charset="0"/>
            </a:endParaRPr>
          </a:p>
        </p:txBody>
      </p:sp>
      <p:grpSp>
        <p:nvGrpSpPr>
          <p:cNvPr id="8197" name="Group 30"/>
          <p:cNvGrpSpPr>
            <a:grpSpLocks/>
          </p:cNvGrpSpPr>
          <p:nvPr/>
        </p:nvGrpSpPr>
        <p:grpSpPr bwMode="auto">
          <a:xfrm>
            <a:off x="6000750" y="1071563"/>
            <a:ext cx="3381375" cy="3048000"/>
            <a:chOff x="3015" y="1008"/>
            <a:chExt cx="2130" cy="1920"/>
          </a:xfrm>
        </p:grpSpPr>
        <p:sp>
          <p:nvSpPr>
            <p:cNvPr id="8200" name="Freeform 4"/>
            <p:cNvSpPr>
              <a:spLocks/>
            </p:cNvSpPr>
            <p:nvPr/>
          </p:nvSpPr>
          <p:spPr bwMode="auto">
            <a:xfrm>
              <a:off x="3696" y="1453"/>
              <a:ext cx="388" cy="1099"/>
            </a:xfrm>
            <a:custGeom>
              <a:avLst/>
              <a:gdLst>
                <a:gd name="T0" fmla="*/ 0 w 388"/>
                <a:gd name="T1" fmla="*/ 0 h 1099"/>
                <a:gd name="T2" fmla="*/ 0 w 388"/>
                <a:gd name="T3" fmla="*/ 427 h 1099"/>
                <a:gd name="T4" fmla="*/ 111 w 388"/>
                <a:gd name="T5" fmla="*/ 553 h 1099"/>
                <a:gd name="T6" fmla="*/ 0 w 388"/>
                <a:gd name="T7" fmla="*/ 671 h 1099"/>
                <a:gd name="T8" fmla="*/ 0 w 388"/>
                <a:gd name="T9" fmla="*/ 1098 h 1099"/>
                <a:gd name="T10" fmla="*/ 387 w 388"/>
                <a:gd name="T11" fmla="*/ 790 h 1099"/>
                <a:gd name="T12" fmla="*/ 387 w 388"/>
                <a:gd name="T13" fmla="*/ 308 h 1099"/>
                <a:gd name="T14" fmla="*/ 0 w 388"/>
                <a:gd name="T15" fmla="*/ 0 h 1099"/>
                <a:gd name="T16" fmla="*/ 0 60000 65536"/>
                <a:gd name="T17" fmla="*/ 0 60000 65536"/>
                <a:gd name="T18" fmla="*/ 0 60000 65536"/>
                <a:gd name="T19" fmla="*/ 0 60000 65536"/>
                <a:gd name="T20" fmla="*/ 0 60000 65536"/>
                <a:gd name="T21" fmla="*/ 0 60000 65536"/>
                <a:gd name="T22" fmla="*/ 0 60000 65536"/>
                <a:gd name="T23" fmla="*/ 0 60000 65536"/>
                <a:gd name="T24" fmla="*/ 0 w 388"/>
                <a:gd name="T25" fmla="*/ 0 h 1099"/>
                <a:gd name="T26" fmla="*/ 388 w 388"/>
                <a:gd name="T27" fmla="*/ 1099 h 10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8" h="1099">
                  <a:moveTo>
                    <a:pt x="0" y="0"/>
                  </a:moveTo>
                  <a:lnTo>
                    <a:pt x="0" y="427"/>
                  </a:lnTo>
                  <a:lnTo>
                    <a:pt x="111" y="553"/>
                  </a:lnTo>
                  <a:lnTo>
                    <a:pt x="0" y="671"/>
                  </a:lnTo>
                  <a:lnTo>
                    <a:pt x="0" y="1098"/>
                  </a:lnTo>
                  <a:lnTo>
                    <a:pt x="387" y="790"/>
                  </a:lnTo>
                  <a:lnTo>
                    <a:pt x="387" y="308"/>
                  </a:lnTo>
                  <a:lnTo>
                    <a:pt x="0"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1" name="Line 5"/>
            <p:cNvSpPr>
              <a:spLocks noChangeShapeType="1"/>
            </p:cNvSpPr>
            <p:nvPr/>
          </p:nvSpPr>
          <p:spPr bwMode="auto">
            <a:xfrm>
              <a:off x="3172" y="2377"/>
              <a:ext cx="489"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02" name="Line 6"/>
            <p:cNvSpPr>
              <a:spLocks noChangeShapeType="1"/>
            </p:cNvSpPr>
            <p:nvPr/>
          </p:nvSpPr>
          <p:spPr bwMode="auto">
            <a:xfrm>
              <a:off x="4096" y="2022"/>
              <a:ext cx="48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03" name="Line 7"/>
            <p:cNvSpPr>
              <a:spLocks noChangeShapeType="1"/>
            </p:cNvSpPr>
            <p:nvPr/>
          </p:nvSpPr>
          <p:spPr bwMode="auto">
            <a:xfrm>
              <a:off x="3165" y="1658"/>
              <a:ext cx="48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04" name="Line 8"/>
            <p:cNvSpPr>
              <a:spLocks noChangeShapeType="1"/>
            </p:cNvSpPr>
            <p:nvPr/>
          </p:nvSpPr>
          <p:spPr bwMode="auto">
            <a:xfrm flipH="1">
              <a:off x="3307" y="1600"/>
              <a:ext cx="78" cy="133"/>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5" name="Rectangle 9"/>
            <p:cNvSpPr>
              <a:spLocks noChangeArrowheads="1"/>
            </p:cNvSpPr>
            <p:nvPr/>
          </p:nvSpPr>
          <p:spPr bwMode="auto">
            <a:xfrm>
              <a:off x="3207" y="1728"/>
              <a:ext cx="371"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p>
              <a:pPr defTabSz="904875">
                <a:lnSpc>
                  <a:spcPts val="1200"/>
                </a:lnSpc>
                <a:tabLst>
                  <a:tab pos="452438" algn="l"/>
                  <a:tab pos="904875" algn="l"/>
                  <a:tab pos="1357313" algn="l"/>
                </a:tabLst>
              </a:pPr>
              <a:r>
                <a:rPr lang="en-US" sz="1600"/>
                <a:t>32</a:t>
              </a:r>
            </a:p>
          </p:txBody>
        </p:sp>
        <p:sp>
          <p:nvSpPr>
            <p:cNvPr id="8206" name="Line 10"/>
            <p:cNvSpPr>
              <a:spLocks noChangeShapeType="1"/>
            </p:cNvSpPr>
            <p:nvPr/>
          </p:nvSpPr>
          <p:spPr bwMode="auto">
            <a:xfrm flipH="1">
              <a:off x="3307" y="2311"/>
              <a:ext cx="78" cy="133"/>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7" name="Rectangle 11"/>
            <p:cNvSpPr>
              <a:spLocks noChangeArrowheads="1"/>
            </p:cNvSpPr>
            <p:nvPr/>
          </p:nvSpPr>
          <p:spPr bwMode="auto">
            <a:xfrm>
              <a:off x="3207" y="2448"/>
              <a:ext cx="371"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p>
              <a:pPr defTabSz="904875">
                <a:lnSpc>
                  <a:spcPts val="1200"/>
                </a:lnSpc>
                <a:tabLst>
                  <a:tab pos="452438" algn="l"/>
                  <a:tab pos="904875" algn="l"/>
                  <a:tab pos="1357313" algn="l"/>
                </a:tabLst>
              </a:pPr>
              <a:r>
                <a:rPr lang="en-US" sz="1600"/>
                <a:t>32</a:t>
              </a:r>
            </a:p>
          </p:txBody>
        </p:sp>
        <p:sp>
          <p:nvSpPr>
            <p:cNvPr id="8208" name="Line 12"/>
            <p:cNvSpPr>
              <a:spLocks noChangeShapeType="1"/>
            </p:cNvSpPr>
            <p:nvPr/>
          </p:nvSpPr>
          <p:spPr bwMode="auto">
            <a:xfrm flipH="1">
              <a:off x="4301" y="1956"/>
              <a:ext cx="78" cy="133"/>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9" name="Rectangle 13"/>
            <p:cNvSpPr>
              <a:spLocks noChangeArrowheads="1"/>
            </p:cNvSpPr>
            <p:nvPr/>
          </p:nvSpPr>
          <p:spPr bwMode="auto">
            <a:xfrm>
              <a:off x="4215" y="2112"/>
              <a:ext cx="371"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p>
              <a:pPr defTabSz="904875">
                <a:lnSpc>
                  <a:spcPts val="1200"/>
                </a:lnSpc>
                <a:tabLst>
                  <a:tab pos="452438" algn="l"/>
                  <a:tab pos="904875" algn="l"/>
                  <a:tab pos="1357313" algn="l"/>
                </a:tabLst>
              </a:pPr>
              <a:r>
                <a:rPr lang="en-US" sz="1600"/>
                <a:t>32</a:t>
              </a:r>
            </a:p>
          </p:txBody>
        </p:sp>
        <p:sp>
          <p:nvSpPr>
            <p:cNvPr id="8210" name="Line 14"/>
            <p:cNvSpPr>
              <a:spLocks noChangeShapeType="1"/>
            </p:cNvSpPr>
            <p:nvPr/>
          </p:nvSpPr>
          <p:spPr bwMode="auto">
            <a:xfrm>
              <a:off x="3843" y="2500"/>
              <a:ext cx="133" cy="62"/>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1" name="Rectangle 15"/>
            <p:cNvSpPr>
              <a:spLocks noChangeArrowheads="1"/>
            </p:cNvSpPr>
            <p:nvPr/>
          </p:nvSpPr>
          <p:spPr bwMode="auto">
            <a:xfrm>
              <a:off x="3831" y="2688"/>
              <a:ext cx="105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p>
              <a:pPr defTabSz="904875">
                <a:lnSpc>
                  <a:spcPts val="1800"/>
                </a:lnSpc>
                <a:spcBef>
                  <a:spcPts val="600"/>
                </a:spcBef>
                <a:spcAft>
                  <a:spcPts val="600"/>
                </a:spcAft>
                <a:tabLst>
                  <a:tab pos="452438" algn="l"/>
                  <a:tab pos="904875" algn="l"/>
                  <a:tab pos="1357313" algn="l"/>
                </a:tabLst>
              </a:pPr>
              <a:r>
                <a:rPr lang="en-US" sz="1600">
                  <a:solidFill>
                    <a:srgbClr val="000000"/>
                  </a:solidFill>
                </a:rPr>
                <a:t>m (operation)</a:t>
              </a:r>
            </a:p>
          </p:txBody>
        </p:sp>
        <p:sp>
          <p:nvSpPr>
            <p:cNvPr id="8212" name="Rectangle 16"/>
            <p:cNvSpPr>
              <a:spLocks noChangeArrowheads="1"/>
            </p:cNvSpPr>
            <p:nvPr/>
          </p:nvSpPr>
          <p:spPr bwMode="auto">
            <a:xfrm>
              <a:off x="4647" y="1920"/>
              <a:ext cx="498"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p>
              <a:pPr defTabSz="904875">
                <a:lnSpc>
                  <a:spcPts val="1800"/>
                </a:lnSpc>
                <a:spcBef>
                  <a:spcPts val="600"/>
                </a:spcBef>
                <a:spcAft>
                  <a:spcPts val="600"/>
                </a:spcAft>
                <a:tabLst>
                  <a:tab pos="452438" algn="l"/>
                  <a:tab pos="904875" algn="l"/>
                  <a:tab pos="1357313" algn="l"/>
                </a:tabLst>
              </a:pPr>
              <a:r>
                <a:rPr lang="en-US" sz="1600">
                  <a:solidFill>
                    <a:srgbClr val="000000"/>
                  </a:solidFill>
                </a:rPr>
                <a:t>result</a:t>
              </a:r>
            </a:p>
          </p:txBody>
        </p:sp>
        <p:sp>
          <p:nvSpPr>
            <p:cNvPr id="8213" name="Rectangle 17"/>
            <p:cNvSpPr>
              <a:spLocks noChangeArrowheads="1"/>
            </p:cNvSpPr>
            <p:nvPr/>
          </p:nvSpPr>
          <p:spPr bwMode="auto">
            <a:xfrm>
              <a:off x="3015" y="1584"/>
              <a:ext cx="174"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p>
              <a:pPr defTabSz="904875">
                <a:lnSpc>
                  <a:spcPts val="1800"/>
                </a:lnSpc>
                <a:spcBef>
                  <a:spcPts val="600"/>
                </a:spcBef>
                <a:spcAft>
                  <a:spcPts val="600"/>
                </a:spcAft>
                <a:tabLst>
                  <a:tab pos="452438" algn="l"/>
                  <a:tab pos="904875" algn="l"/>
                  <a:tab pos="1357313" algn="l"/>
                </a:tabLst>
              </a:pPr>
              <a:r>
                <a:rPr lang="en-US" sz="1600">
                  <a:solidFill>
                    <a:srgbClr val="000000"/>
                  </a:solidFill>
                </a:rPr>
                <a:t>A</a:t>
              </a:r>
            </a:p>
          </p:txBody>
        </p:sp>
        <p:sp>
          <p:nvSpPr>
            <p:cNvPr id="8214" name="Rectangle 18"/>
            <p:cNvSpPr>
              <a:spLocks noChangeArrowheads="1"/>
            </p:cNvSpPr>
            <p:nvPr/>
          </p:nvSpPr>
          <p:spPr bwMode="auto">
            <a:xfrm>
              <a:off x="3015" y="2304"/>
              <a:ext cx="222"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p>
              <a:pPr defTabSz="904875">
                <a:lnSpc>
                  <a:spcPts val="1800"/>
                </a:lnSpc>
                <a:spcBef>
                  <a:spcPts val="600"/>
                </a:spcBef>
                <a:spcAft>
                  <a:spcPts val="600"/>
                </a:spcAft>
                <a:tabLst>
                  <a:tab pos="452438" algn="l"/>
                  <a:tab pos="904875" algn="l"/>
                  <a:tab pos="1357313" algn="l"/>
                </a:tabLst>
              </a:pPr>
              <a:r>
                <a:rPr lang="en-US" sz="1600">
                  <a:solidFill>
                    <a:srgbClr val="000000"/>
                  </a:solidFill>
                </a:rPr>
                <a:t>B</a:t>
              </a:r>
            </a:p>
          </p:txBody>
        </p:sp>
        <p:sp>
          <p:nvSpPr>
            <p:cNvPr id="8215" name="Rectangle 19"/>
            <p:cNvSpPr>
              <a:spLocks noChangeArrowheads="1"/>
            </p:cNvSpPr>
            <p:nvPr/>
          </p:nvSpPr>
          <p:spPr bwMode="auto">
            <a:xfrm>
              <a:off x="3783" y="1920"/>
              <a:ext cx="336"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p>
              <a:pPr defTabSz="904875">
                <a:lnSpc>
                  <a:spcPts val="1600"/>
                </a:lnSpc>
                <a:tabLst>
                  <a:tab pos="452438" algn="l"/>
                  <a:tab pos="904875" algn="l"/>
                  <a:tab pos="1357313" algn="l"/>
                </a:tabLst>
              </a:pPr>
              <a:r>
                <a:rPr lang="en-US" sz="1600">
                  <a:solidFill>
                    <a:srgbClr val="000000"/>
                  </a:solidFill>
                </a:rPr>
                <a:t>ALU</a:t>
              </a:r>
            </a:p>
          </p:txBody>
        </p:sp>
        <p:sp>
          <p:nvSpPr>
            <p:cNvPr id="8216" name="Rectangle 20"/>
            <p:cNvSpPr>
              <a:spLocks noChangeArrowheads="1"/>
            </p:cNvSpPr>
            <p:nvPr/>
          </p:nvSpPr>
          <p:spPr bwMode="auto">
            <a:xfrm>
              <a:off x="3975" y="2496"/>
              <a:ext cx="371"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p>
              <a:pPr defTabSz="904875">
                <a:lnSpc>
                  <a:spcPts val="1200"/>
                </a:lnSpc>
                <a:tabLst>
                  <a:tab pos="452438" algn="l"/>
                  <a:tab pos="904875" algn="l"/>
                  <a:tab pos="1357313" algn="l"/>
                </a:tabLst>
              </a:pPr>
              <a:r>
                <a:rPr lang="en-US" sz="1600"/>
                <a:t>4</a:t>
              </a:r>
            </a:p>
          </p:txBody>
        </p:sp>
        <p:sp>
          <p:nvSpPr>
            <p:cNvPr id="8217" name="Line 21"/>
            <p:cNvSpPr>
              <a:spLocks noChangeShapeType="1"/>
            </p:cNvSpPr>
            <p:nvPr/>
          </p:nvSpPr>
          <p:spPr bwMode="auto">
            <a:xfrm flipV="1">
              <a:off x="3927" y="2352"/>
              <a:ext cx="0" cy="33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18" name="Line 22"/>
            <p:cNvSpPr>
              <a:spLocks noChangeShapeType="1"/>
            </p:cNvSpPr>
            <p:nvPr/>
          </p:nvSpPr>
          <p:spPr bwMode="auto">
            <a:xfrm flipV="1">
              <a:off x="4023" y="1200"/>
              <a:ext cx="0" cy="48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19" name="Line 23"/>
            <p:cNvSpPr>
              <a:spLocks noChangeShapeType="1"/>
            </p:cNvSpPr>
            <p:nvPr/>
          </p:nvSpPr>
          <p:spPr bwMode="auto">
            <a:xfrm flipV="1">
              <a:off x="3831" y="1200"/>
              <a:ext cx="0" cy="33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20" name="Rectangle 24"/>
            <p:cNvSpPr>
              <a:spLocks noChangeArrowheads="1"/>
            </p:cNvSpPr>
            <p:nvPr/>
          </p:nvSpPr>
          <p:spPr bwMode="auto">
            <a:xfrm>
              <a:off x="3687" y="100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p>
              <a:pPr defTabSz="904875">
                <a:lnSpc>
                  <a:spcPts val="1800"/>
                </a:lnSpc>
                <a:spcBef>
                  <a:spcPts val="600"/>
                </a:spcBef>
                <a:spcAft>
                  <a:spcPts val="600"/>
                </a:spcAft>
                <a:tabLst>
                  <a:tab pos="452438" algn="l"/>
                  <a:tab pos="904875" algn="l"/>
                  <a:tab pos="1357313" algn="l"/>
                </a:tabLst>
              </a:pPr>
              <a:r>
                <a:rPr lang="en-US" sz="1600">
                  <a:solidFill>
                    <a:srgbClr val="000000"/>
                  </a:solidFill>
                </a:rPr>
                <a:t>zero</a:t>
              </a:r>
            </a:p>
          </p:txBody>
        </p:sp>
        <p:sp>
          <p:nvSpPr>
            <p:cNvPr id="8221" name="Rectangle 25"/>
            <p:cNvSpPr>
              <a:spLocks noChangeArrowheads="1"/>
            </p:cNvSpPr>
            <p:nvPr/>
          </p:nvSpPr>
          <p:spPr bwMode="auto">
            <a:xfrm>
              <a:off x="3975" y="100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p>
              <a:pPr defTabSz="904875">
                <a:lnSpc>
                  <a:spcPts val="1800"/>
                </a:lnSpc>
                <a:spcBef>
                  <a:spcPts val="600"/>
                </a:spcBef>
                <a:spcAft>
                  <a:spcPts val="600"/>
                </a:spcAft>
                <a:tabLst>
                  <a:tab pos="452438" algn="l"/>
                  <a:tab pos="904875" algn="l"/>
                  <a:tab pos="1357313" algn="l"/>
                </a:tabLst>
              </a:pPr>
              <a:r>
                <a:rPr lang="en-US" sz="1600">
                  <a:solidFill>
                    <a:srgbClr val="000000"/>
                  </a:solidFill>
                </a:rPr>
                <a:t>ovf</a:t>
              </a:r>
            </a:p>
          </p:txBody>
        </p:sp>
        <p:sp>
          <p:nvSpPr>
            <p:cNvPr id="8222" name="Line 26"/>
            <p:cNvSpPr>
              <a:spLocks noChangeShapeType="1"/>
            </p:cNvSpPr>
            <p:nvPr/>
          </p:nvSpPr>
          <p:spPr bwMode="auto">
            <a:xfrm>
              <a:off x="3783" y="1392"/>
              <a:ext cx="133" cy="62"/>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23" name="Line 27"/>
            <p:cNvSpPr>
              <a:spLocks noChangeShapeType="1"/>
            </p:cNvSpPr>
            <p:nvPr/>
          </p:nvSpPr>
          <p:spPr bwMode="auto">
            <a:xfrm>
              <a:off x="3975" y="1536"/>
              <a:ext cx="133" cy="62"/>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24" name="Rectangle 28"/>
            <p:cNvSpPr>
              <a:spLocks noChangeArrowheads="1"/>
            </p:cNvSpPr>
            <p:nvPr/>
          </p:nvSpPr>
          <p:spPr bwMode="auto">
            <a:xfrm>
              <a:off x="4071" y="1488"/>
              <a:ext cx="1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p>
              <a:pPr defTabSz="904875">
                <a:lnSpc>
                  <a:spcPts val="1200"/>
                </a:lnSpc>
                <a:tabLst>
                  <a:tab pos="452438" algn="l"/>
                  <a:tab pos="904875" algn="l"/>
                  <a:tab pos="1357313" algn="l"/>
                </a:tabLst>
              </a:pPr>
              <a:r>
                <a:rPr lang="en-US" sz="1600"/>
                <a:t>1</a:t>
              </a:r>
            </a:p>
          </p:txBody>
        </p:sp>
        <p:sp>
          <p:nvSpPr>
            <p:cNvPr id="8225" name="Rectangle 29"/>
            <p:cNvSpPr>
              <a:spLocks noChangeArrowheads="1"/>
            </p:cNvSpPr>
            <p:nvPr/>
          </p:nvSpPr>
          <p:spPr bwMode="auto">
            <a:xfrm>
              <a:off x="3879" y="1344"/>
              <a:ext cx="1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p>
              <a:pPr defTabSz="904875">
                <a:lnSpc>
                  <a:spcPts val="1200"/>
                </a:lnSpc>
                <a:tabLst>
                  <a:tab pos="452438" algn="l"/>
                  <a:tab pos="904875" algn="l"/>
                  <a:tab pos="1357313" algn="l"/>
                </a:tabLst>
              </a:pPr>
              <a:r>
                <a:rPr lang="en-US" sz="1600"/>
                <a:t>1</a:t>
              </a:r>
            </a:p>
          </p:txBody>
        </p:sp>
      </p:grpSp>
      <p:sp>
        <p:nvSpPr>
          <p:cNvPr id="33" name="Rectangle 32"/>
          <p:cNvSpPr>
            <a:spLocks noChangeArrowheads="1"/>
          </p:cNvSpPr>
          <p:nvPr/>
        </p:nvSpPr>
        <p:spPr bwMode="auto">
          <a:xfrm>
            <a:off x="571500" y="4286250"/>
            <a:ext cx="8153400"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287338" indent="-287338">
              <a:lnSpc>
                <a:spcPct val="95000"/>
              </a:lnSpc>
              <a:spcBef>
                <a:spcPct val="65000"/>
              </a:spcBef>
              <a:buClr>
                <a:schemeClr val="accent1"/>
              </a:buClr>
              <a:buSzPct val="75000"/>
              <a:buFont typeface="Wingdings" pitchFamily="2" charset="2"/>
              <a:buChar char="q"/>
            </a:pPr>
            <a:r>
              <a:rPr lang="en-US" sz="2400" dirty="0"/>
              <a:t>With special handling for</a:t>
            </a:r>
          </a:p>
          <a:p>
            <a:pPr marL="741363" lvl="1" indent="-246063">
              <a:lnSpc>
                <a:spcPct val="90000"/>
              </a:lnSpc>
              <a:spcBef>
                <a:spcPct val="40000"/>
              </a:spcBef>
              <a:buClr>
                <a:schemeClr val="accent1"/>
              </a:buClr>
              <a:buSzPct val="75000"/>
              <a:buFont typeface="Monotype Sorts"/>
              <a:buChar char="l"/>
            </a:pPr>
            <a:r>
              <a:rPr lang="en-US" sz="2000" dirty="0">
                <a:solidFill>
                  <a:schemeClr val="tx2"/>
                </a:solidFill>
              </a:rPr>
              <a:t>sign extend </a:t>
            </a:r>
            <a:r>
              <a:rPr lang="en-US" sz="2000" dirty="0"/>
              <a:t>– </a:t>
            </a:r>
            <a:r>
              <a:rPr lang="en-US" sz="2000" dirty="0" err="1">
                <a:latin typeface="Courier New" pitchFamily="49" charset="0"/>
              </a:rPr>
              <a:t>addi</a:t>
            </a:r>
            <a:r>
              <a:rPr lang="en-US" sz="2000" dirty="0">
                <a:latin typeface="Courier New" pitchFamily="49" charset="0"/>
              </a:rPr>
              <a:t>, </a:t>
            </a:r>
            <a:r>
              <a:rPr lang="en-US" sz="2000" dirty="0" err="1">
                <a:latin typeface="Courier New" pitchFamily="49" charset="0"/>
              </a:rPr>
              <a:t>addiu</a:t>
            </a:r>
            <a:r>
              <a:rPr lang="en-US" sz="2000" dirty="0">
                <a:latin typeface="Courier New" pitchFamily="49" charset="0"/>
              </a:rPr>
              <a:t>, </a:t>
            </a:r>
            <a:r>
              <a:rPr lang="en-US" sz="2000" dirty="0" err="1">
                <a:latin typeface="Courier New" pitchFamily="49" charset="0"/>
              </a:rPr>
              <a:t>slti</a:t>
            </a:r>
            <a:r>
              <a:rPr lang="en-US" sz="2000" dirty="0">
                <a:latin typeface="Courier New" pitchFamily="49" charset="0"/>
              </a:rPr>
              <a:t>, </a:t>
            </a:r>
            <a:r>
              <a:rPr lang="en-US" sz="2000" dirty="0" err="1">
                <a:latin typeface="Courier New" pitchFamily="49" charset="0"/>
              </a:rPr>
              <a:t>sltiu</a:t>
            </a:r>
            <a:endParaRPr lang="en-US" sz="2000" dirty="0">
              <a:latin typeface="Courier New" pitchFamily="49" charset="0"/>
            </a:endParaRPr>
          </a:p>
          <a:p>
            <a:pPr marL="741363" lvl="1" indent="-246063">
              <a:lnSpc>
                <a:spcPct val="90000"/>
              </a:lnSpc>
              <a:spcBef>
                <a:spcPct val="40000"/>
              </a:spcBef>
              <a:buClr>
                <a:schemeClr val="accent1"/>
              </a:buClr>
              <a:buSzPct val="75000"/>
              <a:buFont typeface="Monotype Sorts"/>
              <a:buChar char="l"/>
            </a:pPr>
            <a:r>
              <a:rPr lang="en-US" sz="2000" dirty="0">
                <a:solidFill>
                  <a:schemeClr val="tx2"/>
                </a:solidFill>
              </a:rPr>
              <a:t>zero extend </a:t>
            </a:r>
            <a:r>
              <a:rPr lang="en-US" sz="2000" dirty="0"/>
              <a:t>– </a:t>
            </a:r>
            <a:r>
              <a:rPr lang="en-US" sz="2000" dirty="0" err="1">
                <a:latin typeface="Courier New" pitchFamily="49" charset="0"/>
              </a:rPr>
              <a:t>andi</a:t>
            </a:r>
            <a:r>
              <a:rPr lang="en-US" sz="2000" dirty="0">
                <a:latin typeface="Courier New" pitchFamily="49" charset="0"/>
              </a:rPr>
              <a:t>, </a:t>
            </a:r>
            <a:r>
              <a:rPr lang="en-US" sz="2000" dirty="0" err="1">
                <a:latin typeface="Courier New" pitchFamily="49" charset="0"/>
              </a:rPr>
              <a:t>ori</a:t>
            </a:r>
            <a:r>
              <a:rPr lang="en-US" sz="2000" dirty="0">
                <a:latin typeface="Courier New" pitchFamily="49" charset="0"/>
              </a:rPr>
              <a:t>, </a:t>
            </a:r>
            <a:r>
              <a:rPr lang="en-US" sz="2000" dirty="0" err="1">
                <a:latin typeface="Courier New" pitchFamily="49" charset="0"/>
              </a:rPr>
              <a:t>xori</a:t>
            </a:r>
            <a:endParaRPr lang="en-US" sz="2000" dirty="0">
              <a:latin typeface="Courier New" pitchFamily="49" charset="0"/>
            </a:endParaRPr>
          </a:p>
          <a:p>
            <a:pPr marL="741363" lvl="1" indent="-246063">
              <a:lnSpc>
                <a:spcPct val="90000"/>
              </a:lnSpc>
              <a:spcBef>
                <a:spcPct val="40000"/>
              </a:spcBef>
              <a:buClr>
                <a:schemeClr val="accent1"/>
              </a:buClr>
              <a:buSzPct val="75000"/>
              <a:buFont typeface="Monotype Sorts"/>
              <a:buChar char="l"/>
            </a:pPr>
            <a:r>
              <a:rPr lang="en-US" sz="2000" dirty="0">
                <a:solidFill>
                  <a:schemeClr val="tx2"/>
                </a:solidFill>
              </a:rPr>
              <a:t>overflow detection </a:t>
            </a:r>
            <a:r>
              <a:rPr lang="en-US" sz="2000" dirty="0"/>
              <a:t>– </a:t>
            </a:r>
            <a:r>
              <a:rPr lang="en-US" sz="2000" dirty="0">
                <a:latin typeface="Courier New" pitchFamily="49" charset="0"/>
              </a:rPr>
              <a:t>add, </a:t>
            </a:r>
            <a:r>
              <a:rPr lang="en-US" sz="2000" dirty="0" err="1">
                <a:latin typeface="Courier New" pitchFamily="49" charset="0"/>
              </a:rPr>
              <a:t>addi</a:t>
            </a:r>
            <a:r>
              <a:rPr lang="en-US" sz="2000" dirty="0">
                <a:latin typeface="Courier New" pitchFamily="49" charset="0"/>
              </a:rPr>
              <a:t>, sub</a:t>
            </a:r>
          </a:p>
        </p:txBody>
      </p:sp>
      <p:sp>
        <p:nvSpPr>
          <p:cNvPr id="34" name="TextBox 33"/>
          <p:cNvSpPr txBox="1">
            <a:spLocks noChangeArrowheads="1"/>
          </p:cNvSpPr>
          <p:nvPr/>
        </p:nvSpPr>
        <p:spPr bwMode="auto">
          <a:xfrm>
            <a:off x="468313" y="6000750"/>
            <a:ext cx="86439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dirty="0">
                <a:solidFill>
                  <a:srgbClr val="FF0000"/>
                </a:solidFill>
              </a:rPr>
              <a:t>Review Appendix </a:t>
            </a:r>
            <a:r>
              <a:rPr lang="en-US" altLang="zh-CN" b="1" dirty="0">
                <a:solidFill>
                  <a:srgbClr val="FF0000"/>
                </a:solidFill>
              </a:rPr>
              <a:t>B</a:t>
            </a:r>
            <a:r>
              <a:rPr lang="en-US" b="1" dirty="0">
                <a:solidFill>
                  <a:srgbClr val="FF0000"/>
                </a:solidFill>
              </a:rPr>
              <a:t> (from CD or lecture page) for more details on ALU design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p:txBody>
          <a:bodyPr/>
          <a:lstStyle/>
          <a:p>
            <a:pPr>
              <a:defRPr/>
            </a:pPr>
            <a:r>
              <a:rPr lang="en-US" altLang="zh-CN" dirty="0"/>
              <a:t>1-bit ALU</a:t>
            </a:r>
          </a:p>
        </p:txBody>
      </p:sp>
      <p:pic>
        <p:nvPicPr>
          <p:cNvPr id="25604" name="Picture 4" descr="al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116365"/>
            <a:ext cx="5328592" cy="563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9489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p:txBody>
          <a:bodyPr/>
          <a:lstStyle/>
          <a:p>
            <a:pPr>
              <a:defRPr/>
            </a:pPr>
            <a:r>
              <a:rPr lang="en-US" altLang="zh-CN"/>
              <a:t>Complete ALU</a:t>
            </a:r>
          </a:p>
        </p:txBody>
      </p:sp>
      <p:sp>
        <p:nvSpPr>
          <p:cNvPr id="26627" name="AutoShape 3"/>
          <p:cNvSpPr>
            <a:spLocks noGrp="1" noChangeArrowheads="1"/>
          </p:cNvSpPr>
          <p:nvPr>
            <p:ph type="body" idx="1"/>
          </p:nvPr>
        </p:nvSpPr>
        <p:spPr>
          <a:xfrm>
            <a:off x="436562" y="1165971"/>
            <a:ext cx="8270875" cy="5543822"/>
          </a:xfrm>
        </p:spPr>
        <p:txBody>
          <a:bodyPr/>
          <a:lstStyle/>
          <a:p>
            <a:r>
              <a:rPr lang="en-US" altLang="zh-CN" dirty="0"/>
              <a:t>Input</a:t>
            </a:r>
          </a:p>
          <a:p>
            <a:pPr lvl="1">
              <a:spcBef>
                <a:spcPts val="0"/>
              </a:spcBef>
            </a:pPr>
            <a:r>
              <a:rPr lang="en-US" altLang="zh-CN" dirty="0"/>
              <a:t>A</a:t>
            </a:r>
          </a:p>
          <a:p>
            <a:pPr lvl="1">
              <a:spcBef>
                <a:spcPts val="0"/>
              </a:spcBef>
            </a:pPr>
            <a:r>
              <a:rPr lang="en-US" altLang="zh-CN" dirty="0"/>
              <a:t>B</a:t>
            </a:r>
          </a:p>
          <a:p>
            <a:r>
              <a:rPr lang="en-US" altLang="zh-CN" dirty="0"/>
              <a:t>Control lines</a:t>
            </a:r>
          </a:p>
          <a:p>
            <a:pPr lvl="1">
              <a:spcBef>
                <a:spcPts val="0"/>
              </a:spcBef>
            </a:pPr>
            <a:r>
              <a:rPr lang="en-US" altLang="zh-CN" dirty="0" err="1"/>
              <a:t>Binvert</a:t>
            </a:r>
            <a:endParaRPr lang="en-US" altLang="zh-CN" dirty="0"/>
          </a:p>
          <a:p>
            <a:pPr lvl="1">
              <a:spcBef>
                <a:spcPts val="0"/>
              </a:spcBef>
            </a:pPr>
            <a:r>
              <a:rPr lang="en-US" altLang="zh-CN" dirty="0"/>
              <a:t>Operation</a:t>
            </a:r>
          </a:p>
          <a:p>
            <a:pPr lvl="1">
              <a:spcBef>
                <a:spcPts val="0"/>
              </a:spcBef>
            </a:pPr>
            <a:r>
              <a:rPr lang="en-US" altLang="zh-CN" dirty="0" err="1"/>
              <a:t>Carryin</a:t>
            </a:r>
            <a:endParaRPr lang="en-US" altLang="zh-CN" dirty="0"/>
          </a:p>
          <a:p>
            <a:r>
              <a:rPr lang="en-US" altLang="zh-CN" dirty="0"/>
              <a:t>Output</a:t>
            </a:r>
          </a:p>
          <a:p>
            <a:pPr lvl="1">
              <a:spcBef>
                <a:spcPts val="0"/>
              </a:spcBef>
            </a:pPr>
            <a:r>
              <a:rPr lang="en-US" altLang="zh-CN" dirty="0"/>
              <a:t>Result</a:t>
            </a:r>
          </a:p>
          <a:p>
            <a:pPr lvl="1">
              <a:spcBef>
                <a:spcPts val="0"/>
              </a:spcBef>
            </a:pPr>
            <a:r>
              <a:rPr lang="en-US" altLang="zh-CN" dirty="0"/>
              <a:t>Overflow</a:t>
            </a:r>
          </a:p>
          <a:p>
            <a:pPr lvl="1">
              <a:spcBef>
                <a:spcPts val="0"/>
              </a:spcBef>
            </a:pPr>
            <a:r>
              <a:rPr lang="en-US" altLang="zh-CN" dirty="0"/>
              <a:t>Zero detector</a:t>
            </a:r>
          </a:p>
        </p:txBody>
      </p:sp>
      <p:pic>
        <p:nvPicPr>
          <p:cNvPr id="2" name="Picture 5">
            <a:extLst>
              <a:ext uri="{FF2B5EF4-FFF2-40B4-BE49-F238E27FC236}">
                <a16:creationId xmlns:a16="http://schemas.microsoft.com/office/drawing/2014/main" id="{C8421F22-D70F-6FA0-A223-99B9D16922CD}"/>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1795" y="1279017"/>
            <a:ext cx="5233293" cy="5236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0718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a:t>Multiplication</a:t>
            </a:r>
            <a:endParaRPr lang="en-AU" altLang="zh-CN">
              <a:ea typeface="宋体" pitchFamily="2" charset="-122"/>
            </a:endParaRPr>
          </a:p>
        </p:txBody>
      </p:sp>
      <p:sp>
        <p:nvSpPr>
          <p:cNvPr id="13316" name="Rectangle 3"/>
          <p:cNvSpPr>
            <a:spLocks noGrp="1" noChangeArrowheads="1"/>
          </p:cNvSpPr>
          <p:nvPr>
            <p:ph type="body" idx="1"/>
          </p:nvPr>
        </p:nvSpPr>
        <p:spPr>
          <a:xfrm>
            <a:off x="684213" y="1125538"/>
            <a:ext cx="8270875" cy="766762"/>
          </a:xfrm>
        </p:spPr>
        <p:txBody>
          <a:bodyPr/>
          <a:lstStyle/>
          <a:p>
            <a:pPr eaLnBrk="1" hangingPunct="1"/>
            <a:r>
              <a:rPr lang="en-US"/>
              <a:t>Start with long-multiplication approach</a:t>
            </a:r>
            <a:endParaRPr lang="en-AU" altLang="zh-CN">
              <a:ea typeface="宋体" pitchFamily="2" charset="-122"/>
            </a:endParaRPr>
          </a:p>
        </p:txBody>
      </p:sp>
      <p:grpSp>
        <p:nvGrpSpPr>
          <p:cNvPr id="13317" name="Group 4"/>
          <p:cNvGrpSpPr>
            <a:grpSpLocks/>
          </p:cNvGrpSpPr>
          <p:nvPr/>
        </p:nvGrpSpPr>
        <p:grpSpPr bwMode="auto">
          <a:xfrm>
            <a:off x="1808163" y="2349501"/>
            <a:ext cx="2032003" cy="2246313"/>
            <a:chOff x="703" y="1616"/>
            <a:chExt cx="1280" cy="1415"/>
          </a:xfrm>
        </p:grpSpPr>
        <p:sp>
          <p:nvSpPr>
            <p:cNvPr id="13324" name="Text Box 5"/>
            <p:cNvSpPr txBox="1">
              <a:spLocks noChangeArrowheads="1"/>
            </p:cNvSpPr>
            <p:nvPr/>
          </p:nvSpPr>
          <p:spPr bwMode="auto">
            <a:xfrm>
              <a:off x="703" y="1616"/>
              <a:ext cx="1280" cy="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2000" dirty="0">
                  <a:latin typeface="Lucida Console" pitchFamily="49" charset="0"/>
                </a:rPr>
                <a:t>   1000</a:t>
              </a:r>
            </a:p>
            <a:p>
              <a:r>
                <a:rPr lang="en-US" sz="2000" dirty="0">
                  <a:latin typeface="Lucida Console" pitchFamily="49" charset="0"/>
                </a:rPr>
                <a:t>× </a:t>
              </a:r>
              <a:r>
                <a:rPr lang="en-US" sz="1000" dirty="0">
                  <a:latin typeface="Lucida Console" pitchFamily="49" charset="0"/>
                </a:rPr>
                <a:t> </a:t>
              </a:r>
              <a:r>
                <a:rPr lang="en-US" sz="2000" dirty="0">
                  <a:latin typeface="Lucida Console" pitchFamily="49" charset="0"/>
                </a:rPr>
                <a:t>1001</a:t>
              </a:r>
            </a:p>
            <a:p>
              <a:r>
                <a:rPr lang="en-US" sz="2000" dirty="0">
                  <a:solidFill>
                    <a:srgbClr val="FF0000"/>
                  </a:solidFill>
                  <a:latin typeface="Lucida Console" pitchFamily="49" charset="0"/>
                </a:rPr>
                <a:t> 0000</a:t>
              </a:r>
              <a:r>
                <a:rPr lang="en-US" sz="2000" dirty="0">
                  <a:latin typeface="Lucida Console" pitchFamily="49" charset="0"/>
                </a:rPr>
                <a:t>1000</a:t>
              </a:r>
            </a:p>
            <a:p>
              <a:r>
                <a:rPr lang="en-US" sz="2000" dirty="0">
                  <a:solidFill>
                    <a:srgbClr val="FF0000"/>
                  </a:solidFill>
                  <a:latin typeface="Lucida Console" pitchFamily="49" charset="0"/>
                </a:rPr>
                <a:t> 000</a:t>
              </a:r>
              <a:r>
                <a:rPr lang="en-US" sz="2000" dirty="0">
                  <a:latin typeface="Lucida Console" pitchFamily="49" charset="0"/>
                </a:rPr>
                <a:t>0000</a:t>
              </a:r>
              <a:r>
                <a:rPr lang="en-US" sz="2000" dirty="0">
                  <a:solidFill>
                    <a:srgbClr val="FF0000"/>
                  </a:solidFill>
                  <a:latin typeface="Lucida Console" pitchFamily="49" charset="0"/>
                </a:rPr>
                <a:t>0</a:t>
              </a:r>
              <a:r>
                <a:rPr lang="en-US" sz="2000" dirty="0">
                  <a:latin typeface="Lucida Console" pitchFamily="49" charset="0"/>
                </a:rPr>
                <a:t> </a:t>
              </a:r>
            </a:p>
            <a:p>
              <a:r>
                <a:rPr lang="en-US" sz="2000" dirty="0">
                  <a:solidFill>
                    <a:srgbClr val="FF0000"/>
                  </a:solidFill>
                  <a:latin typeface="Lucida Console" pitchFamily="49" charset="0"/>
                </a:rPr>
                <a:t> 00</a:t>
              </a:r>
              <a:r>
                <a:rPr lang="en-US" sz="2000" dirty="0">
                  <a:latin typeface="Lucida Console" pitchFamily="49" charset="0"/>
                </a:rPr>
                <a:t>0000</a:t>
              </a:r>
              <a:r>
                <a:rPr lang="en-US" sz="2000" dirty="0">
                  <a:solidFill>
                    <a:srgbClr val="FF0000"/>
                  </a:solidFill>
                  <a:latin typeface="Lucida Console" pitchFamily="49" charset="0"/>
                </a:rPr>
                <a:t>00</a:t>
              </a:r>
              <a:r>
                <a:rPr lang="en-US" sz="2000" dirty="0">
                  <a:latin typeface="Lucida Console" pitchFamily="49" charset="0"/>
                </a:rPr>
                <a:t>  </a:t>
              </a:r>
            </a:p>
            <a:p>
              <a:r>
                <a:rPr lang="en-US" sz="2000" dirty="0">
                  <a:latin typeface="Lucida Console" pitchFamily="49" charset="0"/>
                </a:rPr>
                <a:t> </a:t>
              </a:r>
              <a:r>
                <a:rPr lang="en-US" sz="2000" dirty="0">
                  <a:solidFill>
                    <a:srgbClr val="FF0000"/>
                  </a:solidFill>
                  <a:latin typeface="Lucida Console" pitchFamily="49" charset="0"/>
                </a:rPr>
                <a:t>0</a:t>
              </a:r>
              <a:r>
                <a:rPr lang="en-US" sz="2000" dirty="0">
                  <a:latin typeface="Lucida Console" pitchFamily="49" charset="0"/>
                </a:rPr>
                <a:t>1000</a:t>
              </a:r>
              <a:r>
                <a:rPr lang="en-US" sz="2000" dirty="0">
                  <a:solidFill>
                    <a:srgbClr val="FF0000"/>
                  </a:solidFill>
                  <a:latin typeface="Lucida Console" pitchFamily="49" charset="0"/>
                </a:rPr>
                <a:t>000</a:t>
              </a:r>
              <a:r>
                <a:rPr lang="en-US" sz="2000" dirty="0">
                  <a:latin typeface="Lucida Console" pitchFamily="49" charset="0"/>
                </a:rPr>
                <a:t>   </a:t>
              </a:r>
            </a:p>
            <a:p>
              <a:r>
                <a:rPr lang="en-US" sz="2000" dirty="0">
                  <a:latin typeface="Lucida Console" pitchFamily="49" charset="0"/>
                </a:rPr>
                <a:t> </a:t>
              </a:r>
              <a:r>
                <a:rPr lang="en-US" sz="2000" dirty="0">
                  <a:solidFill>
                    <a:srgbClr val="FF0000"/>
                  </a:solidFill>
                  <a:latin typeface="Lucida Console" pitchFamily="49" charset="0"/>
                </a:rPr>
                <a:t>0</a:t>
              </a:r>
              <a:r>
                <a:rPr lang="en-US" sz="2000" dirty="0">
                  <a:latin typeface="Lucida Console" pitchFamily="49" charset="0"/>
                </a:rPr>
                <a:t>1001000</a:t>
              </a:r>
              <a:endParaRPr lang="en-AU" altLang="zh-CN" sz="2000" dirty="0">
                <a:latin typeface="Lucida Console" pitchFamily="49" charset="0"/>
                <a:ea typeface="宋体" pitchFamily="2" charset="-122"/>
              </a:endParaRPr>
            </a:p>
          </p:txBody>
        </p:sp>
        <p:sp>
          <p:nvSpPr>
            <p:cNvPr id="13325" name="Line 6"/>
            <p:cNvSpPr>
              <a:spLocks noChangeShapeType="1"/>
            </p:cNvSpPr>
            <p:nvPr/>
          </p:nvSpPr>
          <p:spPr bwMode="auto">
            <a:xfrm flipH="1">
              <a:off x="703" y="2024"/>
              <a:ext cx="77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6" name="Line 7"/>
            <p:cNvSpPr>
              <a:spLocks noChangeShapeType="1"/>
            </p:cNvSpPr>
            <p:nvPr/>
          </p:nvSpPr>
          <p:spPr bwMode="auto">
            <a:xfrm flipH="1">
              <a:off x="703" y="2795"/>
              <a:ext cx="77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318" name="Text Box 9"/>
          <p:cNvSpPr txBox="1">
            <a:spLocks noChangeArrowheads="1"/>
          </p:cNvSpPr>
          <p:nvPr/>
        </p:nvSpPr>
        <p:spPr bwMode="auto">
          <a:xfrm>
            <a:off x="682625" y="4803775"/>
            <a:ext cx="2305050" cy="9255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dirty="0"/>
              <a:t>Length of product is the sum of operand lengths</a:t>
            </a:r>
            <a:endParaRPr lang="en-AU" altLang="zh-CN" dirty="0">
              <a:ea typeface="宋体" pitchFamily="2" charset="-122"/>
            </a:endParaRPr>
          </a:p>
        </p:txBody>
      </p:sp>
      <p:sp>
        <p:nvSpPr>
          <p:cNvPr id="13319" name="AutoShape 10"/>
          <p:cNvSpPr>
            <a:spLocks/>
          </p:cNvSpPr>
          <p:nvPr/>
        </p:nvSpPr>
        <p:spPr bwMode="auto">
          <a:xfrm>
            <a:off x="179388" y="2090738"/>
            <a:ext cx="1439862" cy="330200"/>
          </a:xfrm>
          <a:prstGeom prst="borderCallout1">
            <a:avLst>
              <a:gd name="adj1" fmla="val 34616"/>
              <a:gd name="adj2" fmla="val 105292"/>
              <a:gd name="adj3" fmla="val 121634"/>
              <a:gd name="adj4" fmla="val 144875"/>
            </a:avLst>
          </a:prstGeom>
          <a:solidFill>
            <a:schemeClr val="accent1"/>
          </a:solidFill>
          <a:ln w="9525">
            <a:solidFill>
              <a:schemeClr val="tx1"/>
            </a:solidFill>
            <a:miter lim="800000"/>
            <a:headEnd/>
            <a:tailEnd type="triangle" w="med" len="med"/>
          </a:ln>
        </p:spPr>
        <p:txBody>
          <a:bodyPr/>
          <a:lstStyle/>
          <a:p>
            <a:pPr algn="ctr"/>
            <a:r>
              <a:rPr lang="en-US" sz="1600" dirty="0"/>
              <a:t>multiplicand</a:t>
            </a:r>
            <a:endParaRPr lang="en-AU" altLang="zh-CN" sz="1600" dirty="0">
              <a:ea typeface="宋体" pitchFamily="2" charset="-122"/>
            </a:endParaRPr>
          </a:p>
        </p:txBody>
      </p:sp>
      <p:sp>
        <p:nvSpPr>
          <p:cNvPr id="13320" name="AutoShape 11"/>
          <p:cNvSpPr>
            <a:spLocks/>
          </p:cNvSpPr>
          <p:nvPr/>
        </p:nvSpPr>
        <p:spPr bwMode="auto">
          <a:xfrm>
            <a:off x="179388" y="2565400"/>
            <a:ext cx="1439862" cy="330200"/>
          </a:xfrm>
          <a:prstGeom prst="borderCallout1">
            <a:avLst>
              <a:gd name="adj1" fmla="val 34616"/>
              <a:gd name="adj2" fmla="val 105292"/>
              <a:gd name="adj3" fmla="val 69231"/>
              <a:gd name="adj4" fmla="val 146639"/>
            </a:avLst>
          </a:prstGeom>
          <a:solidFill>
            <a:schemeClr val="accent1"/>
          </a:solidFill>
          <a:ln w="9525">
            <a:solidFill>
              <a:schemeClr val="tx1"/>
            </a:solidFill>
            <a:miter lim="800000"/>
            <a:headEnd/>
            <a:tailEnd type="triangle" w="med" len="med"/>
          </a:ln>
        </p:spPr>
        <p:txBody>
          <a:bodyPr/>
          <a:lstStyle/>
          <a:p>
            <a:pPr algn="ctr"/>
            <a:r>
              <a:rPr lang="en-US" sz="1600"/>
              <a:t>multiplier</a:t>
            </a:r>
            <a:endParaRPr lang="en-AU" altLang="zh-CN" sz="1600">
              <a:ea typeface="宋体" pitchFamily="2" charset="-122"/>
            </a:endParaRPr>
          </a:p>
        </p:txBody>
      </p:sp>
      <p:sp>
        <p:nvSpPr>
          <p:cNvPr id="13321" name="AutoShape 12"/>
          <p:cNvSpPr>
            <a:spLocks/>
          </p:cNvSpPr>
          <p:nvPr/>
        </p:nvSpPr>
        <p:spPr bwMode="auto">
          <a:xfrm>
            <a:off x="179388" y="4149725"/>
            <a:ext cx="1150937" cy="358775"/>
          </a:xfrm>
          <a:prstGeom prst="borderCallout1">
            <a:avLst>
              <a:gd name="adj1" fmla="val 31856"/>
              <a:gd name="adj2" fmla="val 106620"/>
              <a:gd name="adj3" fmla="val 58407"/>
              <a:gd name="adj4" fmla="val 144551"/>
            </a:avLst>
          </a:prstGeom>
          <a:solidFill>
            <a:schemeClr val="accent1"/>
          </a:solidFill>
          <a:ln w="9525">
            <a:solidFill>
              <a:schemeClr val="tx1"/>
            </a:solidFill>
            <a:miter lim="800000"/>
            <a:headEnd/>
            <a:tailEnd type="triangle" w="med" len="med"/>
          </a:ln>
        </p:spPr>
        <p:txBody>
          <a:bodyPr/>
          <a:lstStyle/>
          <a:p>
            <a:pPr algn="ctr"/>
            <a:r>
              <a:rPr lang="en-US" sz="1600"/>
              <a:t>product</a:t>
            </a:r>
            <a:endParaRPr lang="en-AU" altLang="zh-CN" sz="1600">
              <a:ea typeface="宋体" pitchFamily="2" charset="-122"/>
            </a:endParaRPr>
          </a:p>
        </p:txBody>
      </p:sp>
      <p:pic>
        <p:nvPicPr>
          <p:cNvPr id="13323" name="Picture 15" descr="f03-04-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8550" y="2133600"/>
            <a:ext cx="5326063"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pPr eaLnBrk="1" hangingPunct="1"/>
            <a:r>
              <a:rPr lang="en-US" altLang="zh-CN">
                <a:ea typeface="宋体" pitchFamily="2" charset="-122"/>
              </a:rPr>
              <a:t>Instruction Count and CPI</a:t>
            </a:r>
            <a:endParaRPr lang="en-AU"/>
          </a:p>
        </p:txBody>
      </p:sp>
      <p:sp>
        <p:nvSpPr>
          <p:cNvPr id="7173" name="Rectangle 3"/>
          <p:cNvSpPr>
            <a:spLocks noGrp="1" noChangeArrowheads="1"/>
          </p:cNvSpPr>
          <p:nvPr>
            <p:ph type="body" idx="1"/>
          </p:nvPr>
        </p:nvSpPr>
        <p:spPr>
          <a:xfrm>
            <a:off x="1182688" y="3462338"/>
            <a:ext cx="7772400" cy="2774950"/>
          </a:xfrm>
        </p:spPr>
        <p:txBody>
          <a:bodyPr/>
          <a:lstStyle/>
          <a:p>
            <a:pPr eaLnBrk="1" hangingPunct="1"/>
            <a:r>
              <a:rPr lang="en-US" altLang="zh-CN" sz="2800" dirty="0">
                <a:solidFill>
                  <a:srgbClr val="FF0000"/>
                </a:solidFill>
                <a:ea typeface="宋体" pitchFamily="2" charset="-122"/>
              </a:rPr>
              <a:t>Instruction Count for a program</a:t>
            </a:r>
          </a:p>
          <a:p>
            <a:pPr lvl="1" eaLnBrk="1" hangingPunct="1"/>
            <a:r>
              <a:rPr lang="en-US" altLang="zh-CN" sz="2400" dirty="0">
                <a:ea typeface="宋体" pitchFamily="2" charset="-122"/>
              </a:rPr>
              <a:t>Determined by program, ISA and compiler</a:t>
            </a:r>
          </a:p>
          <a:p>
            <a:pPr eaLnBrk="1" hangingPunct="1"/>
            <a:r>
              <a:rPr lang="en-US" altLang="zh-CN" sz="2800" dirty="0">
                <a:solidFill>
                  <a:srgbClr val="FF0000"/>
                </a:solidFill>
                <a:ea typeface="宋体" pitchFamily="2" charset="-122"/>
              </a:rPr>
              <a:t>Average cycles per instruction</a:t>
            </a:r>
          </a:p>
          <a:p>
            <a:pPr lvl="1" eaLnBrk="1" hangingPunct="1"/>
            <a:r>
              <a:rPr lang="en-US" altLang="zh-CN" sz="2400" dirty="0">
                <a:ea typeface="宋体" pitchFamily="2" charset="-122"/>
              </a:rPr>
              <a:t>Determined by CPU hardware</a:t>
            </a:r>
          </a:p>
          <a:p>
            <a:pPr lvl="1" eaLnBrk="1" hangingPunct="1"/>
            <a:r>
              <a:rPr lang="en-US" altLang="zh-CN" sz="2400" dirty="0">
                <a:ea typeface="宋体" pitchFamily="2" charset="-122"/>
              </a:rPr>
              <a:t>If different instructions have different CPI</a:t>
            </a:r>
          </a:p>
          <a:p>
            <a:pPr lvl="2" eaLnBrk="1" hangingPunct="1"/>
            <a:r>
              <a:rPr lang="en-US" altLang="zh-CN" sz="2000" dirty="0">
                <a:ea typeface="宋体" pitchFamily="2" charset="-122"/>
              </a:rPr>
              <a:t>Average CPI affected by instruction mix</a:t>
            </a:r>
            <a:endParaRPr lang="en-AU" sz="2000" dirty="0"/>
          </a:p>
        </p:txBody>
      </p:sp>
      <p:graphicFrame>
        <p:nvGraphicFramePr>
          <p:cNvPr id="45061" name="Object 4"/>
          <p:cNvGraphicFramePr>
            <a:graphicFrameLocks noChangeAspect="1"/>
          </p:cNvGraphicFramePr>
          <p:nvPr/>
        </p:nvGraphicFramePr>
        <p:xfrm>
          <a:off x="706438" y="1319213"/>
          <a:ext cx="8129587" cy="2063750"/>
        </p:xfrm>
        <a:graphic>
          <a:graphicData uri="http://schemas.openxmlformats.org/presentationml/2006/ole">
            <mc:AlternateContent xmlns:mc="http://schemas.openxmlformats.org/markup-compatibility/2006">
              <mc:Choice xmlns:v="urn:schemas-microsoft-com:vml" Requires="v">
                <p:oleObj spid="_x0000_s1031" name="Equation" r:id="rId4" imgW="3695700" imgH="939800" progId="Equation.3">
                  <p:embed/>
                </p:oleObj>
              </mc:Choice>
              <mc:Fallback>
                <p:oleObj name="Equation" r:id="rId4" imgW="3695700" imgH="939800" progId="Equation.3">
                  <p:embed/>
                  <p:pic>
                    <p:nvPicPr>
                      <p:cNvPr id="45061"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438" y="1319213"/>
                        <a:ext cx="8129587" cy="206375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9" descr="f03-06-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1989138"/>
            <a:ext cx="5340350" cy="272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5"/>
          <p:cNvSpPr>
            <a:spLocks noGrp="1" noChangeArrowheads="1"/>
          </p:cNvSpPr>
          <p:nvPr>
            <p:ph type="title"/>
          </p:nvPr>
        </p:nvSpPr>
        <p:spPr/>
        <p:txBody>
          <a:bodyPr/>
          <a:lstStyle/>
          <a:p>
            <a:pPr eaLnBrk="1" hangingPunct="1"/>
            <a:r>
              <a:rPr lang="en-US" dirty="0"/>
              <a:t>Optimized Multiplier</a:t>
            </a:r>
            <a:endParaRPr lang="en-AU" altLang="zh-CN" dirty="0">
              <a:ea typeface="宋体" pitchFamily="2" charset="-122"/>
            </a:endParaRPr>
          </a:p>
        </p:txBody>
      </p:sp>
      <p:sp>
        <p:nvSpPr>
          <p:cNvPr id="15365" name="Rectangle 6"/>
          <p:cNvSpPr>
            <a:spLocks noGrp="1" noChangeArrowheads="1"/>
          </p:cNvSpPr>
          <p:nvPr>
            <p:ph type="body" idx="1"/>
          </p:nvPr>
        </p:nvSpPr>
        <p:spPr>
          <a:xfrm>
            <a:off x="684213" y="1125538"/>
            <a:ext cx="8270875" cy="719137"/>
          </a:xfrm>
        </p:spPr>
        <p:txBody>
          <a:bodyPr/>
          <a:lstStyle/>
          <a:p>
            <a:pPr eaLnBrk="1" hangingPunct="1"/>
            <a:r>
              <a:rPr lang="en-US" dirty="0"/>
              <a:t>Perform steps in parallel: add/shift</a:t>
            </a:r>
          </a:p>
        </p:txBody>
      </p:sp>
      <p:sp>
        <p:nvSpPr>
          <p:cNvPr id="15366" name="Rectangle 7"/>
          <p:cNvSpPr>
            <a:spLocks noChangeArrowheads="1"/>
          </p:cNvSpPr>
          <p:nvPr/>
        </p:nvSpPr>
        <p:spPr bwMode="auto">
          <a:xfrm>
            <a:off x="684213" y="5013325"/>
            <a:ext cx="8270875"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folHlink"/>
              </a:buClr>
              <a:buSzPct val="60000"/>
              <a:buFont typeface="Wingdings" pitchFamily="2" charset="2"/>
              <a:buChar char="n"/>
            </a:pPr>
            <a:r>
              <a:rPr lang="en-US" sz="3200"/>
              <a:t>One cycle per partial-product addition</a:t>
            </a:r>
          </a:p>
          <a:p>
            <a:pPr marL="742950" lvl="1" indent="-285750" eaLnBrk="1" hangingPunct="1">
              <a:spcBef>
                <a:spcPct val="20000"/>
              </a:spcBef>
              <a:buClr>
                <a:schemeClr val="hlink"/>
              </a:buClr>
              <a:buSzPct val="55000"/>
              <a:buFont typeface="Wingdings" pitchFamily="2" charset="2"/>
              <a:buChar char="n"/>
            </a:pPr>
            <a:r>
              <a:rPr lang="en-US" sz="2400"/>
              <a:t>That’s ok, if frequency of multiplications is low</a:t>
            </a:r>
          </a:p>
          <a:p>
            <a:pPr marL="742950" lvl="1" indent="-285750" eaLnBrk="1" hangingPunct="1">
              <a:spcBef>
                <a:spcPct val="20000"/>
              </a:spcBef>
              <a:buClr>
                <a:schemeClr val="hlink"/>
              </a:buClr>
              <a:buSzPct val="55000"/>
              <a:buFont typeface="Wingdings" pitchFamily="2" charset="2"/>
              <a:buChar char="n"/>
            </a:pPr>
            <a:r>
              <a:rPr lang="en-US" sz="2400">
                <a:solidFill>
                  <a:srgbClr val="FF0000"/>
                </a:solidFill>
              </a:rPr>
              <a:t>~32 cycles for multiplying 2 32-bit values </a:t>
            </a:r>
            <a:endParaRPr lang="en-AU" altLang="zh-CN" sz="2400">
              <a:solidFill>
                <a:srgbClr val="FF0000"/>
              </a:solidFill>
              <a:ea typeface="宋体" pitchFamily="2" charset="-122"/>
            </a:endParaRPr>
          </a:p>
        </p:txBody>
      </p:sp>
      <p:sp>
        <p:nvSpPr>
          <p:cNvPr id="7" name="AutoShape 5"/>
          <p:cNvSpPr>
            <a:spLocks/>
          </p:cNvSpPr>
          <p:nvPr/>
        </p:nvSpPr>
        <p:spPr bwMode="auto">
          <a:xfrm>
            <a:off x="6000750" y="2071688"/>
            <a:ext cx="1439863" cy="571500"/>
          </a:xfrm>
          <a:prstGeom prst="borderCallout1">
            <a:avLst>
              <a:gd name="adj1" fmla="val 34616"/>
              <a:gd name="adj2" fmla="val -5292"/>
              <a:gd name="adj3" fmla="val 297880"/>
              <a:gd name="adj4" fmla="val -107648"/>
            </a:avLst>
          </a:prstGeom>
          <a:solidFill>
            <a:schemeClr val="accent1"/>
          </a:solidFill>
          <a:ln w="9525">
            <a:solidFill>
              <a:schemeClr val="tx1"/>
            </a:solidFill>
            <a:miter lim="800000"/>
            <a:headEnd/>
            <a:tailEnd type="triangle" w="med" len="med"/>
          </a:ln>
        </p:spPr>
        <p:txBody>
          <a:bodyPr/>
          <a:lstStyle/>
          <a:p>
            <a:pPr algn="ctr"/>
            <a:r>
              <a:rPr lang="en-US" sz="1600">
                <a:latin typeface="Tahoma" pitchFamily="34" charset="0"/>
              </a:rPr>
              <a:t>multiplier in right half</a:t>
            </a:r>
            <a:endParaRPr lang="en-AU" altLang="zh-CN" sz="1600">
              <a:latin typeface="Tahoma"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36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6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a:t>MIPS Multiplication</a:t>
            </a:r>
            <a:endParaRPr lang="en-AU" altLang="zh-CN">
              <a:ea typeface="宋体" pitchFamily="2" charset="-122"/>
            </a:endParaRPr>
          </a:p>
        </p:txBody>
      </p:sp>
      <p:sp>
        <p:nvSpPr>
          <p:cNvPr id="19460" name="Rectangle 3"/>
          <p:cNvSpPr>
            <a:spLocks noGrp="1" noChangeArrowheads="1"/>
          </p:cNvSpPr>
          <p:nvPr>
            <p:ph type="body" idx="1"/>
          </p:nvPr>
        </p:nvSpPr>
        <p:spPr/>
        <p:txBody>
          <a:bodyPr/>
          <a:lstStyle/>
          <a:p>
            <a:pPr eaLnBrk="1" hangingPunct="1"/>
            <a:r>
              <a:rPr lang="en-US" sz="2800" dirty="0"/>
              <a:t>Two 32-bit registers for product</a:t>
            </a:r>
          </a:p>
          <a:p>
            <a:pPr lvl="1" eaLnBrk="1" hangingPunct="1"/>
            <a:r>
              <a:rPr lang="en-US" sz="2400" dirty="0">
                <a:solidFill>
                  <a:srgbClr val="FF0000"/>
                </a:solidFill>
              </a:rPr>
              <a:t>HI:</a:t>
            </a:r>
            <a:r>
              <a:rPr lang="en-US" sz="2400" dirty="0"/>
              <a:t> most-significant 32 bits</a:t>
            </a:r>
          </a:p>
          <a:p>
            <a:pPr lvl="1" eaLnBrk="1" hangingPunct="1"/>
            <a:r>
              <a:rPr lang="en-US" sz="2400" dirty="0">
                <a:solidFill>
                  <a:srgbClr val="FF0000"/>
                </a:solidFill>
              </a:rPr>
              <a:t>LO:</a:t>
            </a:r>
            <a:r>
              <a:rPr lang="en-US" sz="2400" dirty="0"/>
              <a:t> least-significant 32-bits</a:t>
            </a:r>
          </a:p>
          <a:p>
            <a:pPr eaLnBrk="1" hangingPunct="1"/>
            <a:r>
              <a:rPr lang="en-US" sz="2800" dirty="0"/>
              <a:t>Instructions</a:t>
            </a:r>
          </a:p>
          <a:p>
            <a:pPr lvl="1" eaLnBrk="1" hangingPunct="1"/>
            <a:r>
              <a:rPr lang="en-US" sz="2400" dirty="0" err="1">
                <a:solidFill>
                  <a:schemeClr val="tx2"/>
                </a:solidFill>
                <a:latin typeface="Lucida Console" pitchFamily="49" charset="0"/>
              </a:rPr>
              <a:t>mult</a:t>
            </a:r>
            <a:r>
              <a:rPr lang="en-US" sz="2400" dirty="0">
                <a:solidFill>
                  <a:schemeClr val="tx2"/>
                </a:solidFill>
                <a:latin typeface="Lucida Console" pitchFamily="49" charset="0"/>
              </a:rPr>
              <a:t> </a:t>
            </a:r>
            <a:r>
              <a:rPr lang="en-US" sz="2400" dirty="0" err="1">
                <a:solidFill>
                  <a:schemeClr val="tx2"/>
                </a:solidFill>
                <a:latin typeface="Lucida Console" pitchFamily="49" charset="0"/>
              </a:rPr>
              <a:t>rs</a:t>
            </a:r>
            <a:r>
              <a:rPr lang="en-US" sz="2400" dirty="0">
                <a:solidFill>
                  <a:schemeClr val="tx2"/>
                </a:solidFill>
                <a:latin typeface="Lucida Console" pitchFamily="49" charset="0"/>
              </a:rPr>
              <a:t>, </a:t>
            </a:r>
            <a:r>
              <a:rPr lang="en-US" sz="2400" dirty="0" err="1">
                <a:solidFill>
                  <a:schemeClr val="tx2"/>
                </a:solidFill>
                <a:latin typeface="Lucida Console" pitchFamily="49" charset="0"/>
              </a:rPr>
              <a:t>rt</a:t>
            </a:r>
            <a:r>
              <a:rPr lang="en-US" sz="2400" dirty="0">
                <a:solidFill>
                  <a:schemeClr val="tx2"/>
                </a:solidFill>
                <a:latin typeface="Lucida Console" pitchFamily="49" charset="0"/>
              </a:rPr>
              <a:t>  </a:t>
            </a:r>
            <a:r>
              <a:rPr lang="en-US" sz="2400" dirty="0">
                <a:latin typeface="Lucida Console" pitchFamily="49" charset="0"/>
              </a:rPr>
              <a:t>/</a:t>
            </a:r>
            <a:r>
              <a:rPr lang="en-US" sz="2400" dirty="0">
                <a:solidFill>
                  <a:schemeClr val="tx2"/>
                </a:solidFill>
                <a:latin typeface="Lucida Console" pitchFamily="49" charset="0"/>
              </a:rPr>
              <a:t>  </a:t>
            </a:r>
            <a:r>
              <a:rPr lang="en-US" sz="2400" dirty="0" err="1">
                <a:solidFill>
                  <a:schemeClr val="tx2"/>
                </a:solidFill>
                <a:latin typeface="Lucida Console" pitchFamily="49" charset="0"/>
              </a:rPr>
              <a:t>multu</a:t>
            </a:r>
            <a:r>
              <a:rPr lang="en-US" sz="2400" dirty="0">
                <a:solidFill>
                  <a:schemeClr val="tx2"/>
                </a:solidFill>
                <a:latin typeface="Lucida Console" pitchFamily="49" charset="0"/>
              </a:rPr>
              <a:t> </a:t>
            </a:r>
            <a:r>
              <a:rPr lang="en-US" sz="2400" dirty="0" err="1">
                <a:solidFill>
                  <a:schemeClr val="tx2"/>
                </a:solidFill>
                <a:latin typeface="Lucida Console" pitchFamily="49" charset="0"/>
              </a:rPr>
              <a:t>rs</a:t>
            </a:r>
            <a:r>
              <a:rPr lang="en-US" sz="2400" dirty="0">
                <a:solidFill>
                  <a:schemeClr val="tx2"/>
                </a:solidFill>
                <a:latin typeface="Lucida Console" pitchFamily="49" charset="0"/>
              </a:rPr>
              <a:t>, </a:t>
            </a:r>
            <a:r>
              <a:rPr lang="en-US" sz="2400" dirty="0" err="1">
                <a:solidFill>
                  <a:schemeClr val="tx2"/>
                </a:solidFill>
                <a:latin typeface="Lucida Console" pitchFamily="49" charset="0"/>
              </a:rPr>
              <a:t>rt</a:t>
            </a:r>
            <a:endParaRPr lang="en-US" sz="2400" dirty="0">
              <a:solidFill>
                <a:schemeClr val="tx2"/>
              </a:solidFill>
              <a:latin typeface="Lucida Console" pitchFamily="49" charset="0"/>
            </a:endParaRPr>
          </a:p>
          <a:p>
            <a:pPr lvl="2" eaLnBrk="1" hangingPunct="1"/>
            <a:r>
              <a:rPr lang="en-US" sz="2000" dirty="0"/>
              <a:t>64-bit product in HI/LO</a:t>
            </a:r>
          </a:p>
          <a:p>
            <a:pPr lvl="1" eaLnBrk="1" hangingPunct="1"/>
            <a:r>
              <a:rPr lang="en-US" sz="2400" dirty="0" err="1">
                <a:solidFill>
                  <a:schemeClr val="tx2"/>
                </a:solidFill>
                <a:latin typeface="Lucida Console" pitchFamily="49" charset="0"/>
              </a:rPr>
              <a:t>mfhi</a:t>
            </a:r>
            <a:r>
              <a:rPr lang="en-US" sz="2400" dirty="0">
                <a:solidFill>
                  <a:schemeClr val="tx2"/>
                </a:solidFill>
                <a:latin typeface="Lucida Console" pitchFamily="49" charset="0"/>
              </a:rPr>
              <a:t> </a:t>
            </a:r>
            <a:r>
              <a:rPr lang="en-US" sz="2400" dirty="0" err="1">
                <a:solidFill>
                  <a:schemeClr val="tx2"/>
                </a:solidFill>
                <a:latin typeface="Lucida Console" pitchFamily="49" charset="0"/>
              </a:rPr>
              <a:t>rd</a:t>
            </a:r>
            <a:r>
              <a:rPr lang="en-US" sz="2400" dirty="0">
                <a:solidFill>
                  <a:schemeClr val="tx2"/>
                </a:solidFill>
                <a:latin typeface="Lucida Console" pitchFamily="49" charset="0"/>
              </a:rPr>
              <a:t>  </a:t>
            </a:r>
            <a:r>
              <a:rPr lang="en-US" sz="2400" dirty="0">
                <a:latin typeface="Lucida Console" pitchFamily="49" charset="0"/>
              </a:rPr>
              <a:t>/</a:t>
            </a:r>
            <a:r>
              <a:rPr lang="en-US" sz="2400" dirty="0">
                <a:solidFill>
                  <a:schemeClr val="tx2"/>
                </a:solidFill>
                <a:latin typeface="Lucida Console" pitchFamily="49" charset="0"/>
              </a:rPr>
              <a:t>  </a:t>
            </a:r>
            <a:r>
              <a:rPr lang="en-US" sz="2400" dirty="0" err="1">
                <a:solidFill>
                  <a:schemeClr val="tx2"/>
                </a:solidFill>
                <a:latin typeface="Lucida Console" pitchFamily="49" charset="0"/>
              </a:rPr>
              <a:t>mflo</a:t>
            </a:r>
            <a:r>
              <a:rPr lang="en-US" sz="2400" dirty="0">
                <a:solidFill>
                  <a:schemeClr val="tx2"/>
                </a:solidFill>
                <a:latin typeface="Lucida Console" pitchFamily="49" charset="0"/>
              </a:rPr>
              <a:t> </a:t>
            </a:r>
            <a:r>
              <a:rPr lang="en-US" sz="2400" dirty="0" err="1">
                <a:solidFill>
                  <a:schemeClr val="tx2"/>
                </a:solidFill>
                <a:latin typeface="Lucida Console" pitchFamily="49" charset="0"/>
              </a:rPr>
              <a:t>rd</a:t>
            </a:r>
            <a:endParaRPr lang="en-US" sz="2400" dirty="0">
              <a:solidFill>
                <a:schemeClr val="tx2"/>
              </a:solidFill>
              <a:latin typeface="Lucida Console" pitchFamily="49" charset="0"/>
            </a:endParaRPr>
          </a:p>
          <a:p>
            <a:pPr lvl="2" eaLnBrk="1" hangingPunct="1"/>
            <a:r>
              <a:rPr lang="en-US" sz="2000" dirty="0"/>
              <a:t>Move from HI/LO to </a:t>
            </a:r>
            <a:r>
              <a:rPr lang="en-US" sz="2000" dirty="0" err="1"/>
              <a:t>rd</a:t>
            </a:r>
            <a:endParaRPr lang="en-US" sz="2000" dirty="0"/>
          </a:p>
          <a:p>
            <a:pPr lvl="2" eaLnBrk="1" hangingPunct="1"/>
            <a:r>
              <a:rPr lang="en-US" sz="2000" dirty="0"/>
              <a:t>Can test HI value to see if product overflows 32 bits</a:t>
            </a:r>
            <a:endParaRPr lang="en-AU" altLang="zh-CN" sz="2000" dirty="0">
              <a:ea typeface="宋体" pitchFamily="2" charset="-122"/>
            </a:endParaRPr>
          </a:p>
          <a:p>
            <a:pPr lvl="1" eaLnBrk="1" hangingPunct="1"/>
            <a:r>
              <a:rPr lang="en-US" sz="2400" dirty="0" err="1">
                <a:solidFill>
                  <a:schemeClr val="tx2"/>
                </a:solidFill>
                <a:latin typeface="Lucida Console" pitchFamily="49" charset="0"/>
              </a:rPr>
              <a:t>mul</a:t>
            </a:r>
            <a:r>
              <a:rPr lang="en-US" sz="2400" dirty="0">
                <a:solidFill>
                  <a:schemeClr val="tx2"/>
                </a:solidFill>
                <a:latin typeface="Lucida Console" pitchFamily="49" charset="0"/>
              </a:rPr>
              <a:t> </a:t>
            </a:r>
            <a:r>
              <a:rPr lang="en-US" sz="2400" dirty="0" err="1">
                <a:solidFill>
                  <a:schemeClr val="tx2"/>
                </a:solidFill>
                <a:latin typeface="Lucida Console" pitchFamily="49" charset="0"/>
              </a:rPr>
              <a:t>rd</a:t>
            </a:r>
            <a:r>
              <a:rPr lang="en-US" sz="2400" dirty="0">
                <a:solidFill>
                  <a:schemeClr val="tx2"/>
                </a:solidFill>
                <a:latin typeface="Lucida Console" pitchFamily="49" charset="0"/>
              </a:rPr>
              <a:t>, </a:t>
            </a:r>
            <a:r>
              <a:rPr lang="en-US" sz="2400" dirty="0" err="1">
                <a:solidFill>
                  <a:schemeClr val="tx2"/>
                </a:solidFill>
                <a:latin typeface="Lucida Console" pitchFamily="49" charset="0"/>
              </a:rPr>
              <a:t>rs</a:t>
            </a:r>
            <a:r>
              <a:rPr lang="en-US" sz="2400" dirty="0">
                <a:solidFill>
                  <a:schemeClr val="tx2"/>
                </a:solidFill>
                <a:latin typeface="Lucida Console" pitchFamily="49" charset="0"/>
              </a:rPr>
              <a:t>, </a:t>
            </a:r>
            <a:r>
              <a:rPr lang="en-US" sz="2400" dirty="0" err="1">
                <a:solidFill>
                  <a:schemeClr val="tx2"/>
                </a:solidFill>
                <a:latin typeface="Lucida Console" pitchFamily="49" charset="0"/>
              </a:rPr>
              <a:t>rt</a:t>
            </a:r>
            <a:endParaRPr lang="en-US" sz="2400" dirty="0">
              <a:solidFill>
                <a:schemeClr val="tx2"/>
              </a:solidFill>
              <a:latin typeface="Lucida Console" pitchFamily="49" charset="0"/>
            </a:endParaRPr>
          </a:p>
          <a:p>
            <a:pPr lvl="2" eaLnBrk="1" hangingPunct="1"/>
            <a:r>
              <a:rPr lang="en-US" sz="2000" dirty="0"/>
              <a:t>Least-significant 32 bits of product –&gt; </a:t>
            </a:r>
            <a:r>
              <a:rPr lang="en-US" sz="2000" dirty="0" err="1"/>
              <a:t>rd</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6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6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460">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60">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60">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60">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60">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46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p:cNvSpPr txBox="1">
            <a:spLocks noChangeArrowheads="1"/>
          </p:cNvSpPr>
          <p:nvPr/>
        </p:nvSpPr>
        <p:spPr bwMode="auto">
          <a:xfrm>
            <a:off x="611560" y="252193"/>
            <a:ext cx="559752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4400" b="1" dirty="0">
                <a:solidFill>
                  <a:schemeClr val="tx2"/>
                </a:solidFill>
                <a:latin typeface="+mj-lt"/>
                <a:ea typeface="+mj-ea"/>
                <a:cs typeface="+mj-cs"/>
              </a:rPr>
              <a:t>恢复余数法</a:t>
            </a:r>
          </a:p>
        </p:txBody>
      </p:sp>
      <p:sp>
        <p:nvSpPr>
          <p:cNvPr id="126979" name="Text Box 3"/>
          <p:cNvSpPr txBox="1">
            <a:spLocks noChangeArrowheads="1"/>
          </p:cNvSpPr>
          <p:nvPr/>
        </p:nvSpPr>
        <p:spPr bwMode="auto">
          <a:xfrm>
            <a:off x="352425" y="1238250"/>
            <a:ext cx="6595839" cy="3351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ts val="0"/>
              </a:spcBef>
            </a:pPr>
            <a:r>
              <a:rPr lang="zh-CN" altLang="en-US" sz="2400" b="1" dirty="0">
                <a:solidFill>
                  <a:srgbClr val="000000"/>
                </a:solidFill>
                <a:latin typeface="微软雅黑" panose="020B0503020204020204" pitchFamily="34" charset="-122"/>
                <a:ea typeface="微软雅黑" panose="020B0503020204020204" pitchFamily="34" charset="-122"/>
              </a:rPr>
              <a:t>运算规则：</a:t>
            </a:r>
            <a:r>
              <a:rPr lang="en-US" altLang="zh-CN" sz="2400" b="1" dirty="0">
                <a:solidFill>
                  <a:srgbClr val="000000"/>
                </a:solidFill>
                <a:latin typeface="微软雅黑" panose="020B0503020204020204" pitchFamily="34" charset="-122"/>
                <a:ea typeface="微软雅黑" panose="020B0503020204020204" pitchFamily="34" charset="-122"/>
              </a:rPr>
              <a:t> </a:t>
            </a:r>
          </a:p>
          <a:p>
            <a:pPr>
              <a:lnSpc>
                <a:spcPct val="150000"/>
              </a:lnSpc>
              <a:spcBef>
                <a:spcPts val="0"/>
              </a:spcBef>
            </a:pPr>
            <a:r>
              <a:rPr lang="en-US" altLang="zh-CN" sz="2400" dirty="0">
                <a:solidFill>
                  <a:srgbClr val="000000"/>
                </a:solidFill>
                <a:latin typeface="微软雅黑" panose="020B0503020204020204" pitchFamily="34" charset="-122"/>
                <a:ea typeface="微软雅黑" panose="020B0503020204020204" pitchFamily="34" charset="-122"/>
              </a:rPr>
              <a:t>1</a:t>
            </a:r>
            <a:r>
              <a:rPr lang="zh-CN" altLang="en-US" sz="2400" dirty="0">
                <a:solidFill>
                  <a:srgbClr val="000000"/>
                </a:solidFill>
                <a:latin typeface="微软雅黑" panose="020B0503020204020204" pitchFamily="34" charset="-122"/>
                <a:ea typeface="微软雅黑" panose="020B0503020204020204" pitchFamily="34" charset="-122"/>
              </a:rPr>
              <a:t>）被除数减除数，够减时商</a:t>
            </a:r>
            <a:r>
              <a:rPr lang="en-US" altLang="zh-CN" sz="2400" b="1" dirty="0">
                <a:solidFill>
                  <a:srgbClr val="FF0000"/>
                </a:solidFill>
                <a:latin typeface="微软雅黑" panose="020B0503020204020204" pitchFamily="34" charset="-122"/>
                <a:ea typeface="微软雅黑" panose="020B0503020204020204" pitchFamily="34" charset="-122"/>
              </a:rPr>
              <a:t>1</a:t>
            </a:r>
            <a:r>
              <a:rPr lang="zh-CN" altLang="en-US" sz="2400" dirty="0">
                <a:solidFill>
                  <a:srgbClr val="000000"/>
                </a:solidFill>
                <a:latin typeface="微软雅黑" panose="020B0503020204020204" pitchFamily="34" charset="-122"/>
                <a:ea typeface="微软雅黑" panose="020B0503020204020204" pitchFamily="34" charset="-122"/>
              </a:rPr>
              <a:t>；不够减时商</a:t>
            </a:r>
            <a:r>
              <a:rPr lang="en-US" altLang="zh-CN" sz="2400" b="1" dirty="0">
                <a:solidFill>
                  <a:srgbClr val="FF0000"/>
                </a:solidFill>
                <a:latin typeface="微软雅黑" panose="020B0503020204020204" pitchFamily="34" charset="-122"/>
                <a:ea typeface="微软雅黑" panose="020B0503020204020204" pitchFamily="34" charset="-122"/>
              </a:rPr>
              <a:t>0</a:t>
            </a:r>
            <a:r>
              <a:rPr lang="zh-CN" altLang="en-US" sz="2400" dirty="0">
                <a:solidFill>
                  <a:srgbClr val="000000"/>
                </a:solidFill>
                <a:latin typeface="微软雅黑" panose="020B0503020204020204" pitchFamily="34" charset="-122"/>
                <a:ea typeface="微软雅黑" panose="020B0503020204020204" pitchFamily="34" charset="-122"/>
              </a:rPr>
              <a:t>。</a:t>
            </a:r>
          </a:p>
          <a:p>
            <a:pPr>
              <a:lnSpc>
                <a:spcPct val="150000"/>
              </a:lnSpc>
              <a:spcBef>
                <a:spcPts val="0"/>
              </a:spcBef>
            </a:pPr>
            <a:r>
              <a:rPr lang="en-US" altLang="zh-CN" sz="2400" dirty="0">
                <a:solidFill>
                  <a:srgbClr val="000000"/>
                </a:solidFill>
                <a:latin typeface="微软雅黑" panose="020B0503020204020204" pitchFamily="34" charset="-122"/>
                <a:ea typeface="微软雅黑" panose="020B0503020204020204" pitchFamily="34" charset="-122"/>
              </a:rPr>
              <a:t>2</a:t>
            </a:r>
            <a:r>
              <a:rPr lang="zh-CN" altLang="en-US" sz="2400" dirty="0">
                <a:solidFill>
                  <a:srgbClr val="000000"/>
                </a:solidFill>
                <a:latin typeface="微软雅黑" panose="020B0503020204020204" pitchFamily="34" charset="-122"/>
                <a:ea typeface="微软雅黑" panose="020B0503020204020204" pitchFamily="34" charset="-122"/>
              </a:rPr>
              <a:t>）商</a:t>
            </a:r>
            <a:r>
              <a:rPr lang="zh-CN" altLang="en-US" sz="2400" b="1" dirty="0">
                <a:solidFill>
                  <a:srgbClr val="FF0000"/>
                </a:solidFill>
                <a:latin typeface="微软雅黑" panose="020B0503020204020204" pitchFamily="34" charset="-122"/>
                <a:ea typeface="微软雅黑" panose="020B0503020204020204" pitchFamily="34" charset="-122"/>
              </a:rPr>
              <a:t>０</a:t>
            </a:r>
            <a:r>
              <a:rPr lang="zh-CN" altLang="en-US" sz="2400" dirty="0">
                <a:solidFill>
                  <a:srgbClr val="000000"/>
                </a:solidFill>
                <a:latin typeface="微软雅黑" panose="020B0503020204020204" pitchFamily="34" charset="-122"/>
                <a:ea typeface="微软雅黑" panose="020B0503020204020204" pitchFamily="34" charset="-122"/>
              </a:rPr>
              <a:t>时不能作减法，为了下次能正确运算，</a:t>
            </a:r>
            <a:r>
              <a:rPr lang="zh-CN" altLang="en-US" sz="2400" b="1" dirty="0">
                <a:solidFill>
                  <a:srgbClr val="FF0000"/>
                </a:solidFill>
                <a:latin typeface="微软雅黑" panose="020B0503020204020204" pitchFamily="34" charset="-122"/>
                <a:ea typeface="微软雅黑" panose="020B0503020204020204" pitchFamily="34" charset="-122"/>
              </a:rPr>
              <a:t>必须把已减掉的除数加回去，恢复余数</a:t>
            </a:r>
            <a:r>
              <a:rPr lang="zh-CN" altLang="en-US" sz="2400" dirty="0">
                <a:solidFill>
                  <a:srgbClr val="000000"/>
                </a:solidFill>
                <a:latin typeface="微软雅黑" panose="020B0503020204020204" pitchFamily="34" charset="-122"/>
                <a:ea typeface="微软雅黑" panose="020B0503020204020204" pitchFamily="34" charset="-122"/>
              </a:rPr>
              <a:t>。</a:t>
            </a:r>
            <a:endParaRPr lang="en-US" altLang="zh-CN" sz="2400" dirty="0">
              <a:solidFill>
                <a:srgbClr val="000000"/>
              </a:solidFill>
              <a:latin typeface="微软雅黑" panose="020B0503020204020204" pitchFamily="34" charset="-122"/>
              <a:ea typeface="微软雅黑" panose="020B0503020204020204" pitchFamily="34" charset="-122"/>
            </a:endParaRPr>
          </a:p>
          <a:p>
            <a:pPr>
              <a:lnSpc>
                <a:spcPct val="150000"/>
              </a:lnSpc>
              <a:spcBef>
                <a:spcPts val="0"/>
              </a:spcBef>
            </a:pPr>
            <a:r>
              <a:rPr lang="en-US" altLang="zh-CN" sz="2400" dirty="0">
                <a:solidFill>
                  <a:srgbClr val="000000"/>
                </a:solidFill>
                <a:latin typeface="微软雅黑" panose="020B0503020204020204" pitchFamily="34" charset="-122"/>
                <a:ea typeface="微软雅黑" panose="020B0503020204020204" pitchFamily="34" charset="-122"/>
              </a:rPr>
              <a:t>3) </a:t>
            </a:r>
            <a:r>
              <a:rPr lang="zh-CN" altLang="en-US" sz="2400" dirty="0">
                <a:solidFill>
                  <a:srgbClr val="000000"/>
                </a:solidFill>
                <a:latin typeface="微软雅黑" panose="020B0503020204020204" pitchFamily="34" charset="-122"/>
                <a:ea typeface="微软雅黑" panose="020B0503020204020204" pitchFamily="34" charset="-122"/>
              </a:rPr>
              <a:t>最后余数与除数的符号位保持一致。</a:t>
            </a:r>
            <a:endParaRPr lang="en-US" altLang="zh-CN" sz="2400" dirty="0">
              <a:solidFill>
                <a:srgbClr val="000000"/>
              </a:solidFill>
              <a:latin typeface="微软雅黑" panose="020B0503020204020204" pitchFamily="34" charset="-122"/>
              <a:ea typeface="微软雅黑" panose="020B0503020204020204" pitchFamily="34" charset="-122"/>
            </a:endParaRPr>
          </a:p>
          <a:p>
            <a:pPr>
              <a:lnSpc>
                <a:spcPct val="150000"/>
              </a:lnSpc>
              <a:spcBef>
                <a:spcPts val="0"/>
              </a:spcBef>
            </a:pPr>
            <a:r>
              <a:rPr lang="zh-CN" altLang="en-US" sz="2400" dirty="0">
                <a:solidFill>
                  <a:srgbClr val="000000"/>
                </a:solidFill>
                <a:latin typeface="微软雅黑" panose="020B0503020204020204" pitchFamily="34" charset="-122"/>
                <a:ea typeface="微软雅黑" panose="020B0503020204020204" pitchFamily="34" charset="-122"/>
              </a:rPr>
              <a:t>这就是</a:t>
            </a:r>
            <a:r>
              <a:rPr lang="zh-CN" altLang="en-US" sz="2400" dirty="0">
                <a:solidFill>
                  <a:srgbClr val="FF0000"/>
                </a:solidFill>
                <a:latin typeface="微软雅黑" panose="020B0503020204020204" pitchFamily="34" charset="-122"/>
                <a:ea typeface="微软雅黑" panose="020B0503020204020204" pitchFamily="34" charset="-122"/>
              </a:rPr>
              <a:t>“恢复余数法”的</a:t>
            </a:r>
            <a:r>
              <a:rPr lang="zh-CN" altLang="en-US" sz="2400" dirty="0">
                <a:solidFill>
                  <a:srgbClr val="000000"/>
                </a:solidFill>
                <a:latin typeface="微软雅黑" panose="020B0503020204020204" pitchFamily="34" charset="-122"/>
                <a:ea typeface="微软雅黑" panose="020B0503020204020204" pitchFamily="34" charset="-122"/>
              </a:rPr>
              <a:t>基本思想。</a:t>
            </a:r>
          </a:p>
        </p:txBody>
      </p:sp>
      <p:grpSp>
        <p:nvGrpSpPr>
          <p:cNvPr id="2" name="组合 1">
            <a:extLst>
              <a:ext uri="{FF2B5EF4-FFF2-40B4-BE49-F238E27FC236}">
                <a16:creationId xmlns:a16="http://schemas.microsoft.com/office/drawing/2014/main" id="{B6C47F00-30EC-44F5-97B0-078C9BD701DB}"/>
              </a:ext>
            </a:extLst>
          </p:cNvPr>
          <p:cNvGrpSpPr/>
          <p:nvPr/>
        </p:nvGrpSpPr>
        <p:grpSpPr>
          <a:xfrm>
            <a:off x="6560170" y="3645669"/>
            <a:ext cx="2012950" cy="2530475"/>
            <a:chOff x="6560170" y="3645669"/>
            <a:chExt cx="2012950" cy="2530475"/>
          </a:xfrm>
        </p:grpSpPr>
        <p:sp>
          <p:nvSpPr>
            <p:cNvPr id="4" name="Text Box 4">
              <a:extLst>
                <a:ext uri="{FF2B5EF4-FFF2-40B4-BE49-F238E27FC236}">
                  <a16:creationId xmlns:a16="http://schemas.microsoft.com/office/drawing/2014/main" id="{1E9923D2-0F68-45BB-AF87-CABF00D7852A}"/>
                </a:ext>
              </a:extLst>
            </p:cNvPr>
            <p:cNvSpPr txBox="1">
              <a:spLocks noChangeArrowheads="1"/>
            </p:cNvSpPr>
            <p:nvPr/>
          </p:nvSpPr>
          <p:spPr bwMode="auto">
            <a:xfrm>
              <a:off x="6560170" y="3645669"/>
              <a:ext cx="201295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2000" dirty="0">
                  <a:latin typeface="Lucida Console" pitchFamily="49" charset="0"/>
                </a:rPr>
                <a:t>        1001</a:t>
              </a:r>
            </a:p>
            <a:p>
              <a:r>
                <a:rPr lang="en-US" sz="2000" dirty="0">
                  <a:latin typeface="Lucida Console" pitchFamily="49" charset="0"/>
                </a:rPr>
                <a:t>1000 1001010</a:t>
              </a:r>
            </a:p>
            <a:p>
              <a:r>
                <a:rPr lang="en-US" sz="2000" dirty="0">
                  <a:latin typeface="Lucida Console" pitchFamily="49" charset="0"/>
                </a:rPr>
                <a:t>    -1000</a:t>
              </a:r>
            </a:p>
            <a:p>
              <a:r>
                <a:rPr lang="en-US" sz="2000" dirty="0">
                  <a:latin typeface="Lucida Console" pitchFamily="49" charset="0"/>
                </a:rPr>
                <a:t>        10</a:t>
              </a:r>
            </a:p>
            <a:p>
              <a:r>
                <a:rPr lang="en-US" sz="2000" dirty="0">
                  <a:latin typeface="Lucida Console" pitchFamily="49" charset="0"/>
                </a:rPr>
                <a:t>        101 </a:t>
              </a:r>
            </a:p>
            <a:p>
              <a:r>
                <a:rPr lang="en-US" sz="2000" dirty="0">
                  <a:latin typeface="Lucida Console" pitchFamily="49" charset="0"/>
                </a:rPr>
                <a:t>        1010</a:t>
              </a:r>
            </a:p>
            <a:p>
              <a:r>
                <a:rPr lang="en-US" sz="2000" dirty="0">
                  <a:latin typeface="Lucida Console" pitchFamily="49" charset="0"/>
                </a:rPr>
                <a:t>       -1000</a:t>
              </a:r>
            </a:p>
            <a:p>
              <a:r>
                <a:rPr lang="en-US" sz="2000" dirty="0">
                  <a:latin typeface="Lucida Console" pitchFamily="49" charset="0"/>
                </a:rPr>
                <a:t>          10</a:t>
              </a:r>
              <a:endParaRPr lang="en-AU" altLang="zh-CN" sz="2000" dirty="0">
                <a:latin typeface="Lucida Console" pitchFamily="49" charset="0"/>
                <a:ea typeface="宋体" pitchFamily="2" charset="-122"/>
              </a:endParaRPr>
            </a:p>
          </p:txBody>
        </p:sp>
        <p:sp>
          <p:nvSpPr>
            <p:cNvPr id="5" name="Line 5">
              <a:extLst>
                <a:ext uri="{FF2B5EF4-FFF2-40B4-BE49-F238E27FC236}">
                  <a16:creationId xmlns:a16="http://schemas.microsoft.com/office/drawing/2014/main" id="{ECD5D4C5-D19B-452E-AD9C-1F604C45F884}"/>
                </a:ext>
              </a:extLst>
            </p:cNvPr>
            <p:cNvSpPr>
              <a:spLocks noChangeShapeType="1"/>
            </p:cNvSpPr>
            <p:nvPr/>
          </p:nvSpPr>
          <p:spPr bwMode="auto">
            <a:xfrm flipH="1">
              <a:off x="7307882" y="4004444"/>
              <a:ext cx="12239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6">
              <a:extLst>
                <a:ext uri="{FF2B5EF4-FFF2-40B4-BE49-F238E27FC236}">
                  <a16:creationId xmlns:a16="http://schemas.microsoft.com/office/drawing/2014/main" id="{F5589EED-9E28-426F-BB5A-F7129D46FE42}"/>
                </a:ext>
              </a:extLst>
            </p:cNvPr>
            <p:cNvSpPr>
              <a:spLocks noChangeShapeType="1"/>
            </p:cNvSpPr>
            <p:nvPr/>
          </p:nvSpPr>
          <p:spPr bwMode="auto">
            <a:xfrm flipH="1">
              <a:off x="7379320" y="4580707"/>
              <a:ext cx="647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11">
              <a:extLst>
                <a:ext uri="{FF2B5EF4-FFF2-40B4-BE49-F238E27FC236}">
                  <a16:creationId xmlns:a16="http://schemas.microsoft.com/office/drawing/2014/main" id="{06D51E4F-18EB-472C-AEE2-98F8DFF51CDA}"/>
                </a:ext>
              </a:extLst>
            </p:cNvPr>
            <p:cNvSpPr>
              <a:spLocks noChangeShapeType="1"/>
            </p:cNvSpPr>
            <p:nvPr/>
          </p:nvSpPr>
          <p:spPr bwMode="auto">
            <a:xfrm flipH="1">
              <a:off x="7811120" y="5804669"/>
              <a:ext cx="647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Arc 12">
              <a:extLst>
                <a:ext uri="{FF2B5EF4-FFF2-40B4-BE49-F238E27FC236}">
                  <a16:creationId xmlns:a16="http://schemas.microsoft.com/office/drawing/2014/main" id="{5524AE62-B8D8-4D04-BAD8-259512113631}"/>
                </a:ext>
              </a:extLst>
            </p:cNvPr>
            <p:cNvSpPr>
              <a:spLocks/>
            </p:cNvSpPr>
            <p:nvPr/>
          </p:nvSpPr>
          <p:spPr bwMode="auto">
            <a:xfrm>
              <a:off x="7307882" y="4004444"/>
              <a:ext cx="73025" cy="144463"/>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 name="Arc 13">
              <a:extLst>
                <a:ext uri="{FF2B5EF4-FFF2-40B4-BE49-F238E27FC236}">
                  <a16:creationId xmlns:a16="http://schemas.microsoft.com/office/drawing/2014/main" id="{EB993B92-4663-45DF-B1B6-8D4CCEC44DEF}"/>
                </a:ext>
              </a:extLst>
            </p:cNvPr>
            <p:cNvSpPr>
              <a:spLocks/>
            </p:cNvSpPr>
            <p:nvPr/>
          </p:nvSpPr>
          <p:spPr bwMode="auto">
            <a:xfrm flipV="1">
              <a:off x="7307882" y="4148907"/>
              <a:ext cx="73025" cy="144462"/>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extLst>
      <p:ext uri="{BB962C8B-B14F-4D97-AF65-F5344CB8AC3E}">
        <p14:creationId xmlns:p14="http://schemas.microsoft.com/office/powerpoint/2010/main" val="1339729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609652" y="415320"/>
            <a:ext cx="8259762" cy="523220"/>
          </a:xfrm>
        </p:spPr>
        <p:txBody>
          <a:bodyPr/>
          <a:lstStyle/>
          <a:p>
            <a:pPr eaLnBrk="1" hangingPunct="1"/>
            <a:r>
              <a:rPr lang="zh-CN" altLang="en-US" sz="2800" dirty="0">
                <a:latin typeface="微软雅黑" panose="020B0503020204020204" pitchFamily="34" charset="-122"/>
                <a:ea typeface="微软雅黑" panose="020B0503020204020204" pitchFamily="34" charset="-122"/>
              </a:rPr>
              <a:t>计算 </a:t>
            </a:r>
            <a:r>
              <a:rPr lang="en-US" altLang="zh-CN" sz="2800" dirty="0">
                <a:latin typeface="微软雅黑" panose="020B0503020204020204" pitchFamily="34" charset="-122"/>
                <a:ea typeface="微软雅黑" panose="020B0503020204020204" pitchFamily="34" charset="-122"/>
              </a:rPr>
              <a:t>x/y</a:t>
            </a:r>
            <a:r>
              <a:rPr lang="zh-CN" altLang="en-US" sz="2800" dirty="0">
                <a:latin typeface="微软雅黑" panose="020B0503020204020204" pitchFamily="34" charset="-122"/>
                <a:ea typeface="微软雅黑" panose="020B0503020204020204" pitchFamily="34" charset="-122"/>
              </a:rPr>
              <a:t>的过程</a:t>
            </a:r>
            <a:r>
              <a:rPr lang="en-US" altLang="zh-CN" sz="2800" dirty="0">
                <a:latin typeface="微软雅黑" panose="020B0503020204020204" pitchFamily="34" charset="-122"/>
                <a:ea typeface="微软雅黑" panose="020B0503020204020204" pitchFamily="34" charset="-122"/>
              </a:rPr>
              <a:t>: x= [0111]</a:t>
            </a:r>
            <a:r>
              <a:rPr lang="en-US" altLang="zh-CN" sz="2800" baseline="-25000" dirty="0">
                <a:latin typeface="微软雅黑" panose="020B0503020204020204" pitchFamily="34" charset="-122"/>
                <a:ea typeface="微软雅黑" panose="020B0503020204020204" pitchFamily="34" charset="-122"/>
              </a:rPr>
              <a:t>2</a:t>
            </a:r>
            <a:r>
              <a:rPr lang="en-US" altLang="zh-CN" sz="2800" dirty="0">
                <a:latin typeface="微软雅黑" panose="020B0503020204020204" pitchFamily="34" charset="-122"/>
                <a:ea typeface="微软雅黑" panose="020B0503020204020204" pitchFamily="34" charset="-122"/>
              </a:rPr>
              <a:t> y=[0010]</a:t>
            </a:r>
            <a:r>
              <a:rPr lang="en-US" altLang="zh-CN" sz="2800" baseline="-25000" dirty="0">
                <a:latin typeface="微软雅黑" panose="020B0503020204020204" pitchFamily="34" charset="-122"/>
                <a:ea typeface="微软雅黑" panose="020B0503020204020204" pitchFamily="34" charset="-122"/>
              </a:rPr>
              <a:t>2</a:t>
            </a:r>
            <a:r>
              <a:rPr lang="en-US" altLang="zh-CN" sz="2800" dirty="0">
                <a:latin typeface="微软雅黑" panose="020B0503020204020204" pitchFamily="34" charset="-122"/>
                <a:ea typeface="微软雅黑" panose="020B0503020204020204" pitchFamily="34" charset="-122"/>
              </a:rPr>
              <a:t> </a:t>
            </a:r>
            <a:endParaRPr lang="en-AU" altLang="zh-CN" sz="2800" dirty="0"/>
          </a:p>
        </p:txBody>
      </p:sp>
      <p:graphicFrame>
        <p:nvGraphicFramePr>
          <p:cNvPr id="4" name="表格 3"/>
          <p:cNvGraphicFramePr>
            <a:graphicFrameLocks noGrp="1"/>
          </p:cNvGraphicFramePr>
          <p:nvPr/>
        </p:nvGraphicFramePr>
        <p:xfrm>
          <a:off x="48943" y="1186438"/>
          <a:ext cx="9095057" cy="5363658"/>
        </p:xfrm>
        <a:graphic>
          <a:graphicData uri="http://schemas.openxmlformats.org/drawingml/2006/table">
            <a:tbl>
              <a:tblPr firstRow="1" bandRow="1">
                <a:tableStyleId>{5C22544A-7EE6-4342-B048-85BDC9FD1C3A}</a:tableStyleId>
              </a:tblPr>
              <a:tblGrid>
                <a:gridCol w="1187994">
                  <a:extLst>
                    <a:ext uri="{9D8B030D-6E8A-4147-A177-3AD203B41FA5}">
                      <a16:colId xmlns:a16="http://schemas.microsoft.com/office/drawing/2014/main" val="20000"/>
                    </a:ext>
                  </a:extLst>
                </a:gridCol>
                <a:gridCol w="3563982">
                  <a:extLst>
                    <a:ext uri="{9D8B030D-6E8A-4147-A177-3AD203B41FA5}">
                      <a16:colId xmlns:a16="http://schemas.microsoft.com/office/drawing/2014/main" val="20001"/>
                    </a:ext>
                  </a:extLst>
                </a:gridCol>
                <a:gridCol w="869988">
                  <a:extLst>
                    <a:ext uri="{9D8B030D-6E8A-4147-A177-3AD203B41FA5}">
                      <a16:colId xmlns:a16="http://schemas.microsoft.com/office/drawing/2014/main" val="20002"/>
                    </a:ext>
                  </a:extLst>
                </a:gridCol>
                <a:gridCol w="1654082">
                  <a:extLst>
                    <a:ext uri="{9D8B030D-6E8A-4147-A177-3AD203B41FA5}">
                      <a16:colId xmlns:a16="http://schemas.microsoft.com/office/drawing/2014/main" val="20003"/>
                    </a:ext>
                  </a:extLst>
                </a:gridCol>
                <a:gridCol w="1819011">
                  <a:extLst>
                    <a:ext uri="{9D8B030D-6E8A-4147-A177-3AD203B41FA5}">
                      <a16:colId xmlns:a16="http://schemas.microsoft.com/office/drawing/2014/main" val="20004"/>
                    </a:ext>
                  </a:extLst>
                </a:gridCol>
              </a:tblGrid>
              <a:tr h="395829">
                <a:tc>
                  <a:txBody>
                    <a:bodyPr/>
                    <a:lstStyle/>
                    <a:p>
                      <a:r>
                        <a:rPr lang="zh-CN" altLang="en-US" dirty="0">
                          <a:solidFill>
                            <a:schemeClr val="tx1"/>
                          </a:solidFill>
                        </a:rPr>
                        <a:t>迭代次数</a:t>
                      </a:r>
                    </a:p>
                  </a:txBody>
                  <a:tcPr/>
                </a:tc>
                <a:tc>
                  <a:txBody>
                    <a:bodyPr/>
                    <a:lstStyle/>
                    <a:p>
                      <a:r>
                        <a:rPr lang="zh-CN" altLang="en-US" dirty="0">
                          <a:solidFill>
                            <a:schemeClr val="tx1"/>
                          </a:solidFill>
                        </a:rPr>
                        <a:t>步骤</a:t>
                      </a:r>
                    </a:p>
                  </a:txBody>
                  <a:tcPr/>
                </a:tc>
                <a:tc>
                  <a:txBody>
                    <a:bodyPr/>
                    <a:lstStyle/>
                    <a:p>
                      <a:r>
                        <a:rPr lang="en-US" altLang="zh-CN" dirty="0">
                          <a:solidFill>
                            <a:schemeClr val="tx1"/>
                          </a:solidFill>
                        </a:rPr>
                        <a:t> </a:t>
                      </a:r>
                      <a:r>
                        <a:rPr lang="zh-CN" altLang="en-US" dirty="0">
                          <a:solidFill>
                            <a:schemeClr val="tx1"/>
                          </a:solidFill>
                        </a:rPr>
                        <a:t>商</a:t>
                      </a:r>
                    </a:p>
                  </a:txBody>
                  <a:tcPr/>
                </a:tc>
                <a:tc>
                  <a:txBody>
                    <a:bodyPr/>
                    <a:lstStyle/>
                    <a:p>
                      <a:r>
                        <a:rPr lang="en-US" altLang="zh-CN" dirty="0">
                          <a:solidFill>
                            <a:schemeClr val="tx1"/>
                          </a:solidFill>
                        </a:rPr>
                        <a:t> </a:t>
                      </a:r>
                      <a:r>
                        <a:rPr lang="zh-CN" altLang="en-US" dirty="0">
                          <a:solidFill>
                            <a:schemeClr val="tx1"/>
                          </a:solidFill>
                        </a:rPr>
                        <a:t>除数</a:t>
                      </a:r>
                    </a:p>
                  </a:txBody>
                  <a:tcPr/>
                </a:tc>
                <a:tc>
                  <a:txBody>
                    <a:bodyPr/>
                    <a:lstStyle/>
                    <a:p>
                      <a:r>
                        <a:rPr lang="zh-CN" altLang="en-US" dirty="0">
                          <a:solidFill>
                            <a:schemeClr val="tx1"/>
                          </a:solidFill>
                        </a:rPr>
                        <a:t>余数</a:t>
                      </a:r>
                    </a:p>
                  </a:txBody>
                  <a:tcPr/>
                </a:tc>
                <a:extLst>
                  <a:ext uri="{0D108BD9-81ED-4DB2-BD59-A6C34878D82A}">
                    <a16:rowId xmlns:a16="http://schemas.microsoft.com/office/drawing/2014/main" val="10000"/>
                  </a:ext>
                </a:extLst>
              </a:tr>
              <a:tr h="395829">
                <a:tc>
                  <a:txBody>
                    <a:bodyPr/>
                    <a:lstStyle/>
                    <a:p>
                      <a:pPr algn="ctr"/>
                      <a:r>
                        <a:rPr lang="en-US" altLang="zh-CN" dirty="0">
                          <a:solidFill>
                            <a:schemeClr val="tx1"/>
                          </a:solidFill>
                          <a:latin typeface="微软雅黑" panose="020B0503020204020204" pitchFamily="34" charset="-122"/>
                          <a:ea typeface="微软雅黑" panose="020B0503020204020204" pitchFamily="34" charset="-122"/>
                        </a:rPr>
                        <a:t>0</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ctr"/>
                      <a:r>
                        <a:rPr lang="zh-CN" altLang="en-US" dirty="0">
                          <a:solidFill>
                            <a:schemeClr val="tx1"/>
                          </a:solidFill>
                          <a:latin typeface="微软雅黑" panose="020B0503020204020204" pitchFamily="34" charset="-122"/>
                          <a:ea typeface="微软雅黑" panose="020B0503020204020204" pitchFamily="34" charset="-122"/>
                        </a:rPr>
                        <a:t>初始化</a:t>
                      </a:r>
                    </a:p>
                  </a:txBody>
                  <a:tcPr/>
                </a:tc>
                <a:tc>
                  <a:txBody>
                    <a:bodyPr/>
                    <a:lstStyle/>
                    <a:p>
                      <a:pPr algn="ctr"/>
                      <a:r>
                        <a:rPr lang="en-US" altLang="zh-CN" dirty="0">
                          <a:solidFill>
                            <a:schemeClr val="tx1"/>
                          </a:solidFill>
                          <a:latin typeface="微软雅黑" panose="020B0503020204020204" pitchFamily="34" charset="-122"/>
                          <a:ea typeface="微软雅黑" panose="020B0503020204020204" pitchFamily="34" charset="-122"/>
                        </a:rPr>
                        <a:t>0000</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ctr"/>
                      <a:r>
                        <a:rPr lang="en-US" altLang="zh-CN" b="1" u="sng" dirty="0">
                          <a:solidFill>
                            <a:srgbClr val="FF0000"/>
                          </a:solidFill>
                          <a:latin typeface="微软雅黑" panose="020B0503020204020204" pitchFamily="34" charset="-122"/>
                          <a:ea typeface="微软雅黑" panose="020B0503020204020204" pitchFamily="34" charset="-122"/>
                        </a:rPr>
                        <a:t>0010</a:t>
                      </a:r>
                      <a:r>
                        <a:rPr lang="en-US" altLang="zh-CN" b="1" u="sng" baseline="0" dirty="0">
                          <a:solidFill>
                            <a:srgbClr val="FF0000"/>
                          </a:solidFill>
                          <a:latin typeface="微软雅黑" panose="020B0503020204020204" pitchFamily="34" charset="-122"/>
                          <a:ea typeface="微软雅黑" panose="020B0503020204020204" pitchFamily="34" charset="-122"/>
                        </a:rPr>
                        <a:t> 0000</a:t>
                      </a:r>
                      <a:endParaRPr lang="zh-CN" altLang="en-US" b="1" u="sng" dirty="0">
                        <a:solidFill>
                          <a:srgbClr val="FF0000"/>
                        </a:solidFill>
                        <a:latin typeface="微软雅黑" panose="020B0503020204020204" pitchFamily="34" charset="-122"/>
                        <a:ea typeface="微软雅黑" panose="020B0503020204020204" pitchFamily="34" charset="-122"/>
                      </a:endParaRPr>
                    </a:p>
                  </a:txBody>
                  <a:tcPr/>
                </a:tc>
                <a:tc>
                  <a:txBody>
                    <a:bodyPr/>
                    <a:lstStyle/>
                    <a:p>
                      <a:pPr algn="ctr"/>
                      <a:r>
                        <a:rPr lang="en-US" altLang="zh-CN" dirty="0">
                          <a:solidFill>
                            <a:schemeClr val="tx1"/>
                          </a:solidFill>
                          <a:latin typeface="微软雅黑" panose="020B0503020204020204" pitchFamily="34" charset="-122"/>
                          <a:ea typeface="微软雅黑" panose="020B0503020204020204" pitchFamily="34" charset="-122"/>
                        </a:rPr>
                        <a:t> 0000 0111</a:t>
                      </a:r>
                      <a:endParaRPr lang="zh-CN" altLang="en-US" dirty="0">
                        <a:solidFill>
                          <a:schemeClr val="tx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771757">
                <a:tc>
                  <a:txBody>
                    <a:bodyPr/>
                    <a:lstStyle/>
                    <a:p>
                      <a:pPr algn="ctr"/>
                      <a:r>
                        <a:rPr lang="en-US" altLang="zh-CN" dirty="0">
                          <a:solidFill>
                            <a:schemeClr val="tx1"/>
                          </a:solidFill>
                          <a:latin typeface="微软雅黑" panose="020B0503020204020204" pitchFamily="34" charset="-122"/>
                          <a:ea typeface="微软雅黑" panose="020B0503020204020204" pitchFamily="34" charset="-122"/>
                        </a:rPr>
                        <a:t>1</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l"/>
                      <a:r>
                        <a:rPr lang="zh-CN" altLang="en-US" dirty="0">
                          <a:solidFill>
                            <a:schemeClr val="tx1"/>
                          </a:solidFill>
                          <a:latin typeface="微软雅黑" panose="020B0503020204020204" pitchFamily="34" charset="-122"/>
                          <a:ea typeface="微软雅黑" panose="020B0503020204020204" pitchFamily="34" charset="-122"/>
                        </a:rPr>
                        <a:t>余数</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余数</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除数 试商</a:t>
                      </a:r>
                      <a:endParaRPr lang="en-US" altLang="zh-CN" dirty="0">
                        <a:solidFill>
                          <a:schemeClr val="tx1"/>
                        </a:solidFill>
                        <a:latin typeface="微软雅黑" panose="020B0503020204020204" pitchFamily="34" charset="-122"/>
                        <a:ea typeface="微软雅黑" panose="020B0503020204020204" pitchFamily="34" charset="-122"/>
                      </a:endParaRPr>
                    </a:p>
                    <a:p>
                      <a:pPr algn="l"/>
                      <a:r>
                        <a:rPr lang="zh-CN" altLang="en-US" dirty="0">
                          <a:solidFill>
                            <a:schemeClr val="tx1"/>
                          </a:solidFill>
                          <a:latin typeface="微软雅黑" panose="020B0503020204020204" pitchFamily="34" charset="-122"/>
                          <a:ea typeface="微软雅黑" panose="020B0503020204020204" pitchFamily="34" charset="-122"/>
                        </a:rPr>
                        <a:t>余数</a:t>
                      </a:r>
                      <a:r>
                        <a:rPr lang="en-US" altLang="zh-CN" dirty="0">
                          <a:solidFill>
                            <a:schemeClr val="tx1"/>
                          </a:solidFill>
                          <a:latin typeface="微软雅黑" panose="020B0503020204020204" pitchFamily="34" charset="-122"/>
                          <a:ea typeface="微软雅黑" panose="020B0503020204020204" pitchFamily="34" charset="-122"/>
                        </a:rPr>
                        <a:t>&lt;0</a:t>
                      </a:r>
                      <a:r>
                        <a:rPr lang="zh-CN" altLang="en-US" b="1" dirty="0">
                          <a:solidFill>
                            <a:schemeClr val="tx1"/>
                          </a:solidFill>
                          <a:latin typeface="微软雅黑" panose="020B0503020204020204" pitchFamily="34" charset="-122"/>
                          <a:ea typeface="微软雅黑" panose="020B0503020204020204" pitchFamily="34" charset="-122"/>
                        </a:rPr>
                        <a:t>商左移</a:t>
                      </a:r>
                      <a:r>
                        <a:rPr lang="en-US" altLang="zh-CN" dirty="0">
                          <a:solidFill>
                            <a:schemeClr val="tx1"/>
                          </a:solidFill>
                          <a:latin typeface="微软雅黑" panose="020B0503020204020204" pitchFamily="34" charset="-122"/>
                          <a:ea typeface="微软雅黑" panose="020B0503020204020204" pitchFamily="34" charset="-122"/>
                        </a:rPr>
                        <a:t>1</a:t>
                      </a:r>
                      <a:r>
                        <a:rPr lang="zh-CN" altLang="en-US" dirty="0">
                          <a:solidFill>
                            <a:schemeClr val="tx1"/>
                          </a:solidFill>
                          <a:latin typeface="微软雅黑" panose="020B0503020204020204" pitchFamily="34" charset="-122"/>
                          <a:ea typeface="微软雅黑" panose="020B0503020204020204" pitchFamily="34" charset="-122"/>
                        </a:rPr>
                        <a:t>位，</a:t>
                      </a:r>
                      <a:r>
                        <a:rPr lang="zh-CN" altLang="en-US" b="1" dirty="0">
                          <a:solidFill>
                            <a:schemeClr val="tx1"/>
                          </a:solidFill>
                          <a:latin typeface="微软雅黑" panose="020B0503020204020204" pitchFamily="34" charset="-122"/>
                          <a:ea typeface="微软雅黑" panose="020B0503020204020204" pitchFamily="34" charset="-122"/>
                        </a:rPr>
                        <a:t>最低位置</a:t>
                      </a:r>
                      <a:r>
                        <a:rPr lang="en-US" altLang="zh-CN" dirty="0">
                          <a:solidFill>
                            <a:schemeClr val="tx1"/>
                          </a:solidFill>
                          <a:latin typeface="微软雅黑" panose="020B0503020204020204" pitchFamily="34" charset="-122"/>
                          <a:ea typeface="微软雅黑" panose="020B0503020204020204" pitchFamily="34" charset="-122"/>
                        </a:rPr>
                        <a:t>0</a:t>
                      </a:r>
                    </a:p>
                    <a:p>
                      <a:pPr algn="l"/>
                      <a:r>
                        <a:rPr lang="zh-CN" altLang="en-US" dirty="0">
                          <a:solidFill>
                            <a:schemeClr val="tx1"/>
                          </a:solidFill>
                          <a:latin typeface="微软雅黑" panose="020B0503020204020204" pitchFamily="34" charset="-122"/>
                          <a:ea typeface="微软雅黑" panose="020B0503020204020204" pitchFamily="34" charset="-122"/>
                        </a:rPr>
                        <a:t>除数右移</a:t>
                      </a:r>
                    </a:p>
                  </a:txBody>
                  <a:tcPr/>
                </a:tc>
                <a:tc>
                  <a:txBody>
                    <a:bodyPr/>
                    <a:lstStyle/>
                    <a:p>
                      <a:pPr algn="ctr"/>
                      <a:r>
                        <a:rPr lang="en-US" altLang="zh-CN" dirty="0">
                          <a:solidFill>
                            <a:schemeClr val="tx1"/>
                          </a:solidFill>
                          <a:latin typeface="微软雅黑" panose="020B0503020204020204" pitchFamily="34" charset="-122"/>
                          <a:ea typeface="微软雅黑" panose="020B0503020204020204" pitchFamily="34" charset="-122"/>
                        </a:rPr>
                        <a:t>0000</a:t>
                      </a:r>
                    </a:p>
                    <a:p>
                      <a:pPr algn="ctr"/>
                      <a:r>
                        <a:rPr lang="en-US" altLang="zh-CN" dirty="0">
                          <a:solidFill>
                            <a:schemeClr val="tx1"/>
                          </a:solidFill>
                          <a:latin typeface="微软雅黑" panose="020B0503020204020204" pitchFamily="34" charset="-122"/>
                          <a:ea typeface="微软雅黑" panose="020B0503020204020204" pitchFamily="34" charset="-122"/>
                        </a:rPr>
                        <a:t>000</a:t>
                      </a:r>
                      <a:r>
                        <a:rPr lang="en-US" altLang="zh-CN" b="1" dirty="0">
                          <a:solidFill>
                            <a:schemeClr val="tx1"/>
                          </a:solidFill>
                          <a:latin typeface="微软雅黑" panose="020B0503020204020204" pitchFamily="34" charset="-122"/>
                          <a:ea typeface="微软雅黑" panose="020B0503020204020204" pitchFamily="34" charset="-122"/>
                        </a:rPr>
                        <a:t>0</a:t>
                      </a:r>
                    </a:p>
                    <a:p>
                      <a:pPr algn="ctr"/>
                      <a:r>
                        <a:rPr lang="en-US" altLang="zh-CN" b="0" dirty="0">
                          <a:solidFill>
                            <a:schemeClr val="tx1"/>
                          </a:solidFill>
                          <a:latin typeface="微软雅黑" panose="020B0503020204020204" pitchFamily="34" charset="-122"/>
                          <a:ea typeface="微软雅黑" panose="020B0503020204020204" pitchFamily="34" charset="-122"/>
                        </a:rPr>
                        <a:t>000</a:t>
                      </a:r>
                      <a:r>
                        <a:rPr lang="en-US" altLang="zh-CN" b="1" dirty="0">
                          <a:solidFill>
                            <a:schemeClr val="tx1"/>
                          </a:solidFill>
                          <a:latin typeface="微软雅黑" panose="020B0503020204020204" pitchFamily="34" charset="-122"/>
                          <a:ea typeface="微软雅黑" panose="020B0503020204020204" pitchFamily="34" charset="-122"/>
                        </a:rPr>
                        <a:t>0</a:t>
                      </a:r>
                      <a:endParaRPr lang="zh-CN" altLang="en-US" b="1" dirty="0">
                        <a:solidFill>
                          <a:schemeClr val="tx1"/>
                        </a:solidFill>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微软雅黑" panose="020B0503020204020204" pitchFamily="34" charset="-122"/>
                          <a:ea typeface="微软雅黑" panose="020B0503020204020204" pitchFamily="34" charset="-122"/>
                        </a:rPr>
                        <a:t>0010</a:t>
                      </a:r>
                      <a:r>
                        <a:rPr lang="en-US" altLang="zh-CN" baseline="0" dirty="0">
                          <a:solidFill>
                            <a:schemeClr val="tx1"/>
                          </a:solidFill>
                          <a:latin typeface="微软雅黑" panose="020B0503020204020204" pitchFamily="34" charset="-122"/>
                          <a:ea typeface="微软雅黑" panose="020B0503020204020204" pitchFamily="34" charset="-122"/>
                        </a:rPr>
                        <a:t> 0000</a:t>
                      </a:r>
                      <a:endParaRPr lang="zh-CN" altLang="en-US" dirty="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微软雅黑" panose="020B0503020204020204" pitchFamily="34" charset="-122"/>
                          <a:ea typeface="微软雅黑" panose="020B0503020204020204" pitchFamily="34" charset="-122"/>
                        </a:rPr>
                        <a:t>0010</a:t>
                      </a:r>
                      <a:r>
                        <a:rPr lang="en-US" altLang="zh-CN" baseline="0" dirty="0">
                          <a:solidFill>
                            <a:schemeClr val="tx1"/>
                          </a:solidFill>
                          <a:latin typeface="微软雅黑" panose="020B0503020204020204" pitchFamily="34" charset="-122"/>
                          <a:ea typeface="微软雅黑" panose="020B0503020204020204" pitchFamily="34" charset="-122"/>
                        </a:rPr>
                        <a:t> 0000</a:t>
                      </a:r>
                      <a:endParaRPr lang="zh-CN" altLang="en-US" dirty="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微软雅黑" panose="020B0503020204020204" pitchFamily="34" charset="-122"/>
                          <a:ea typeface="微软雅黑" panose="020B0503020204020204" pitchFamily="34" charset="-122"/>
                        </a:rPr>
                        <a:t>000</a:t>
                      </a:r>
                      <a:r>
                        <a:rPr lang="en-US" altLang="zh-CN" b="1" dirty="0">
                          <a:solidFill>
                            <a:schemeClr val="tx1"/>
                          </a:solidFill>
                          <a:latin typeface="微软雅黑" panose="020B0503020204020204" pitchFamily="34" charset="-122"/>
                          <a:ea typeface="微软雅黑" panose="020B0503020204020204" pitchFamily="34" charset="-122"/>
                        </a:rPr>
                        <a:t>1</a:t>
                      </a:r>
                      <a:r>
                        <a:rPr lang="en-US" altLang="zh-CN" baseline="0" dirty="0">
                          <a:solidFill>
                            <a:schemeClr val="tx1"/>
                          </a:solidFill>
                          <a:latin typeface="微软雅黑" panose="020B0503020204020204" pitchFamily="34" charset="-122"/>
                          <a:ea typeface="微软雅黑" panose="020B0503020204020204" pitchFamily="34" charset="-122"/>
                        </a:rPr>
                        <a:t> 0000</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1</a:t>
                      </a:r>
                      <a:r>
                        <a:rPr lang="en-US" altLang="zh-CN" dirty="0">
                          <a:solidFill>
                            <a:schemeClr val="tx1"/>
                          </a:solidFill>
                          <a:latin typeface="微软雅黑" panose="020B0503020204020204" pitchFamily="34" charset="-122"/>
                          <a:ea typeface="微软雅黑" panose="020B0503020204020204" pitchFamily="34" charset="-122"/>
                        </a:rPr>
                        <a:t>110</a:t>
                      </a:r>
                      <a:r>
                        <a:rPr lang="en-US" altLang="zh-CN" baseline="0" dirty="0">
                          <a:solidFill>
                            <a:schemeClr val="tx1"/>
                          </a:solidFill>
                          <a:latin typeface="微软雅黑" panose="020B0503020204020204" pitchFamily="34" charset="-122"/>
                          <a:ea typeface="微软雅黑" panose="020B0503020204020204" pitchFamily="34" charset="-122"/>
                        </a:rPr>
                        <a:t> 0111</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chemeClr val="tx1"/>
                          </a:solidFill>
                          <a:latin typeface="微软雅黑" panose="020B0503020204020204" pitchFamily="34" charset="-122"/>
                          <a:ea typeface="微软雅黑" panose="020B0503020204020204" pitchFamily="34" charset="-122"/>
                        </a:rPr>
                        <a:t> 0000</a:t>
                      </a:r>
                      <a:r>
                        <a:rPr lang="en-US" altLang="zh-CN"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0111</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微软雅黑" panose="020B0503020204020204" pitchFamily="34" charset="-122"/>
                          <a:ea typeface="微软雅黑" panose="020B0503020204020204" pitchFamily="34" charset="-122"/>
                        </a:rPr>
                        <a:t>0000 0111</a:t>
                      </a:r>
                      <a:endParaRPr lang="zh-CN" altLang="en-US" dirty="0">
                        <a:solidFill>
                          <a:schemeClr val="tx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839869">
                <a:tc>
                  <a:txBody>
                    <a:bodyPr/>
                    <a:lstStyle/>
                    <a:p>
                      <a:pPr algn="ctr"/>
                      <a:r>
                        <a:rPr lang="en-US" altLang="zh-CN" dirty="0">
                          <a:solidFill>
                            <a:schemeClr val="tx1"/>
                          </a:solidFill>
                          <a:latin typeface="微软雅黑" panose="020B0503020204020204" pitchFamily="34" charset="-122"/>
                          <a:ea typeface="微软雅黑" panose="020B0503020204020204" pitchFamily="34" charset="-122"/>
                        </a:rPr>
                        <a:t>2</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l"/>
                      <a:r>
                        <a:rPr lang="zh-CN" altLang="en-US" dirty="0">
                          <a:solidFill>
                            <a:schemeClr val="tx1"/>
                          </a:solidFill>
                          <a:latin typeface="微软雅黑" panose="020B0503020204020204" pitchFamily="34" charset="-122"/>
                          <a:ea typeface="微软雅黑" panose="020B0503020204020204" pitchFamily="34" charset="-122"/>
                        </a:rPr>
                        <a:t>余数</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余数</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除数 试商</a:t>
                      </a:r>
                      <a:endParaRPr lang="en-US" altLang="zh-CN" dirty="0">
                        <a:solidFill>
                          <a:schemeClr val="tx1"/>
                        </a:solidFill>
                        <a:latin typeface="微软雅黑" panose="020B0503020204020204" pitchFamily="34" charset="-122"/>
                        <a:ea typeface="微软雅黑" panose="020B0503020204020204" pitchFamily="34" charset="-122"/>
                      </a:endParaRPr>
                    </a:p>
                    <a:p>
                      <a:pPr algn="l"/>
                      <a:r>
                        <a:rPr lang="zh-CN" altLang="en-US" dirty="0">
                          <a:solidFill>
                            <a:schemeClr val="tx1"/>
                          </a:solidFill>
                          <a:latin typeface="微软雅黑" panose="020B0503020204020204" pitchFamily="34" charset="-122"/>
                          <a:ea typeface="微软雅黑" panose="020B0503020204020204" pitchFamily="34" charset="-122"/>
                        </a:rPr>
                        <a:t>余数</a:t>
                      </a:r>
                      <a:r>
                        <a:rPr lang="en-US" altLang="zh-CN" dirty="0">
                          <a:solidFill>
                            <a:schemeClr val="tx1"/>
                          </a:solidFill>
                          <a:latin typeface="微软雅黑" panose="020B0503020204020204" pitchFamily="34" charset="-122"/>
                          <a:ea typeface="微软雅黑" panose="020B0503020204020204" pitchFamily="34" charset="-122"/>
                        </a:rPr>
                        <a:t>&lt;0</a:t>
                      </a:r>
                      <a:r>
                        <a:rPr lang="zh-CN" altLang="en-US" dirty="0">
                          <a:solidFill>
                            <a:schemeClr val="tx1"/>
                          </a:solidFill>
                          <a:latin typeface="微软雅黑" panose="020B0503020204020204" pitchFamily="34" charset="-122"/>
                          <a:ea typeface="微软雅黑" panose="020B0503020204020204" pitchFamily="34" charset="-122"/>
                        </a:rPr>
                        <a:t>商左移</a:t>
                      </a:r>
                      <a:r>
                        <a:rPr lang="en-US" altLang="zh-CN" dirty="0">
                          <a:solidFill>
                            <a:schemeClr val="tx1"/>
                          </a:solidFill>
                          <a:latin typeface="微软雅黑" panose="020B0503020204020204" pitchFamily="34" charset="-122"/>
                          <a:ea typeface="微软雅黑" panose="020B0503020204020204" pitchFamily="34" charset="-122"/>
                        </a:rPr>
                        <a:t>1</a:t>
                      </a:r>
                      <a:r>
                        <a:rPr lang="zh-CN" altLang="en-US" dirty="0">
                          <a:solidFill>
                            <a:schemeClr val="tx1"/>
                          </a:solidFill>
                          <a:latin typeface="微软雅黑" panose="020B0503020204020204" pitchFamily="34" charset="-122"/>
                          <a:ea typeface="微软雅黑" panose="020B0503020204020204" pitchFamily="34" charset="-122"/>
                        </a:rPr>
                        <a:t>位，</a:t>
                      </a:r>
                      <a:r>
                        <a:rPr lang="zh-CN" altLang="en-US" b="1" dirty="0">
                          <a:solidFill>
                            <a:schemeClr val="tx1"/>
                          </a:solidFill>
                          <a:latin typeface="微软雅黑" panose="020B0503020204020204" pitchFamily="34" charset="-122"/>
                          <a:ea typeface="微软雅黑" panose="020B0503020204020204" pitchFamily="34" charset="-122"/>
                        </a:rPr>
                        <a:t>最低位置</a:t>
                      </a:r>
                      <a:r>
                        <a:rPr lang="en-US" altLang="zh-CN" dirty="0">
                          <a:solidFill>
                            <a:schemeClr val="tx1"/>
                          </a:solidFill>
                          <a:latin typeface="微软雅黑" panose="020B0503020204020204" pitchFamily="34" charset="-122"/>
                          <a:ea typeface="微软雅黑" panose="020B0503020204020204" pitchFamily="34" charset="-122"/>
                        </a:rPr>
                        <a:t>0</a:t>
                      </a:r>
                    </a:p>
                    <a:p>
                      <a:pPr algn="l"/>
                      <a:r>
                        <a:rPr lang="zh-CN" altLang="en-US" dirty="0">
                          <a:solidFill>
                            <a:schemeClr val="tx1"/>
                          </a:solidFill>
                          <a:latin typeface="微软雅黑" panose="020B0503020204020204" pitchFamily="34" charset="-122"/>
                          <a:ea typeface="微软雅黑" panose="020B0503020204020204" pitchFamily="34" charset="-122"/>
                        </a:rPr>
                        <a:t>除数右移</a:t>
                      </a:r>
                    </a:p>
                  </a:txBody>
                  <a:tcPr/>
                </a:tc>
                <a:tc>
                  <a:txBody>
                    <a:bodyPr/>
                    <a:lstStyle/>
                    <a:p>
                      <a:pPr algn="ctr"/>
                      <a:r>
                        <a:rPr lang="en-US" altLang="zh-CN" dirty="0">
                          <a:solidFill>
                            <a:schemeClr val="tx1"/>
                          </a:solidFill>
                          <a:latin typeface="微软雅黑" panose="020B0503020204020204" pitchFamily="34" charset="-122"/>
                          <a:ea typeface="微软雅黑" panose="020B0503020204020204" pitchFamily="34" charset="-122"/>
                        </a:rPr>
                        <a:t>0000</a:t>
                      </a:r>
                    </a:p>
                    <a:p>
                      <a:pPr algn="ctr"/>
                      <a:r>
                        <a:rPr lang="en-US" altLang="zh-CN" dirty="0">
                          <a:solidFill>
                            <a:schemeClr val="tx1"/>
                          </a:solidFill>
                          <a:latin typeface="微软雅黑" panose="020B0503020204020204" pitchFamily="34" charset="-122"/>
                          <a:ea typeface="微软雅黑" panose="020B0503020204020204" pitchFamily="34" charset="-122"/>
                        </a:rPr>
                        <a:t>00</a:t>
                      </a:r>
                      <a:r>
                        <a:rPr lang="en-US" altLang="zh-CN" b="1" dirty="0">
                          <a:solidFill>
                            <a:schemeClr val="tx1"/>
                          </a:solidFill>
                          <a:latin typeface="微软雅黑" panose="020B0503020204020204" pitchFamily="34" charset="-122"/>
                          <a:ea typeface="微软雅黑" panose="020B0503020204020204" pitchFamily="34" charset="-122"/>
                        </a:rPr>
                        <a:t>00</a:t>
                      </a:r>
                    </a:p>
                    <a:p>
                      <a:pPr algn="ctr"/>
                      <a:r>
                        <a:rPr lang="en-US" altLang="zh-CN" b="0" dirty="0">
                          <a:solidFill>
                            <a:schemeClr val="tx1"/>
                          </a:solidFill>
                          <a:latin typeface="微软雅黑" panose="020B0503020204020204" pitchFamily="34" charset="-122"/>
                          <a:ea typeface="微软雅黑" panose="020B0503020204020204" pitchFamily="34" charset="-122"/>
                        </a:rPr>
                        <a:t>00</a:t>
                      </a:r>
                      <a:r>
                        <a:rPr lang="en-US" altLang="zh-CN" b="1" dirty="0">
                          <a:solidFill>
                            <a:schemeClr val="tx1"/>
                          </a:solidFill>
                          <a:latin typeface="微软雅黑" panose="020B0503020204020204" pitchFamily="34" charset="-122"/>
                          <a:ea typeface="微软雅黑" panose="020B0503020204020204" pitchFamily="34" charset="-122"/>
                        </a:rPr>
                        <a:t>00</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rgbClr val="FF0000"/>
                          </a:solidFill>
                          <a:latin typeface="微软雅黑" panose="020B0503020204020204" pitchFamily="34" charset="-122"/>
                          <a:ea typeface="微软雅黑" panose="020B0503020204020204" pitchFamily="34" charset="-122"/>
                        </a:rPr>
                        <a:t>0001</a:t>
                      </a:r>
                      <a:r>
                        <a:rPr lang="en-US" altLang="zh-CN" b="1" baseline="0" dirty="0">
                          <a:solidFill>
                            <a:srgbClr val="FF0000"/>
                          </a:solidFill>
                          <a:latin typeface="微软雅黑" panose="020B0503020204020204" pitchFamily="34" charset="-122"/>
                          <a:ea typeface="微软雅黑" panose="020B0503020204020204" pitchFamily="34" charset="-122"/>
                        </a:rPr>
                        <a:t> 0000</a:t>
                      </a:r>
                      <a:endParaRPr lang="zh-CN" altLang="en-US" b="1" dirty="0">
                        <a:solidFill>
                          <a:srgbClr val="FF0000"/>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微软雅黑" panose="020B0503020204020204" pitchFamily="34" charset="-122"/>
                          <a:ea typeface="微软雅黑" panose="020B0503020204020204" pitchFamily="34" charset="-122"/>
                        </a:rPr>
                        <a:t>0001</a:t>
                      </a:r>
                      <a:r>
                        <a:rPr lang="en-US" altLang="zh-CN" baseline="0" dirty="0">
                          <a:solidFill>
                            <a:schemeClr val="tx1"/>
                          </a:solidFill>
                          <a:latin typeface="微软雅黑" panose="020B0503020204020204" pitchFamily="34" charset="-122"/>
                          <a:ea typeface="微软雅黑" panose="020B0503020204020204" pitchFamily="34" charset="-122"/>
                        </a:rPr>
                        <a:t> 0000</a:t>
                      </a:r>
                      <a:endParaRPr lang="zh-CN" altLang="en-US" dirty="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微软雅黑" panose="020B0503020204020204" pitchFamily="34" charset="-122"/>
                          <a:ea typeface="微软雅黑" panose="020B0503020204020204" pitchFamily="34" charset="-122"/>
                        </a:rPr>
                        <a:t>0000</a:t>
                      </a:r>
                      <a:r>
                        <a:rPr lang="en-US" altLang="zh-CN" baseline="0" dirty="0">
                          <a:solidFill>
                            <a:schemeClr val="tx1"/>
                          </a:solidFill>
                          <a:latin typeface="微软雅黑" panose="020B0503020204020204" pitchFamily="34" charset="-122"/>
                          <a:ea typeface="微软雅黑" panose="020B0503020204020204" pitchFamily="34" charset="-122"/>
                        </a:rPr>
                        <a:t> </a:t>
                      </a:r>
                      <a:r>
                        <a:rPr lang="en-US" altLang="zh-CN" b="1" baseline="0" dirty="0">
                          <a:solidFill>
                            <a:schemeClr val="tx1"/>
                          </a:solidFill>
                          <a:latin typeface="微软雅黑" panose="020B0503020204020204" pitchFamily="34" charset="-122"/>
                          <a:ea typeface="微软雅黑" panose="020B0503020204020204" pitchFamily="34" charset="-122"/>
                        </a:rPr>
                        <a:t>1</a:t>
                      </a:r>
                      <a:r>
                        <a:rPr lang="en-US" altLang="zh-CN" baseline="0" dirty="0">
                          <a:solidFill>
                            <a:schemeClr val="tx1"/>
                          </a:solidFill>
                          <a:latin typeface="微软雅黑" panose="020B0503020204020204" pitchFamily="34" charset="-122"/>
                          <a:ea typeface="微软雅黑" panose="020B0503020204020204" pitchFamily="34" charset="-122"/>
                        </a:rPr>
                        <a:t>000</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1</a:t>
                      </a:r>
                      <a:r>
                        <a:rPr lang="en-US" altLang="zh-CN" dirty="0">
                          <a:solidFill>
                            <a:schemeClr val="tx1"/>
                          </a:solidFill>
                          <a:latin typeface="微软雅黑" panose="020B0503020204020204" pitchFamily="34" charset="-122"/>
                          <a:ea typeface="微软雅黑" panose="020B0503020204020204" pitchFamily="34" charset="-122"/>
                        </a:rPr>
                        <a:t>111</a:t>
                      </a:r>
                      <a:r>
                        <a:rPr lang="en-US" altLang="zh-CN" baseline="0" dirty="0">
                          <a:solidFill>
                            <a:schemeClr val="tx1"/>
                          </a:solidFill>
                          <a:latin typeface="微软雅黑" panose="020B0503020204020204" pitchFamily="34" charset="-122"/>
                          <a:ea typeface="微软雅黑" panose="020B0503020204020204" pitchFamily="34" charset="-122"/>
                        </a:rPr>
                        <a:t> 0111</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chemeClr val="tx1"/>
                          </a:solidFill>
                          <a:latin typeface="微软雅黑" panose="020B0503020204020204" pitchFamily="34" charset="-122"/>
                          <a:ea typeface="微软雅黑" panose="020B0503020204020204" pitchFamily="34" charset="-122"/>
                        </a:rPr>
                        <a:t> 0000</a:t>
                      </a:r>
                      <a:r>
                        <a:rPr lang="en-US" altLang="zh-CN"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0111</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微软雅黑" panose="020B0503020204020204" pitchFamily="34" charset="-122"/>
                          <a:ea typeface="微软雅黑" panose="020B0503020204020204" pitchFamily="34" charset="-122"/>
                        </a:rPr>
                        <a:t>0000 0111</a:t>
                      </a:r>
                      <a:endParaRPr lang="zh-CN" altLang="en-US" dirty="0">
                        <a:solidFill>
                          <a:schemeClr val="tx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r h="771757">
                <a:tc>
                  <a:txBody>
                    <a:bodyPr/>
                    <a:lstStyle/>
                    <a:p>
                      <a:pPr algn="ctr"/>
                      <a:r>
                        <a:rPr lang="en-US" altLang="zh-CN" dirty="0">
                          <a:solidFill>
                            <a:schemeClr val="tx1"/>
                          </a:solidFill>
                          <a:latin typeface="微软雅黑" panose="020B0503020204020204" pitchFamily="34" charset="-122"/>
                          <a:ea typeface="微软雅黑" panose="020B0503020204020204" pitchFamily="34" charset="-122"/>
                        </a:rPr>
                        <a:t>3</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l"/>
                      <a:r>
                        <a:rPr lang="zh-CN" altLang="en-US" dirty="0">
                          <a:solidFill>
                            <a:schemeClr val="tx1"/>
                          </a:solidFill>
                          <a:latin typeface="微软雅黑" panose="020B0503020204020204" pitchFamily="34" charset="-122"/>
                          <a:ea typeface="微软雅黑" panose="020B0503020204020204" pitchFamily="34" charset="-122"/>
                        </a:rPr>
                        <a:t>余数</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余数</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除数 试商</a:t>
                      </a:r>
                      <a:endParaRPr lang="en-US" altLang="zh-CN" dirty="0">
                        <a:solidFill>
                          <a:schemeClr val="tx1"/>
                        </a:solidFill>
                        <a:latin typeface="微软雅黑" panose="020B0503020204020204" pitchFamily="34" charset="-122"/>
                        <a:ea typeface="微软雅黑" panose="020B0503020204020204" pitchFamily="34" charset="-122"/>
                      </a:endParaRPr>
                    </a:p>
                    <a:p>
                      <a:pPr algn="l"/>
                      <a:r>
                        <a:rPr lang="zh-CN" altLang="en-US" dirty="0">
                          <a:solidFill>
                            <a:schemeClr val="tx1"/>
                          </a:solidFill>
                          <a:latin typeface="微软雅黑" panose="020B0503020204020204" pitchFamily="34" charset="-122"/>
                          <a:ea typeface="微软雅黑" panose="020B0503020204020204" pitchFamily="34" charset="-122"/>
                        </a:rPr>
                        <a:t>余数</a:t>
                      </a:r>
                      <a:r>
                        <a:rPr lang="en-US" altLang="zh-CN" dirty="0">
                          <a:solidFill>
                            <a:schemeClr val="tx1"/>
                          </a:solidFill>
                          <a:latin typeface="微软雅黑" panose="020B0503020204020204" pitchFamily="34" charset="-122"/>
                          <a:ea typeface="微软雅黑" panose="020B0503020204020204" pitchFamily="34" charset="-122"/>
                        </a:rPr>
                        <a:t>&lt;0</a:t>
                      </a:r>
                      <a:r>
                        <a:rPr lang="zh-CN" altLang="en-US" dirty="0">
                          <a:solidFill>
                            <a:schemeClr val="tx1"/>
                          </a:solidFill>
                          <a:latin typeface="微软雅黑" panose="020B0503020204020204" pitchFamily="34" charset="-122"/>
                          <a:ea typeface="微软雅黑" panose="020B0503020204020204" pitchFamily="34" charset="-122"/>
                        </a:rPr>
                        <a:t>商左移</a:t>
                      </a:r>
                      <a:r>
                        <a:rPr lang="en-US" altLang="zh-CN" dirty="0">
                          <a:solidFill>
                            <a:schemeClr val="tx1"/>
                          </a:solidFill>
                          <a:latin typeface="微软雅黑" panose="020B0503020204020204" pitchFamily="34" charset="-122"/>
                          <a:ea typeface="微软雅黑" panose="020B0503020204020204" pitchFamily="34" charset="-122"/>
                        </a:rPr>
                        <a:t>1</a:t>
                      </a:r>
                      <a:r>
                        <a:rPr lang="zh-CN" altLang="en-US" dirty="0">
                          <a:solidFill>
                            <a:schemeClr val="tx1"/>
                          </a:solidFill>
                          <a:latin typeface="微软雅黑" panose="020B0503020204020204" pitchFamily="34" charset="-122"/>
                          <a:ea typeface="微软雅黑" panose="020B0503020204020204" pitchFamily="34" charset="-122"/>
                        </a:rPr>
                        <a:t>位，</a:t>
                      </a:r>
                      <a:r>
                        <a:rPr lang="zh-CN" altLang="en-US" b="1" dirty="0">
                          <a:solidFill>
                            <a:schemeClr val="tx1"/>
                          </a:solidFill>
                          <a:latin typeface="微软雅黑" panose="020B0503020204020204" pitchFamily="34" charset="-122"/>
                          <a:ea typeface="微软雅黑" panose="020B0503020204020204" pitchFamily="34" charset="-122"/>
                        </a:rPr>
                        <a:t>最低位置</a:t>
                      </a:r>
                      <a:r>
                        <a:rPr lang="en-US" altLang="zh-CN" dirty="0">
                          <a:solidFill>
                            <a:schemeClr val="tx1"/>
                          </a:solidFill>
                          <a:latin typeface="微软雅黑" panose="020B0503020204020204" pitchFamily="34" charset="-122"/>
                          <a:ea typeface="微软雅黑" panose="020B0503020204020204" pitchFamily="34" charset="-122"/>
                        </a:rPr>
                        <a:t>0</a:t>
                      </a:r>
                    </a:p>
                    <a:p>
                      <a:pPr algn="l"/>
                      <a:r>
                        <a:rPr lang="zh-CN" altLang="en-US" dirty="0">
                          <a:solidFill>
                            <a:schemeClr val="tx1"/>
                          </a:solidFill>
                          <a:latin typeface="微软雅黑" panose="020B0503020204020204" pitchFamily="34" charset="-122"/>
                          <a:ea typeface="微软雅黑" panose="020B0503020204020204" pitchFamily="34" charset="-122"/>
                        </a:rPr>
                        <a:t>除数右移</a:t>
                      </a:r>
                    </a:p>
                  </a:txBody>
                  <a:tcPr/>
                </a:tc>
                <a:tc>
                  <a:txBody>
                    <a:bodyPr/>
                    <a:lstStyle/>
                    <a:p>
                      <a:pPr algn="ctr"/>
                      <a:r>
                        <a:rPr lang="en-US" altLang="zh-CN" dirty="0">
                          <a:solidFill>
                            <a:schemeClr val="tx1"/>
                          </a:solidFill>
                          <a:latin typeface="微软雅黑" panose="020B0503020204020204" pitchFamily="34" charset="-122"/>
                          <a:ea typeface="微软雅黑" panose="020B0503020204020204" pitchFamily="34" charset="-122"/>
                        </a:rPr>
                        <a:t>0000</a:t>
                      </a:r>
                    </a:p>
                    <a:p>
                      <a:pPr algn="ctr"/>
                      <a:r>
                        <a:rPr lang="en-US" altLang="zh-CN" dirty="0">
                          <a:solidFill>
                            <a:schemeClr val="tx1"/>
                          </a:solidFill>
                          <a:latin typeface="微软雅黑" panose="020B0503020204020204" pitchFamily="34" charset="-122"/>
                          <a:ea typeface="微软雅黑" panose="020B0503020204020204" pitchFamily="34" charset="-122"/>
                        </a:rPr>
                        <a:t>0</a:t>
                      </a:r>
                      <a:r>
                        <a:rPr lang="en-US" altLang="zh-CN" b="1" dirty="0">
                          <a:solidFill>
                            <a:schemeClr val="tx1"/>
                          </a:solidFill>
                          <a:latin typeface="微软雅黑" panose="020B0503020204020204" pitchFamily="34" charset="-122"/>
                          <a:ea typeface="微软雅黑" panose="020B0503020204020204" pitchFamily="34" charset="-122"/>
                        </a:rPr>
                        <a:t>000</a:t>
                      </a:r>
                    </a:p>
                    <a:p>
                      <a:pPr algn="ctr"/>
                      <a:r>
                        <a:rPr lang="en-US" altLang="zh-CN" b="0" dirty="0">
                          <a:solidFill>
                            <a:schemeClr val="tx1"/>
                          </a:solidFill>
                          <a:latin typeface="微软雅黑" panose="020B0503020204020204" pitchFamily="34" charset="-122"/>
                          <a:ea typeface="微软雅黑" panose="020B0503020204020204" pitchFamily="34" charset="-122"/>
                        </a:rPr>
                        <a:t>0</a:t>
                      </a:r>
                      <a:r>
                        <a:rPr lang="en-US" altLang="zh-CN" b="1" dirty="0">
                          <a:solidFill>
                            <a:schemeClr val="tx1"/>
                          </a:solidFill>
                          <a:latin typeface="微软雅黑" panose="020B0503020204020204" pitchFamily="34" charset="-122"/>
                          <a:ea typeface="微软雅黑" panose="020B0503020204020204" pitchFamily="34" charset="-122"/>
                        </a:rPr>
                        <a:t>000</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rgbClr val="FF0000"/>
                          </a:solidFill>
                          <a:latin typeface="微软雅黑" panose="020B0503020204020204" pitchFamily="34" charset="-122"/>
                          <a:ea typeface="微软雅黑" panose="020B0503020204020204" pitchFamily="34" charset="-122"/>
                        </a:rPr>
                        <a:t>0000</a:t>
                      </a:r>
                      <a:r>
                        <a:rPr lang="en-US" altLang="zh-CN" b="1" baseline="0" dirty="0">
                          <a:solidFill>
                            <a:srgbClr val="FF0000"/>
                          </a:solidFill>
                          <a:latin typeface="微软雅黑" panose="020B0503020204020204" pitchFamily="34" charset="-122"/>
                          <a:ea typeface="微软雅黑" panose="020B0503020204020204" pitchFamily="34" charset="-122"/>
                        </a:rPr>
                        <a:t> 1000</a:t>
                      </a:r>
                      <a:endParaRPr lang="zh-CN" altLang="en-US" b="1" dirty="0">
                        <a:solidFill>
                          <a:srgbClr val="FF0000"/>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微软雅黑" panose="020B0503020204020204" pitchFamily="34" charset="-122"/>
                          <a:ea typeface="微软雅黑" panose="020B0503020204020204" pitchFamily="34" charset="-122"/>
                        </a:rPr>
                        <a:t>0000</a:t>
                      </a:r>
                      <a:r>
                        <a:rPr lang="en-US" altLang="zh-CN" baseline="0" dirty="0">
                          <a:solidFill>
                            <a:schemeClr val="tx1"/>
                          </a:solidFill>
                          <a:latin typeface="微软雅黑" panose="020B0503020204020204" pitchFamily="34" charset="-122"/>
                          <a:ea typeface="微软雅黑" panose="020B0503020204020204" pitchFamily="34" charset="-122"/>
                        </a:rPr>
                        <a:t> 1000</a:t>
                      </a:r>
                      <a:endParaRPr lang="zh-CN" altLang="en-US" dirty="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微软雅黑" panose="020B0503020204020204" pitchFamily="34" charset="-122"/>
                          <a:ea typeface="微软雅黑" panose="020B0503020204020204" pitchFamily="34" charset="-122"/>
                        </a:rPr>
                        <a:t>0000</a:t>
                      </a:r>
                      <a:r>
                        <a:rPr lang="en-US" altLang="zh-CN" baseline="0" dirty="0">
                          <a:solidFill>
                            <a:schemeClr val="tx1"/>
                          </a:solidFill>
                          <a:latin typeface="微软雅黑" panose="020B0503020204020204" pitchFamily="34" charset="-122"/>
                          <a:ea typeface="微软雅黑" panose="020B0503020204020204" pitchFamily="34" charset="-122"/>
                        </a:rPr>
                        <a:t> 0</a:t>
                      </a:r>
                      <a:r>
                        <a:rPr lang="en-US" altLang="zh-CN" b="1" baseline="0" dirty="0">
                          <a:solidFill>
                            <a:schemeClr val="tx1"/>
                          </a:solidFill>
                          <a:latin typeface="微软雅黑" panose="020B0503020204020204" pitchFamily="34" charset="-122"/>
                          <a:ea typeface="微软雅黑" panose="020B0503020204020204" pitchFamily="34" charset="-122"/>
                        </a:rPr>
                        <a:t>1</a:t>
                      </a:r>
                      <a:r>
                        <a:rPr lang="en-US" altLang="zh-CN" baseline="0" dirty="0">
                          <a:solidFill>
                            <a:schemeClr val="tx1"/>
                          </a:solidFill>
                          <a:latin typeface="微软雅黑" panose="020B0503020204020204" pitchFamily="34" charset="-122"/>
                          <a:ea typeface="微软雅黑" panose="020B0503020204020204" pitchFamily="34" charset="-122"/>
                        </a:rPr>
                        <a:t>00</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1</a:t>
                      </a:r>
                      <a:r>
                        <a:rPr lang="en-US" altLang="zh-CN" dirty="0">
                          <a:solidFill>
                            <a:schemeClr val="tx1"/>
                          </a:solidFill>
                          <a:latin typeface="微软雅黑" panose="020B0503020204020204" pitchFamily="34" charset="-122"/>
                          <a:ea typeface="微软雅黑" panose="020B0503020204020204" pitchFamily="34" charset="-122"/>
                        </a:rPr>
                        <a:t>111</a:t>
                      </a:r>
                      <a:r>
                        <a:rPr lang="en-US" altLang="zh-CN" baseline="0" dirty="0">
                          <a:solidFill>
                            <a:schemeClr val="tx1"/>
                          </a:solidFill>
                          <a:latin typeface="微软雅黑" panose="020B0503020204020204" pitchFamily="34" charset="-122"/>
                          <a:ea typeface="微软雅黑" panose="020B0503020204020204" pitchFamily="34" charset="-122"/>
                        </a:rPr>
                        <a:t> 1111</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chemeClr val="tx1"/>
                          </a:solidFill>
                          <a:latin typeface="微软雅黑" panose="020B0503020204020204" pitchFamily="34" charset="-122"/>
                          <a:ea typeface="微软雅黑" panose="020B0503020204020204" pitchFamily="34" charset="-122"/>
                        </a:rPr>
                        <a:t> 0000</a:t>
                      </a:r>
                      <a:r>
                        <a:rPr lang="en-US" altLang="zh-CN"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0111</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微软雅黑" panose="020B0503020204020204" pitchFamily="34" charset="-122"/>
                          <a:ea typeface="微软雅黑" panose="020B0503020204020204" pitchFamily="34" charset="-122"/>
                        </a:rPr>
                        <a:t>0000 0111</a:t>
                      </a:r>
                      <a:endParaRPr lang="zh-CN" altLang="en-US" dirty="0">
                        <a:solidFill>
                          <a:schemeClr val="tx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4"/>
                  </a:ext>
                </a:extLst>
              </a:tr>
              <a:tr h="7717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微软雅黑" panose="020B0503020204020204" pitchFamily="34" charset="-122"/>
                          <a:ea typeface="微软雅黑" panose="020B0503020204020204" pitchFamily="34" charset="-122"/>
                        </a:rPr>
                        <a:t>4</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l"/>
                      <a:r>
                        <a:rPr lang="zh-CN" altLang="en-US" dirty="0">
                          <a:solidFill>
                            <a:schemeClr val="tx1"/>
                          </a:solidFill>
                          <a:latin typeface="微软雅黑" panose="020B0503020204020204" pitchFamily="34" charset="-122"/>
                          <a:ea typeface="微软雅黑" panose="020B0503020204020204" pitchFamily="34" charset="-122"/>
                        </a:rPr>
                        <a:t>余数</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余数</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除数 试商</a:t>
                      </a:r>
                      <a:endParaRPr lang="en-US" altLang="zh-CN" dirty="0">
                        <a:solidFill>
                          <a:schemeClr val="tx1"/>
                        </a:solidFill>
                        <a:latin typeface="微软雅黑" panose="020B0503020204020204" pitchFamily="34" charset="-122"/>
                        <a:ea typeface="微软雅黑" panose="020B0503020204020204" pitchFamily="34" charset="-122"/>
                      </a:endParaRPr>
                    </a:p>
                    <a:p>
                      <a:pPr algn="l"/>
                      <a:r>
                        <a:rPr lang="zh-CN" altLang="en-US" dirty="0">
                          <a:solidFill>
                            <a:schemeClr val="tx1"/>
                          </a:solidFill>
                          <a:latin typeface="微软雅黑" panose="020B0503020204020204" pitchFamily="34" charset="-122"/>
                          <a:ea typeface="微软雅黑" panose="020B0503020204020204" pitchFamily="34" charset="-122"/>
                        </a:rPr>
                        <a:t>余数</a:t>
                      </a:r>
                      <a:r>
                        <a:rPr lang="en-US" altLang="zh-CN" dirty="0">
                          <a:solidFill>
                            <a:schemeClr val="tx1"/>
                          </a:solidFill>
                          <a:latin typeface="微软雅黑" panose="020B0503020204020204" pitchFamily="34" charset="-122"/>
                          <a:ea typeface="微软雅黑" panose="020B0503020204020204" pitchFamily="34" charset="-122"/>
                        </a:rPr>
                        <a:t>&gt;0</a:t>
                      </a:r>
                      <a:r>
                        <a:rPr lang="zh-CN" altLang="en-US" dirty="0">
                          <a:solidFill>
                            <a:schemeClr val="tx1"/>
                          </a:solidFill>
                          <a:latin typeface="微软雅黑" panose="020B0503020204020204" pitchFamily="34" charset="-122"/>
                          <a:ea typeface="微软雅黑" panose="020B0503020204020204" pitchFamily="34" charset="-122"/>
                        </a:rPr>
                        <a:t>商左移</a:t>
                      </a:r>
                      <a:r>
                        <a:rPr lang="en-US" altLang="zh-CN" dirty="0">
                          <a:solidFill>
                            <a:schemeClr val="tx1"/>
                          </a:solidFill>
                          <a:latin typeface="微软雅黑" panose="020B0503020204020204" pitchFamily="34" charset="-122"/>
                          <a:ea typeface="微软雅黑" panose="020B0503020204020204" pitchFamily="34" charset="-122"/>
                        </a:rPr>
                        <a:t>1</a:t>
                      </a:r>
                      <a:r>
                        <a:rPr lang="zh-CN" altLang="en-US" dirty="0">
                          <a:solidFill>
                            <a:schemeClr val="tx1"/>
                          </a:solidFill>
                          <a:latin typeface="微软雅黑" panose="020B0503020204020204" pitchFamily="34" charset="-122"/>
                          <a:ea typeface="微软雅黑" panose="020B0503020204020204" pitchFamily="34" charset="-122"/>
                        </a:rPr>
                        <a:t>位，最低置</a:t>
                      </a:r>
                      <a:r>
                        <a:rPr lang="en-US" altLang="zh-CN" dirty="0">
                          <a:solidFill>
                            <a:schemeClr val="tx1"/>
                          </a:solidFill>
                          <a:latin typeface="微软雅黑" panose="020B0503020204020204" pitchFamily="34" charset="-122"/>
                          <a:ea typeface="微软雅黑" panose="020B0503020204020204" pitchFamily="34" charset="-122"/>
                        </a:rPr>
                        <a:t>1</a:t>
                      </a:r>
                    </a:p>
                    <a:p>
                      <a:pPr algn="l"/>
                      <a:r>
                        <a:rPr lang="zh-CN" altLang="en-US" dirty="0">
                          <a:solidFill>
                            <a:schemeClr val="tx1"/>
                          </a:solidFill>
                          <a:latin typeface="微软雅黑" panose="020B0503020204020204" pitchFamily="34" charset="-122"/>
                          <a:ea typeface="微软雅黑" panose="020B0503020204020204" pitchFamily="34" charset="-122"/>
                        </a:rPr>
                        <a:t>除数右移</a:t>
                      </a:r>
                    </a:p>
                  </a:txBody>
                  <a:tcPr/>
                </a:tc>
                <a:tc>
                  <a:txBody>
                    <a:bodyPr/>
                    <a:lstStyle/>
                    <a:p>
                      <a:pPr algn="ctr"/>
                      <a:r>
                        <a:rPr lang="en-US" altLang="zh-CN" dirty="0">
                          <a:solidFill>
                            <a:schemeClr val="tx1"/>
                          </a:solidFill>
                          <a:latin typeface="微软雅黑" panose="020B0503020204020204" pitchFamily="34" charset="-122"/>
                          <a:ea typeface="微软雅黑" panose="020B0503020204020204" pitchFamily="34" charset="-122"/>
                        </a:rPr>
                        <a:t>0000</a:t>
                      </a:r>
                    </a:p>
                    <a:p>
                      <a:pPr algn="ctr"/>
                      <a:r>
                        <a:rPr lang="en-US" altLang="zh-CN" b="1" dirty="0">
                          <a:solidFill>
                            <a:schemeClr val="tx1"/>
                          </a:solidFill>
                          <a:latin typeface="微软雅黑" panose="020B0503020204020204" pitchFamily="34" charset="-122"/>
                          <a:ea typeface="微软雅黑" panose="020B0503020204020204" pitchFamily="34" charset="-122"/>
                        </a:rPr>
                        <a:t>0001</a:t>
                      </a:r>
                    </a:p>
                    <a:p>
                      <a:pPr algn="ctr"/>
                      <a:r>
                        <a:rPr lang="en-US" altLang="zh-CN" b="1" dirty="0">
                          <a:solidFill>
                            <a:schemeClr val="tx1"/>
                          </a:solidFill>
                          <a:latin typeface="微软雅黑" panose="020B0503020204020204" pitchFamily="34" charset="-122"/>
                          <a:ea typeface="微软雅黑" panose="020B0503020204020204" pitchFamily="34" charset="-122"/>
                        </a:rPr>
                        <a:t>0001</a:t>
                      </a:r>
                      <a:endParaRPr lang="zh-CN" altLang="en-US" b="1" dirty="0">
                        <a:solidFill>
                          <a:schemeClr val="tx1"/>
                        </a:solidFill>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rgbClr val="FF0000"/>
                          </a:solidFill>
                          <a:latin typeface="微软雅黑" panose="020B0503020204020204" pitchFamily="34" charset="-122"/>
                          <a:ea typeface="微软雅黑" panose="020B0503020204020204" pitchFamily="34" charset="-122"/>
                        </a:rPr>
                        <a:t>0000</a:t>
                      </a:r>
                      <a:r>
                        <a:rPr lang="en-US" altLang="zh-CN" b="1" baseline="0" dirty="0">
                          <a:solidFill>
                            <a:srgbClr val="FF0000"/>
                          </a:solidFill>
                          <a:latin typeface="微软雅黑" panose="020B0503020204020204" pitchFamily="34" charset="-122"/>
                          <a:ea typeface="微软雅黑" panose="020B0503020204020204" pitchFamily="34" charset="-122"/>
                        </a:rPr>
                        <a:t> 0100</a:t>
                      </a:r>
                      <a:endParaRPr lang="zh-CN" altLang="en-US" b="1" dirty="0">
                        <a:solidFill>
                          <a:srgbClr val="FF0000"/>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微软雅黑" panose="020B0503020204020204" pitchFamily="34" charset="-122"/>
                          <a:ea typeface="微软雅黑" panose="020B0503020204020204" pitchFamily="34" charset="-122"/>
                        </a:rPr>
                        <a:t>0000</a:t>
                      </a:r>
                      <a:r>
                        <a:rPr lang="en-US" altLang="zh-CN" baseline="0" dirty="0">
                          <a:solidFill>
                            <a:schemeClr val="tx1"/>
                          </a:solidFill>
                          <a:latin typeface="微软雅黑" panose="020B0503020204020204" pitchFamily="34" charset="-122"/>
                          <a:ea typeface="微软雅黑" panose="020B0503020204020204" pitchFamily="34" charset="-122"/>
                        </a:rPr>
                        <a:t> 0</a:t>
                      </a:r>
                      <a:r>
                        <a:rPr lang="en-US" altLang="zh-CN" b="1" baseline="0" dirty="0">
                          <a:solidFill>
                            <a:schemeClr val="tx1"/>
                          </a:solidFill>
                          <a:latin typeface="微软雅黑" panose="020B0503020204020204" pitchFamily="34" charset="-122"/>
                          <a:ea typeface="微软雅黑" panose="020B0503020204020204" pitchFamily="34" charset="-122"/>
                        </a:rPr>
                        <a:t>1</a:t>
                      </a:r>
                      <a:r>
                        <a:rPr lang="en-US" altLang="zh-CN" baseline="0" dirty="0">
                          <a:solidFill>
                            <a:schemeClr val="tx1"/>
                          </a:solidFill>
                          <a:latin typeface="微软雅黑" panose="020B0503020204020204" pitchFamily="34" charset="-122"/>
                          <a:ea typeface="微软雅黑" panose="020B0503020204020204" pitchFamily="34" charset="-122"/>
                        </a:rPr>
                        <a:t>00</a:t>
                      </a:r>
                      <a:endParaRPr lang="zh-CN" altLang="en-US" dirty="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微软雅黑" panose="020B0503020204020204" pitchFamily="34" charset="-122"/>
                          <a:ea typeface="微软雅黑" panose="020B0503020204020204" pitchFamily="34" charset="-122"/>
                        </a:rPr>
                        <a:t>0000</a:t>
                      </a:r>
                      <a:r>
                        <a:rPr lang="en-US" altLang="zh-CN" baseline="0" dirty="0">
                          <a:solidFill>
                            <a:schemeClr val="tx1"/>
                          </a:solidFill>
                          <a:latin typeface="微软雅黑" panose="020B0503020204020204" pitchFamily="34" charset="-122"/>
                          <a:ea typeface="微软雅黑" panose="020B0503020204020204" pitchFamily="34" charset="-122"/>
                        </a:rPr>
                        <a:t> 0</a:t>
                      </a:r>
                      <a:r>
                        <a:rPr lang="en-US" altLang="zh-CN" b="0" baseline="0" dirty="0">
                          <a:solidFill>
                            <a:schemeClr val="tx1"/>
                          </a:solidFill>
                          <a:latin typeface="微软雅黑" panose="020B0503020204020204" pitchFamily="34" charset="-122"/>
                          <a:ea typeface="微软雅黑" panose="020B0503020204020204" pitchFamily="34" charset="-122"/>
                        </a:rPr>
                        <a:t>0</a:t>
                      </a:r>
                      <a:r>
                        <a:rPr lang="en-US" altLang="zh-CN" b="1" baseline="0" dirty="0">
                          <a:solidFill>
                            <a:schemeClr val="tx1"/>
                          </a:solidFill>
                          <a:latin typeface="微软雅黑" panose="020B0503020204020204" pitchFamily="34" charset="-122"/>
                          <a:ea typeface="微软雅黑" panose="020B0503020204020204" pitchFamily="34" charset="-122"/>
                        </a:rPr>
                        <a:t>1</a:t>
                      </a:r>
                      <a:r>
                        <a:rPr lang="en-US" altLang="zh-CN" baseline="0" dirty="0">
                          <a:solidFill>
                            <a:schemeClr val="tx1"/>
                          </a:solidFill>
                          <a:latin typeface="微软雅黑" panose="020B0503020204020204" pitchFamily="34" charset="-122"/>
                          <a:ea typeface="微软雅黑" panose="020B0503020204020204" pitchFamily="34" charset="-122"/>
                        </a:rPr>
                        <a:t>0</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rgbClr val="FF0000"/>
                          </a:solidFill>
                          <a:latin typeface="微软雅黑" panose="020B0503020204020204" pitchFamily="34" charset="-122"/>
                          <a:ea typeface="微软雅黑" panose="020B0503020204020204" pitchFamily="34" charset="-122"/>
                        </a:rPr>
                        <a:t>0</a:t>
                      </a:r>
                      <a:r>
                        <a:rPr lang="en-US" altLang="zh-CN" dirty="0">
                          <a:solidFill>
                            <a:schemeClr val="tx1"/>
                          </a:solidFill>
                          <a:latin typeface="微软雅黑" panose="020B0503020204020204" pitchFamily="34" charset="-122"/>
                          <a:ea typeface="微软雅黑" panose="020B0503020204020204" pitchFamily="34" charset="-122"/>
                        </a:rPr>
                        <a:t>000 0011</a:t>
                      </a:r>
                      <a:endParaRPr lang="zh-CN" altLang="en-US" dirty="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a:solidFill>
                            <a:schemeClr val="tx1"/>
                          </a:solidFill>
                          <a:latin typeface="微软雅黑" panose="020B0503020204020204" pitchFamily="34" charset="-122"/>
                          <a:ea typeface="微软雅黑" panose="020B0503020204020204" pitchFamily="34" charset="-122"/>
                        </a:rPr>
                        <a:t>0000 0011</a:t>
                      </a:r>
                      <a:endParaRPr lang="zh-CN" altLang="en-US" b="0" dirty="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a:solidFill>
                            <a:schemeClr val="tx1"/>
                          </a:solidFill>
                          <a:latin typeface="微软雅黑" panose="020B0503020204020204" pitchFamily="34" charset="-122"/>
                          <a:ea typeface="微软雅黑" panose="020B0503020204020204" pitchFamily="34" charset="-122"/>
                        </a:rPr>
                        <a:t>0000 0011</a:t>
                      </a:r>
                      <a:endParaRPr lang="zh-CN" altLang="en-US" b="0" dirty="0">
                        <a:solidFill>
                          <a:schemeClr val="tx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5"/>
                  </a:ext>
                </a:extLst>
              </a:tr>
              <a:tr h="875936">
                <a:tc>
                  <a:txBody>
                    <a:bodyPr/>
                    <a:lstStyle/>
                    <a:p>
                      <a:pPr algn="ctr"/>
                      <a:r>
                        <a:rPr lang="en-US" altLang="zh-CN" dirty="0">
                          <a:solidFill>
                            <a:schemeClr val="tx1"/>
                          </a:solidFill>
                          <a:latin typeface="微软雅黑" panose="020B0503020204020204" pitchFamily="34" charset="-122"/>
                          <a:ea typeface="微软雅黑" panose="020B0503020204020204" pitchFamily="34" charset="-122"/>
                        </a:rPr>
                        <a:t>5</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l"/>
                      <a:r>
                        <a:rPr lang="zh-CN" altLang="en-US" dirty="0">
                          <a:solidFill>
                            <a:schemeClr val="tx1"/>
                          </a:solidFill>
                          <a:latin typeface="微软雅黑" panose="020B0503020204020204" pitchFamily="34" charset="-122"/>
                          <a:ea typeface="微软雅黑" panose="020B0503020204020204" pitchFamily="34" charset="-122"/>
                        </a:rPr>
                        <a:t>余数</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余数</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除数 试商</a:t>
                      </a:r>
                      <a:endParaRPr lang="en-US" altLang="zh-CN" dirty="0">
                        <a:solidFill>
                          <a:schemeClr val="tx1"/>
                        </a:solidFill>
                        <a:latin typeface="微软雅黑" panose="020B0503020204020204" pitchFamily="34" charset="-122"/>
                        <a:ea typeface="微软雅黑" panose="020B0503020204020204" pitchFamily="34" charset="-122"/>
                      </a:endParaRPr>
                    </a:p>
                    <a:p>
                      <a:pPr algn="l"/>
                      <a:r>
                        <a:rPr lang="zh-CN" altLang="en-US" dirty="0">
                          <a:solidFill>
                            <a:schemeClr val="tx1"/>
                          </a:solidFill>
                          <a:latin typeface="微软雅黑" panose="020B0503020204020204" pitchFamily="34" charset="-122"/>
                          <a:ea typeface="微软雅黑" panose="020B0503020204020204" pitchFamily="34" charset="-122"/>
                        </a:rPr>
                        <a:t>余数</a:t>
                      </a:r>
                      <a:r>
                        <a:rPr lang="en-US" altLang="zh-CN" dirty="0">
                          <a:solidFill>
                            <a:schemeClr val="tx1"/>
                          </a:solidFill>
                          <a:latin typeface="微软雅黑" panose="020B0503020204020204" pitchFamily="34" charset="-122"/>
                          <a:ea typeface="微软雅黑" panose="020B0503020204020204" pitchFamily="34" charset="-122"/>
                        </a:rPr>
                        <a:t>&gt;0</a:t>
                      </a:r>
                      <a:r>
                        <a:rPr lang="zh-CN" altLang="en-US" dirty="0">
                          <a:solidFill>
                            <a:schemeClr val="tx1"/>
                          </a:solidFill>
                          <a:latin typeface="微软雅黑" panose="020B0503020204020204" pitchFamily="34" charset="-122"/>
                          <a:ea typeface="微软雅黑" panose="020B0503020204020204" pitchFamily="34" charset="-122"/>
                        </a:rPr>
                        <a:t>商左移</a:t>
                      </a:r>
                      <a:r>
                        <a:rPr lang="en-US" altLang="zh-CN" dirty="0">
                          <a:solidFill>
                            <a:schemeClr val="tx1"/>
                          </a:solidFill>
                          <a:latin typeface="微软雅黑" panose="020B0503020204020204" pitchFamily="34" charset="-122"/>
                          <a:ea typeface="微软雅黑" panose="020B0503020204020204" pitchFamily="34" charset="-122"/>
                        </a:rPr>
                        <a:t>1</a:t>
                      </a:r>
                      <a:r>
                        <a:rPr lang="zh-CN" altLang="en-US" dirty="0">
                          <a:solidFill>
                            <a:schemeClr val="tx1"/>
                          </a:solidFill>
                          <a:latin typeface="微软雅黑" panose="020B0503020204020204" pitchFamily="34" charset="-122"/>
                          <a:ea typeface="微软雅黑" panose="020B0503020204020204" pitchFamily="34" charset="-122"/>
                        </a:rPr>
                        <a:t>位，</a:t>
                      </a:r>
                      <a:r>
                        <a:rPr lang="zh-CN" altLang="en-US" b="1" dirty="0">
                          <a:solidFill>
                            <a:schemeClr val="tx1"/>
                          </a:solidFill>
                          <a:latin typeface="微软雅黑" panose="020B0503020204020204" pitchFamily="34" charset="-122"/>
                          <a:ea typeface="微软雅黑" panose="020B0503020204020204" pitchFamily="34" charset="-122"/>
                        </a:rPr>
                        <a:t>最低位置</a:t>
                      </a:r>
                      <a:r>
                        <a:rPr lang="en-US" altLang="zh-CN" dirty="0">
                          <a:solidFill>
                            <a:schemeClr val="tx1"/>
                          </a:solidFill>
                          <a:latin typeface="微软雅黑" panose="020B0503020204020204" pitchFamily="34" charset="-122"/>
                          <a:ea typeface="微软雅黑" panose="020B0503020204020204" pitchFamily="34" charset="-122"/>
                        </a:rPr>
                        <a:t>1</a:t>
                      </a:r>
                    </a:p>
                    <a:p>
                      <a:pPr algn="l"/>
                      <a:r>
                        <a:rPr lang="zh-CN" altLang="en-US" dirty="0">
                          <a:solidFill>
                            <a:schemeClr val="tx1"/>
                          </a:solidFill>
                          <a:latin typeface="微软雅黑" panose="020B0503020204020204" pitchFamily="34" charset="-122"/>
                          <a:ea typeface="微软雅黑" panose="020B0503020204020204" pitchFamily="34" charset="-122"/>
                        </a:rPr>
                        <a:t>除数右移</a:t>
                      </a:r>
                    </a:p>
                  </a:txBody>
                  <a:tcPr/>
                </a:tc>
                <a:tc>
                  <a:txBody>
                    <a:bodyPr/>
                    <a:lstStyle/>
                    <a:p>
                      <a:pPr algn="ctr"/>
                      <a:r>
                        <a:rPr lang="en-US" altLang="zh-CN" dirty="0">
                          <a:solidFill>
                            <a:schemeClr val="tx1"/>
                          </a:solidFill>
                          <a:latin typeface="微软雅黑" panose="020B0503020204020204" pitchFamily="34" charset="-122"/>
                          <a:ea typeface="微软雅黑" panose="020B0503020204020204" pitchFamily="34" charset="-122"/>
                        </a:rPr>
                        <a:t>0000</a:t>
                      </a:r>
                    </a:p>
                    <a:p>
                      <a:pPr algn="ctr"/>
                      <a:r>
                        <a:rPr lang="en-US" altLang="zh-CN" b="1" dirty="0">
                          <a:solidFill>
                            <a:schemeClr val="tx1"/>
                          </a:solidFill>
                          <a:latin typeface="微软雅黑" panose="020B0503020204020204" pitchFamily="34" charset="-122"/>
                          <a:ea typeface="微软雅黑" panose="020B0503020204020204" pitchFamily="34" charset="-122"/>
                        </a:rPr>
                        <a:t>0010</a:t>
                      </a:r>
                    </a:p>
                    <a:p>
                      <a:pPr algn="ctr"/>
                      <a:r>
                        <a:rPr lang="en-US" altLang="zh-CN" b="1" dirty="0">
                          <a:solidFill>
                            <a:schemeClr val="tx1"/>
                          </a:solidFill>
                          <a:latin typeface="微软雅黑" panose="020B0503020204020204" pitchFamily="34" charset="-122"/>
                          <a:ea typeface="微软雅黑" panose="020B0503020204020204" pitchFamily="34" charset="-122"/>
                        </a:rPr>
                        <a:t>0011</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u="sng" dirty="0">
                          <a:solidFill>
                            <a:srgbClr val="FF0000"/>
                          </a:solidFill>
                          <a:latin typeface="微软雅黑" panose="020B0503020204020204" pitchFamily="34" charset="-122"/>
                          <a:ea typeface="微软雅黑" panose="020B0503020204020204" pitchFamily="34" charset="-122"/>
                        </a:rPr>
                        <a:t>0000</a:t>
                      </a:r>
                      <a:r>
                        <a:rPr lang="en-US" altLang="zh-CN" b="1" u="sng" baseline="0" dirty="0">
                          <a:solidFill>
                            <a:srgbClr val="FF0000"/>
                          </a:solidFill>
                          <a:latin typeface="微软雅黑" panose="020B0503020204020204" pitchFamily="34" charset="-122"/>
                          <a:ea typeface="微软雅黑" panose="020B0503020204020204" pitchFamily="34" charset="-122"/>
                        </a:rPr>
                        <a:t> 0010</a:t>
                      </a:r>
                      <a:endParaRPr lang="zh-CN" altLang="en-US" b="1" u="sng" dirty="0">
                        <a:solidFill>
                          <a:srgbClr val="FF0000"/>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微软雅黑" panose="020B0503020204020204" pitchFamily="34" charset="-122"/>
                          <a:ea typeface="微软雅黑" panose="020B0503020204020204" pitchFamily="34" charset="-122"/>
                        </a:rPr>
                        <a:t>0000</a:t>
                      </a:r>
                      <a:r>
                        <a:rPr lang="en-US" altLang="zh-CN" baseline="0" dirty="0">
                          <a:solidFill>
                            <a:schemeClr val="tx1"/>
                          </a:solidFill>
                          <a:latin typeface="微软雅黑" panose="020B0503020204020204" pitchFamily="34" charset="-122"/>
                          <a:ea typeface="微软雅黑" panose="020B0503020204020204" pitchFamily="34" charset="-122"/>
                        </a:rPr>
                        <a:t> 0</a:t>
                      </a:r>
                      <a:r>
                        <a:rPr lang="en-US" altLang="zh-CN" b="0" baseline="0" dirty="0">
                          <a:solidFill>
                            <a:schemeClr val="tx1"/>
                          </a:solidFill>
                          <a:latin typeface="微软雅黑" panose="020B0503020204020204" pitchFamily="34" charset="-122"/>
                          <a:ea typeface="微软雅黑" panose="020B0503020204020204" pitchFamily="34" charset="-122"/>
                        </a:rPr>
                        <a:t>0</a:t>
                      </a:r>
                      <a:r>
                        <a:rPr lang="en-US" altLang="zh-CN" b="1" baseline="0" dirty="0">
                          <a:solidFill>
                            <a:schemeClr val="tx1"/>
                          </a:solidFill>
                          <a:latin typeface="微软雅黑" panose="020B0503020204020204" pitchFamily="34" charset="-122"/>
                          <a:ea typeface="微软雅黑" panose="020B0503020204020204" pitchFamily="34" charset="-122"/>
                        </a:rPr>
                        <a:t>1</a:t>
                      </a:r>
                      <a:r>
                        <a:rPr lang="en-US" altLang="zh-CN" b="0" baseline="0" dirty="0">
                          <a:solidFill>
                            <a:schemeClr val="tx1"/>
                          </a:solidFill>
                          <a:latin typeface="微软雅黑" panose="020B0503020204020204" pitchFamily="34" charset="-122"/>
                          <a:ea typeface="微软雅黑" panose="020B0503020204020204" pitchFamily="34" charset="-122"/>
                        </a:rPr>
                        <a:t>0</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微软雅黑" panose="020B0503020204020204" pitchFamily="34" charset="-122"/>
                          <a:ea typeface="微软雅黑" panose="020B0503020204020204" pitchFamily="34" charset="-122"/>
                        </a:rPr>
                        <a:t>0000</a:t>
                      </a:r>
                      <a:r>
                        <a:rPr lang="en-US" altLang="zh-CN" baseline="0" dirty="0">
                          <a:solidFill>
                            <a:schemeClr val="tx1"/>
                          </a:solidFill>
                          <a:latin typeface="微软雅黑" panose="020B0503020204020204" pitchFamily="34" charset="-122"/>
                          <a:ea typeface="微软雅黑" panose="020B0503020204020204" pitchFamily="34" charset="-122"/>
                        </a:rPr>
                        <a:t> 0</a:t>
                      </a:r>
                      <a:r>
                        <a:rPr lang="en-US" altLang="zh-CN" b="0" baseline="0" dirty="0">
                          <a:solidFill>
                            <a:schemeClr val="tx1"/>
                          </a:solidFill>
                          <a:latin typeface="微软雅黑" panose="020B0503020204020204" pitchFamily="34" charset="-122"/>
                          <a:ea typeface="微软雅黑" panose="020B0503020204020204" pitchFamily="34" charset="-122"/>
                        </a:rPr>
                        <a:t>001</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rgbClr val="FF0000"/>
                          </a:solidFill>
                          <a:latin typeface="微软雅黑" panose="020B0503020204020204" pitchFamily="34" charset="-122"/>
                          <a:ea typeface="微软雅黑" panose="020B0503020204020204" pitchFamily="34" charset="-122"/>
                        </a:rPr>
                        <a:t>0</a:t>
                      </a:r>
                      <a:r>
                        <a:rPr lang="en-US" altLang="zh-CN" dirty="0">
                          <a:solidFill>
                            <a:schemeClr val="tx1"/>
                          </a:solidFill>
                          <a:latin typeface="微软雅黑" panose="020B0503020204020204" pitchFamily="34" charset="-122"/>
                          <a:ea typeface="微软雅黑" panose="020B0503020204020204" pitchFamily="34" charset="-122"/>
                        </a:rPr>
                        <a:t>000 0001</a:t>
                      </a:r>
                      <a:endParaRPr lang="zh-CN" altLang="en-US" dirty="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rgbClr val="FF0000"/>
                          </a:solidFill>
                          <a:latin typeface="微软雅黑" panose="020B0503020204020204" pitchFamily="34" charset="-122"/>
                          <a:ea typeface="微软雅黑" panose="020B0503020204020204" pitchFamily="34" charset="-122"/>
                        </a:rPr>
                        <a:t>0</a:t>
                      </a:r>
                      <a:r>
                        <a:rPr lang="en-US" altLang="zh-CN" dirty="0">
                          <a:solidFill>
                            <a:schemeClr val="tx1"/>
                          </a:solidFill>
                          <a:latin typeface="微软雅黑" panose="020B0503020204020204" pitchFamily="34" charset="-122"/>
                          <a:ea typeface="微软雅黑" panose="020B0503020204020204" pitchFamily="34" charset="-122"/>
                        </a:rPr>
                        <a:t>000 0001</a:t>
                      </a:r>
                      <a:endParaRPr lang="zh-CN" altLang="en-US" dirty="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rgbClr val="FF0000"/>
                          </a:solidFill>
                          <a:latin typeface="微软雅黑" panose="020B0503020204020204" pitchFamily="34" charset="-122"/>
                          <a:ea typeface="微软雅黑" panose="020B0503020204020204" pitchFamily="34" charset="-122"/>
                        </a:rPr>
                        <a:t>0</a:t>
                      </a:r>
                      <a:r>
                        <a:rPr lang="en-US" altLang="zh-CN" dirty="0">
                          <a:solidFill>
                            <a:schemeClr val="tx1"/>
                          </a:solidFill>
                          <a:latin typeface="微软雅黑" panose="020B0503020204020204" pitchFamily="34" charset="-122"/>
                          <a:ea typeface="微软雅黑" panose="020B0503020204020204" pitchFamily="34" charset="-122"/>
                        </a:rPr>
                        <a:t>000 0001</a:t>
                      </a:r>
                      <a:endParaRPr lang="zh-CN" altLang="en-US" dirty="0">
                        <a:solidFill>
                          <a:schemeClr val="tx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6"/>
                  </a:ext>
                </a:extLst>
              </a:tr>
            </a:tbl>
          </a:graphicData>
        </a:graphic>
      </p:graphicFrame>
      <p:sp>
        <p:nvSpPr>
          <p:cNvPr id="5" name="圆角矩形 4"/>
          <p:cNvSpPr/>
          <p:nvPr/>
        </p:nvSpPr>
        <p:spPr bwMode="auto">
          <a:xfrm>
            <a:off x="48943" y="1916832"/>
            <a:ext cx="9095057" cy="1008112"/>
          </a:xfrm>
          <a:prstGeom prst="round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20000"/>
              </a:lnSpc>
              <a:spcBef>
                <a:spcPct val="0"/>
              </a:spcBef>
              <a:spcAft>
                <a:spcPct val="0"/>
              </a:spcAft>
              <a:buClrTx/>
              <a:buSzTx/>
              <a:buFontTx/>
              <a:buNone/>
              <a:tabLst/>
            </a:pPr>
            <a:r>
              <a:rPr kumimoji="0" lang="zh-CN" altLang="en-US" sz="16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比较</a:t>
            </a:r>
            <a:r>
              <a:rPr lang="zh-CN" altLang="en-US" sz="1600" b="1" dirty="0">
                <a:solidFill>
                  <a:srgbClr val="FF0000"/>
                </a:solidFill>
                <a:latin typeface="微软雅黑" panose="020B0503020204020204" pitchFamily="34" charset="-122"/>
                <a:ea typeface="微软雅黑" panose="020B0503020204020204" pitchFamily="34" charset="-122"/>
              </a:rPr>
              <a:t>余数</a:t>
            </a:r>
            <a:r>
              <a:rPr kumimoji="0" lang="zh-CN" altLang="en-US" sz="16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与</a:t>
            </a:r>
            <a:endParaRPr kumimoji="0" lang="en-US" altLang="zh-CN" sz="16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p>
            <a:pPr>
              <a:lnSpc>
                <a:spcPct val="120000"/>
              </a:lnSpc>
            </a:pPr>
            <a:r>
              <a:rPr lang="en-US" altLang="zh-CN" b="1" dirty="0">
                <a:solidFill>
                  <a:srgbClr val="FF0000"/>
                </a:solidFill>
                <a:latin typeface="微软雅黑" panose="020B0503020204020204" pitchFamily="34" charset="-122"/>
                <a:ea typeface="微软雅黑" panose="020B0503020204020204" pitchFamily="34" charset="-122"/>
              </a:rPr>
              <a:t>y</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 2^</a:t>
            </a:r>
            <a:r>
              <a:rPr lang="en-US" altLang="zh-CN" b="1" baseline="30000" dirty="0">
                <a:solidFill>
                  <a:srgbClr val="FF0000"/>
                </a:solidFill>
                <a:latin typeface="微软雅黑" panose="020B0503020204020204" pitchFamily="34" charset="-122"/>
                <a:ea typeface="微软雅黑" panose="020B0503020204020204" pitchFamily="34" charset="-122"/>
              </a:rPr>
              <a:t>4</a:t>
            </a:r>
            <a:endParaRPr kumimoji="0" lang="zh-CN" altLang="en-US" sz="18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p:txBody>
      </p:sp>
      <p:sp>
        <p:nvSpPr>
          <p:cNvPr id="8" name="圆角矩形 7"/>
          <p:cNvSpPr/>
          <p:nvPr/>
        </p:nvSpPr>
        <p:spPr bwMode="auto">
          <a:xfrm>
            <a:off x="0" y="5589240"/>
            <a:ext cx="9095057" cy="1080120"/>
          </a:xfrm>
          <a:prstGeom prst="round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20000"/>
              </a:lnSpc>
              <a:spcBef>
                <a:spcPct val="0"/>
              </a:spcBef>
              <a:spcAft>
                <a:spcPct val="0"/>
              </a:spcAft>
              <a:buClrTx/>
              <a:buSzTx/>
              <a:buFontTx/>
              <a:buNone/>
              <a:tabLst/>
            </a:pPr>
            <a:r>
              <a:rPr kumimoji="0" lang="zh-CN" altLang="en-US" sz="16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比较余数与</a:t>
            </a:r>
            <a:endParaRPr kumimoji="0" lang="en-US" altLang="zh-CN" sz="16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p>
            <a:pPr>
              <a:lnSpc>
                <a:spcPct val="120000"/>
              </a:lnSpc>
            </a:pPr>
            <a:r>
              <a:rPr lang="en-US" altLang="zh-CN" b="1" dirty="0">
                <a:solidFill>
                  <a:srgbClr val="FF0000"/>
                </a:solidFill>
                <a:latin typeface="微软雅黑" panose="020B0503020204020204" pitchFamily="34" charset="-122"/>
                <a:ea typeface="微软雅黑" panose="020B0503020204020204" pitchFamily="34" charset="-122"/>
              </a:rPr>
              <a:t>y</a:t>
            </a:r>
            <a:r>
              <a:rPr lang="zh-CN" altLang="en-US" b="1" dirty="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 2^</a:t>
            </a:r>
            <a:r>
              <a:rPr lang="en-US" altLang="zh-CN" b="1" baseline="30000" dirty="0">
                <a:solidFill>
                  <a:srgbClr val="FF0000"/>
                </a:solidFill>
                <a:latin typeface="微软雅黑" panose="020B0503020204020204" pitchFamily="34" charset="-122"/>
                <a:ea typeface="微软雅黑" panose="020B0503020204020204" pitchFamily="34" charset="-122"/>
              </a:rPr>
              <a:t>0</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1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9" descr="f03-10-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8" y="908720"/>
            <a:ext cx="4429125" cy="5877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2"/>
          <p:cNvSpPr>
            <a:spLocks noGrp="1" noChangeArrowheads="1"/>
          </p:cNvSpPr>
          <p:nvPr>
            <p:ph type="title"/>
          </p:nvPr>
        </p:nvSpPr>
        <p:spPr/>
        <p:txBody>
          <a:bodyPr/>
          <a:lstStyle/>
          <a:p>
            <a:pPr eaLnBrk="1" hangingPunct="1"/>
            <a:r>
              <a:rPr lang="en-US" altLang="zh-CN" dirty="0"/>
              <a:t>I</a:t>
            </a:r>
            <a:r>
              <a:rPr lang="en-US" dirty="0"/>
              <a:t>nteger Division Hardware</a:t>
            </a:r>
            <a:endParaRPr lang="en-AU" altLang="zh-CN" dirty="0">
              <a:ea typeface="宋体" pitchFamily="2" charset="-122"/>
            </a:endParaRPr>
          </a:p>
        </p:txBody>
      </p:sp>
      <p:sp>
        <p:nvSpPr>
          <p:cNvPr id="19461" name="AutoShape 5"/>
          <p:cNvSpPr>
            <a:spLocks/>
          </p:cNvSpPr>
          <p:nvPr/>
        </p:nvSpPr>
        <p:spPr bwMode="auto">
          <a:xfrm>
            <a:off x="6588125" y="5516563"/>
            <a:ext cx="1728788" cy="330200"/>
          </a:xfrm>
          <a:prstGeom prst="borderCallout1">
            <a:avLst>
              <a:gd name="adj1" fmla="val 34616"/>
              <a:gd name="adj2" fmla="val -4407"/>
              <a:gd name="adj3" fmla="val -157213"/>
              <a:gd name="adj4" fmla="val -32139"/>
            </a:avLst>
          </a:prstGeom>
          <a:solidFill>
            <a:schemeClr val="accent1"/>
          </a:solidFill>
          <a:ln w="9525">
            <a:solidFill>
              <a:schemeClr val="tx1"/>
            </a:solidFill>
            <a:miter lim="800000"/>
            <a:headEnd/>
            <a:tailEnd type="triangle" w="med" len="med"/>
          </a:ln>
        </p:spPr>
        <p:txBody>
          <a:bodyPr/>
          <a:lstStyle/>
          <a:p>
            <a:pPr algn="ctr"/>
            <a:r>
              <a:rPr lang="en-US" sz="1600"/>
              <a:t>Initially dividend</a:t>
            </a:r>
            <a:endParaRPr lang="en-AU" altLang="zh-CN" sz="1600">
              <a:ea typeface="宋体" pitchFamily="2" charset="-122"/>
            </a:endParaRPr>
          </a:p>
        </p:txBody>
      </p:sp>
      <p:sp>
        <p:nvSpPr>
          <p:cNvPr id="19462" name="AutoShape 6"/>
          <p:cNvSpPr>
            <a:spLocks/>
          </p:cNvSpPr>
          <p:nvPr/>
        </p:nvSpPr>
        <p:spPr bwMode="auto">
          <a:xfrm>
            <a:off x="7092950" y="1484313"/>
            <a:ext cx="1584325" cy="576262"/>
          </a:xfrm>
          <a:prstGeom prst="borderCallout1">
            <a:avLst>
              <a:gd name="adj1" fmla="val 19833"/>
              <a:gd name="adj2" fmla="val -4810"/>
              <a:gd name="adj3" fmla="val 155648"/>
              <a:gd name="adj4" fmla="val -34468"/>
            </a:avLst>
          </a:prstGeom>
          <a:solidFill>
            <a:schemeClr val="accent1"/>
          </a:solidFill>
          <a:ln w="9525">
            <a:solidFill>
              <a:schemeClr val="tx1"/>
            </a:solidFill>
            <a:miter lim="800000"/>
            <a:headEnd/>
            <a:tailEnd type="triangle" w="med" len="med"/>
          </a:ln>
        </p:spPr>
        <p:txBody>
          <a:bodyPr/>
          <a:lstStyle/>
          <a:p>
            <a:pPr algn="ctr"/>
            <a:r>
              <a:rPr lang="en-US" sz="1600"/>
              <a:t>Initially divisor in left half</a:t>
            </a:r>
            <a:endParaRPr lang="en-AU" altLang="zh-CN" sz="1600">
              <a:ea typeface="宋体" pitchFamily="2" charset="-122"/>
            </a:endParaRPr>
          </a:p>
        </p:txBody>
      </p:sp>
      <p:pic>
        <p:nvPicPr>
          <p:cNvPr id="19463" name="Picture 7" descr="f03-09-P37449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0563" y="2349500"/>
            <a:ext cx="442595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1823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6" descr="f03-12-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484313"/>
            <a:ext cx="5340350" cy="272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Rectangle 2"/>
          <p:cNvSpPr>
            <a:spLocks noGrp="1" noChangeArrowheads="1"/>
          </p:cNvSpPr>
          <p:nvPr>
            <p:ph type="title"/>
          </p:nvPr>
        </p:nvSpPr>
        <p:spPr/>
        <p:txBody>
          <a:bodyPr/>
          <a:lstStyle/>
          <a:p>
            <a:pPr eaLnBrk="1" hangingPunct="1"/>
            <a:r>
              <a:rPr lang="en-US" dirty="0"/>
              <a:t>Optimized Integer Divider</a:t>
            </a:r>
            <a:endParaRPr lang="en-AU" altLang="zh-CN" dirty="0">
              <a:ea typeface="宋体" pitchFamily="2" charset="-122"/>
            </a:endParaRPr>
          </a:p>
        </p:txBody>
      </p:sp>
      <p:sp>
        <p:nvSpPr>
          <p:cNvPr id="22533" name="Rectangle 3"/>
          <p:cNvSpPr>
            <a:spLocks noGrp="1" noChangeArrowheads="1"/>
          </p:cNvSpPr>
          <p:nvPr>
            <p:ph type="body" idx="1"/>
          </p:nvPr>
        </p:nvSpPr>
        <p:spPr>
          <a:xfrm>
            <a:off x="684213" y="4583113"/>
            <a:ext cx="8270875" cy="1654175"/>
          </a:xfrm>
        </p:spPr>
        <p:txBody>
          <a:bodyPr/>
          <a:lstStyle/>
          <a:p>
            <a:pPr eaLnBrk="1" hangingPunct="1"/>
            <a:r>
              <a:rPr lang="en-US" sz="2800" dirty="0"/>
              <a:t>One cycle per partial-remainder subtraction</a:t>
            </a:r>
          </a:p>
          <a:p>
            <a:pPr eaLnBrk="1" hangingPunct="1"/>
            <a:r>
              <a:rPr lang="en-US" sz="2800" dirty="0">
                <a:solidFill>
                  <a:srgbClr val="FF0000"/>
                </a:solidFill>
              </a:rPr>
              <a:t>Looks a lot like a multiplier!</a:t>
            </a:r>
          </a:p>
          <a:p>
            <a:pPr lvl="1" eaLnBrk="1" hangingPunct="1"/>
            <a:r>
              <a:rPr lang="en-US" sz="2400" dirty="0"/>
              <a:t>Same hardware can be used for both</a:t>
            </a:r>
            <a:endParaRPr lang="en-AU" altLang="zh-CN" sz="2400" dirty="0">
              <a:ea typeface="宋体" pitchFamily="2" charset="-122"/>
            </a:endParaRPr>
          </a:p>
        </p:txBody>
      </p:sp>
      <p:sp>
        <p:nvSpPr>
          <p:cNvPr id="20486" name="AutoShape 5"/>
          <p:cNvSpPr>
            <a:spLocks/>
          </p:cNvSpPr>
          <p:nvPr/>
        </p:nvSpPr>
        <p:spPr bwMode="auto">
          <a:xfrm>
            <a:off x="5000625" y="1928813"/>
            <a:ext cx="1728788" cy="330200"/>
          </a:xfrm>
          <a:prstGeom prst="borderCallout1">
            <a:avLst>
              <a:gd name="adj1" fmla="val 34616"/>
              <a:gd name="adj2" fmla="val -4407"/>
              <a:gd name="adj3" fmla="val 371833"/>
              <a:gd name="adj4" fmla="val -27403"/>
            </a:avLst>
          </a:prstGeom>
          <a:solidFill>
            <a:schemeClr val="accent1"/>
          </a:solidFill>
          <a:ln w="9525">
            <a:solidFill>
              <a:schemeClr val="tx1"/>
            </a:solidFill>
            <a:miter lim="800000"/>
            <a:headEnd/>
            <a:tailEnd type="triangle" w="med" len="med"/>
          </a:ln>
        </p:spPr>
        <p:txBody>
          <a:bodyPr/>
          <a:lstStyle/>
          <a:p>
            <a:pPr algn="ctr"/>
            <a:r>
              <a:rPr lang="en-US" sz="1600"/>
              <a:t>Quotient</a:t>
            </a:r>
            <a:endParaRPr lang="en-AU" altLang="zh-CN" sz="160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en-US"/>
              <a:t>MIPS Division</a:t>
            </a:r>
            <a:endParaRPr lang="en-AU" altLang="zh-CN">
              <a:ea typeface="宋体" pitchFamily="2" charset="-122"/>
            </a:endParaRPr>
          </a:p>
        </p:txBody>
      </p:sp>
      <p:sp>
        <p:nvSpPr>
          <p:cNvPr id="22532" name="Rectangle 3"/>
          <p:cNvSpPr>
            <a:spLocks noGrp="1" noChangeArrowheads="1"/>
          </p:cNvSpPr>
          <p:nvPr>
            <p:ph type="body" idx="1"/>
          </p:nvPr>
        </p:nvSpPr>
        <p:spPr/>
        <p:txBody>
          <a:bodyPr/>
          <a:lstStyle/>
          <a:p>
            <a:pPr eaLnBrk="1" hangingPunct="1"/>
            <a:r>
              <a:rPr lang="en-US" dirty="0"/>
              <a:t>Use HI/LO registers for result</a:t>
            </a:r>
          </a:p>
          <a:p>
            <a:pPr lvl="1" eaLnBrk="1" hangingPunct="1"/>
            <a:r>
              <a:rPr lang="en-US" dirty="0">
                <a:solidFill>
                  <a:srgbClr val="FF0000"/>
                </a:solidFill>
              </a:rPr>
              <a:t>HI:</a:t>
            </a:r>
            <a:r>
              <a:rPr lang="en-US" dirty="0"/>
              <a:t> 32-bit remainder</a:t>
            </a:r>
          </a:p>
          <a:p>
            <a:pPr lvl="1" eaLnBrk="1" hangingPunct="1"/>
            <a:r>
              <a:rPr lang="en-US" dirty="0">
                <a:solidFill>
                  <a:srgbClr val="FF0000"/>
                </a:solidFill>
              </a:rPr>
              <a:t>LO:</a:t>
            </a:r>
            <a:r>
              <a:rPr lang="en-US" dirty="0"/>
              <a:t> 32-bit quotient</a:t>
            </a:r>
          </a:p>
          <a:p>
            <a:pPr eaLnBrk="1" hangingPunct="1"/>
            <a:r>
              <a:rPr lang="en-US" dirty="0"/>
              <a:t>Instructions</a:t>
            </a:r>
          </a:p>
          <a:p>
            <a:pPr lvl="1" eaLnBrk="1" hangingPunct="1"/>
            <a:r>
              <a:rPr lang="en-US" dirty="0">
                <a:solidFill>
                  <a:schemeClr val="tx2"/>
                </a:solidFill>
                <a:latin typeface="Lucida Console" pitchFamily="49" charset="0"/>
              </a:rPr>
              <a:t>div </a:t>
            </a:r>
            <a:r>
              <a:rPr lang="en-US" dirty="0" err="1">
                <a:solidFill>
                  <a:schemeClr val="tx2"/>
                </a:solidFill>
                <a:latin typeface="Lucida Console" pitchFamily="49" charset="0"/>
              </a:rPr>
              <a:t>rs</a:t>
            </a:r>
            <a:r>
              <a:rPr lang="en-US" dirty="0">
                <a:solidFill>
                  <a:schemeClr val="tx2"/>
                </a:solidFill>
                <a:latin typeface="Lucida Console" pitchFamily="49" charset="0"/>
              </a:rPr>
              <a:t>, </a:t>
            </a:r>
            <a:r>
              <a:rPr lang="en-US" dirty="0" err="1">
                <a:solidFill>
                  <a:schemeClr val="tx2"/>
                </a:solidFill>
                <a:latin typeface="Lucida Console" pitchFamily="49" charset="0"/>
              </a:rPr>
              <a:t>rt</a:t>
            </a:r>
            <a:r>
              <a:rPr lang="en-US" dirty="0">
                <a:solidFill>
                  <a:schemeClr val="tx2"/>
                </a:solidFill>
                <a:latin typeface="Lucida Console" pitchFamily="49" charset="0"/>
              </a:rPr>
              <a:t>  </a:t>
            </a:r>
            <a:r>
              <a:rPr lang="en-US" dirty="0">
                <a:latin typeface="Lucida Console" pitchFamily="49" charset="0"/>
              </a:rPr>
              <a:t>/  </a:t>
            </a:r>
            <a:r>
              <a:rPr lang="en-US" dirty="0" err="1">
                <a:solidFill>
                  <a:schemeClr val="tx2"/>
                </a:solidFill>
                <a:latin typeface="Lucida Console" pitchFamily="49" charset="0"/>
              </a:rPr>
              <a:t>divu</a:t>
            </a:r>
            <a:r>
              <a:rPr lang="en-US" dirty="0">
                <a:solidFill>
                  <a:schemeClr val="tx2"/>
                </a:solidFill>
                <a:latin typeface="Lucida Console" pitchFamily="49" charset="0"/>
              </a:rPr>
              <a:t> </a:t>
            </a:r>
            <a:r>
              <a:rPr lang="en-US" dirty="0" err="1">
                <a:solidFill>
                  <a:schemeClr val="tx2"/>
                </a:solidFill>
                <a:latin typeface="Lucida Console" pitchFamily="49" charset="0"/>
              </a:rPr>
              <a:t>rs</a:t>
            </a:r>
            <a:r>
              <a:rPr lang="en-US" dirty="0">
                <a:solidFill>
                  <a:schemeClr val="tx2"/>
                </a:solidFill>
                <a:latin typeface="Lucida Console" pitchFamily="49" charset="0"/>
              </a:rPr>
              <a:t>, </a:t>
            </a:r>
            <a:r>
              <a:rPr lang="en-US" dirty="0" err="1">
                <a:solidFill>
                  <a:schemeClr val="tx2"/>
                </a:solidFill>
                <a:latin typeface="Lucida Console" pitchFamily="49" charset="0"/>
              </a:rPr>
              <a:t>rt</a:t>
            </a:r>
            <a:endParaRPr lang="en-US" dirty="0"/>
          </a:p>
          <a:p>
            <a:pPr lvl="1" eaLnBrk="1" hangingPunct="1"/>
            <a:r>
              <a:rPr lang="en-US" dirty="0"/>
              <a:t>Use </a:t>
            </a:r>
            <a:r>
              <a:rPr lang="en-US" dirty="0" err="1">
                <a:solidFill>
                  <a:schemeClr val="tx2"/>
                </a:solidFill>
                <a:latin typeface="Lucida Console" pitchFamily="49" charset="0"/>
              </a:rPr>
              <a:t>mfhi</a:t>
            </a:r>
            <a:r>
              <a:rPr lang="en-US" dirty="0"/>
              <a:t>, </a:t>
            </a:r>
            <a:r>
              <a:rPr lang="en-US" dirty="0" err="1">
                <a:solidFill>
                  <a:schemeClr val="tx2"/>
                </a:solidFill>
                <a:latin typeface="Lucida Console" pitchFamily="49" charset="0"/>
              </a:rPr>
              <a:t>mflo</a:t>
            </a:r>
            <a:r>
              <a:rPr lang="en-US" dirty="0"/>
              <a:t> to access result</a:t>
            </a:r>
          </a:p>
          <a:p>
            <a:pPr lvl="1" eaLnBrk="1" hangingPunct="1"/>
            <a:r>
              <a:rPr lang="en-US" dirty="0">
                <a:solidFill>
                  <a:srgbClr val="C00000"/>
                </a:solidFill>
              </a:rPr>
              <a:t>No overflow or divide-by-0 checking</a:t>
            </a:r>
          </a:p>
          <a:p>
            <a:pPr lvl="2" eaLnBrk="1" hangingPunct="1"/>
            <a:r>
              <a:rPr lang="en-US" dirty="0"/>
              <a:t>Software must perform checks if required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1475656" y="3133527"/>
            <a:ext cx="5760640" cy="769441"/>
          </a:xfrm>
        </p:spPr>
        <p:txBody>
          <a:bodyPr/>
          <a:lstStyle/>
          <a:p>
            <a:pPr algn="ctr" eaLnBrk="1" hangingPunct="1"/>
            <a:r>
              <a:rPr lang="en-US" altLang="zh-CN" dirty="0">
                <a:ea typeface="微软雅黑" panose="020B0503020204020204" pitchFamily="34" charset="-122"/>
              </a:rPr>
              <a:t>Floating Point</a:t>
            </a:r>
          </a:p>
        </p:txBody>
      </p:sp>
    </p:spTree>
    <p:extLst>
      <p:ext uri="{BB962C8B-B14F-4D97-AF65-F5344CB8AC3E}">
        <p14:creationId xmlns:p14="http://schemas.microsoft.com/office/powerpoint/2010/main" val="2926214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304800" y="304800"/>
            <a:ext cx="34307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FF0000"/>
                </a:solidFill>
                <a:effectLst/>
                <a:uLnTx/>
                <a:uFillTx/>
                <a:latin typeface="Times New Roman" pitchFamily="18" charset="0"/>
                <a:ea typeface="宋体"/>
                <a:cs typeface="+mn-cs"/>
              </a:rPr>
              <a:t>规格化浮点数的真值</a:t>
            </a:r>
          </a:p>
        </p:txBody>
      </p:sp>
      <p:sp>
        <p:nvSpPr>
          <p:cNvPr id="60419" name="Rectangle 3"/>
          <p:cNvSpPr>
            <a:spLocks noChangeArrowheads="1"/>
          </p:cNvSpPr>
          <p:nvPr/>
        </p:nvSpPr>
        <p:spPr bwMode="auto">
          <a:xfrm>
            <a:off x="533400" y="3505200"/>
            <a:ext cx="81534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800" b="1" i="1" u="none" strike="noStrike" kern="1200" cap="none" spc="0" normalizeH="0" baseline="0" noProof="0" dirty="0">
                <a:ln>
                  <a:noFill/>
                </a:ln>
                <a:solidFill>
                  <a:srgbClr val="CC0000"/>
                </a:solidFill>
                <a:effectLst/>
                <a:uLnTx/>
                <a:uFillTx/>
                <a:latin typeface="Times New Roman" pitchFamily="18" charset="0"/>
                <a:ea typeface="宋体"/>
                <a:cs typeface="+mn-cs"/>
              </a:rPr>
              <a:t>        x</a:t>
            </a:r>
            <a:r>
              <a:rPr kumimoji="1" lang="en-US" altLang="zh-CN" sz="2800" b="1" i="0" u="none" strike="noStrike" kern="1200" cap="none" spc="0" normalizeH="0" baseline="0" noProof="0" dirty="0">
                <a:ln>
                  <a:noFill/>
                </a:ln>
                <a:solidFill>
                  <a:srgbClr val="CC0000"/>
                </a:solidFill>
                <a:effectLst/>
                <a:uLnTx/>
                <a:uFillTx/>
                <a:latin typeface="Times New Roman" pitchFamily="18" charset="0"/>
                <a:ea typeface="宋体"/>
                <a:cs typeface="+mn-cs"/>
              </a:rPr>
              <a:t> =</a:t>
            </a:r>
            <a:r>
              <a:rPr kumimoji="1" lang="en-US" altLang="zh-CN" sz="2800" b="1" i="0" u="none" strike="noStrike" kern="1200" cap="none" spc="0" normalizeH="0" baseline="0" noProof="0" dirty="0">
                <a:ln>
                  <a:noFill/>
                </a:ln>
                <a:solidFill>
                  <a:srgbClr val="6600FF"/>
                </a:solidFill>
                <a:effectLst/>
                <a:uLnTx/>
                <a:uFillTx/>
                <a:latin typeface="Times New Roman" pitchFamily="18" charset="0"/>
                <a:ea typeface="宋体"/>
                <a:cs typeface="+mn-cs"/>
              </a:rPr>
              <a:t> </a:t>
            </a:r>
            <a:r>
              <a:rPr kumimoji="1" lang="en-US" altLang="zh-CN" sz="2800" b="1" i="0" u="none" strike="noStrike" kern="1200" cap="none" spc="0" normalizeH="0" baseline="0" noProof="0" dirty="0">
                <a:ln>
                  <a:noFill/>
                </a:ln>
                <a:solidFill>
                  <a:srgbClr val="CC0000"/>
                </a:solidFill>
                <a:effectLst/>
                <a:uLnTx/>
                <a:uFillTx/>
                <a:latin typeface="Times New Roman" pitchFamily="18" charset="0"/>
                <a:ea typeface="宋体"/>
                <a:cs typeface="+mn-cs"/>
              </a:rPr>
              <a:t>(</a:t>
            </a:r>
            <a:r>
              <a:rPr kumimoji="1" lang="en-US" altLang="zh-CN" sz="2800" b="1" i="0" u="none" strike="noStrike" kern="1200" cap="none" spc="0" normalizeH="0" baseline="0" noProof="0" dirty="0">
                <a:ln>
                  <a:noFill/>
                </a:ln>
                <a:solidFill>
                  <a:srgbClr val="CC0000"/>
                </a:solidFill>
                <a:effectLst/>
                <a:uLnTx/>
                <a:uFillTx/>
                <a:latin typeface="宋体" charset="-122"/>
                <a:ea typeface="宋体"/>
                <a:cs typeface="+mn-cs"/>
              </a:rPr>
              <a:t>-1</a:t>
            </a:r>
            <a:r>
              <a:rPr kumimoji="1" lang="en-US" altLang="zh-CN" sz="2800" b="1" i="0" u="none" strike="noStrike" kern="1200" cap="none" spc="0" normalizeH="0" baseline="0" noProof="0" dirty="0">
                <a:ln>
                  <a:noFill/>
                </a:ln>
                <a:solidFill>
                  <a:srgbClr val="CC0000"/>
                </a:solidFill>
                <a:effectLst/>
                <a:uLnTx/>
                <a:uFillTx/>
                <a:latin typeface="Times New Roman" pitchFamily="18" charset="0"/>
                <a:ea typeface="宋体"/>
                <a:cs typeface="+mn-cs"/>
              </a:rPr>
              <a:t>)</a:t>
            </a:r>
            <a:r>
              <a:rPr kumimoji="1" lang="en-US" altLang="zh-CN" sz="2800" b="1" i="0" u="none" strike="noStrike" kern="1200" cap="none" spc="0" normalizeH="0" baseline="30000" noProof="0" dirty="0">
                <a:ln>
                  <a:noFill/>
                </a:ln>
                <a:solidFill>
                  <a:srgbClr val="CC0000"/>
                </a:solidFill>
                <a:effectLst/>
                <a:uLnTx/>
                <a:uFillTx/>
                <a:latin typeface="Times New Roman" pitchFamily="18" charset="0"/>
                <a:ea typeface="宋体"/>
                <a:cs typeface="+mn-cs"/>
              </a:rPr>
              <a:t>s </a:t>
            </a:r>
            <a:r>
              <a:rPr kumimoji="1" lang="en-US" altLang="zh-CN" sz="2800" b="1" i="0" u="none" strike="noStrike" kern="1200" cap="none" spc="0" normalizeH="0" baseline="0" noProof="0" dirty="0">
                <a:ln>
                  <a:noFill/>
                </a:ln>
                <a:solidFill>
                  <a:srgbClr val="CC0000"/>
                </a:solidFill>
                <a:effectLst/>
                <a:uLnTx/>
                <a:uFillTx/>
                <a:latin typeface="Times New Roman" pitchFamily="18" charset="0"/>
                <a:ea typeface="宋体"/>
                <a:cs typeface="+mn-cs"/>
                <a:sym typeface="Symbol" pitchFamily="18" charset="2"/>
              </a:rPr>
              <a:t></a:t>
            </a:r>
            <a:r>
              <a:rPr kumimoji="1" lang="en-US" altLang="zh-CN" sz="2800" b="1" i="0" u="none" strike="noStrike" kern="1200" cap="none" spc="0" normalizeH="0" baseline="0" noProof="0" dirty="0">
                <a:ln>
                  <a:noFill/>
                </a:ln>
                <a:solidFill>
                  <a:srgbClr val="6600FF"/>
                </a:solidFill>
                <a:effectLst/>
                <a:uLnTx/>
                <a:uFillTx/>
                <a:latin typeface="Times New Roman" pitchFamily="18" charset="0"/>
                <a:ea typeface="宋体"/>
                <a:cs typeface="+mn-cs"/>
                <a:sym typeface="Symbol" pitchFamily="18" charset="2"/>
              </a:rPr>
              <a:t> </a:t>
            </a:r>
            <a:r>
              <a:rPr kumimoji="1" lang="en-US" altLang="zh-CN" sz="2800" b="1" i="0" u="none" strike="noStrike" kern="1200" cap="none" spc="0" normalizeH="0" baseline="0" noProof="0" dirty="0">
                <a:ln>
                  <a:noFill/>
                </a:ln>
                <a:solidFill>
                  <a:srgbClr val="CC0000"/>
                </a:solidFill>
                <a:effectLst/>
                <a:uLnTx/>
                <a:uFillTx/>
                <a:latin typeface="Times New Roman" pitchFamily="18" charset="0"/>
                <a:ea typeface="宋体"/>
                <a:cs typeface="+mn-cs"/>
              </a:rPr>
              <a:t>(1.</a:t>
            </a:r>
            <a:r>
              <a:rPr kumimoji="1" lang="zh-CN" altLang="en-US" sz="2800" b="1" i="1" u="none" strike="noStrike" kern="1200" cap="none" spc="0" normalizeH="0" baseline="0" noProof="0" dirty="0">
                <a:ln>
                  <a:noFill/>
                </a:ln>
                <a:solidFill>
                  <a:srgbClr val="CC0000"/>
                </a:solidFill>
                <a:effectLst/>
                <a:uLnTx/>
                <a:uFillTx/>
                <a:latin typeface="Times New Roman" pitchFamily="18" charset="0"/>
                <a:ea typeface="宋体"/>
                <a:cs typeface="+mn-cs"/>
              </a:rPr>
              <a:t>Ｍ</a:t>
            </a:r>
            <a:r>
              <a:rPr kumimoji="1" lang="zh-CN" altLang="en-US" sz="2800" b="1" i="0" u="none" strike="noStrike" kern="1200" cap="none" spc="0" normalizeH="0" baseline="0" noProof="0" dirty="0">
                <a:ln>
                  <a:noFill/>
                </a:ln>
                <a:solidFill>
                  <a:srgbClr val="CC0000"/>
                </a:solidFill>
                <a:effectLst/>
                <a:uLnTx/>
                <a:uFillTx/>
                <a:latin typeface="Times New Roman" pitchFamily="18" charset="0"/>
                <a:ea typeface="宋体"/>
                <a:cs typeface="+mn-cs"/>
              </a:rPr>
              <a:t>) </a:t>
            </a:r>
            <a:r>
              <a:rPr kumimoji="1" lang="en-US" altLang="zh-CN" sz="2800" b="1" i="0" u="none" strike="noStrike" kern="1200" cap="none" spc="0" normalizeH="0" baseline="0" noProof="0" dirty="0">
                <a:ln>
                  <a:noFill/>
                </a:ln>
                <a:solidFill>
                  <a:srgbClr val="CC0000"/>
                </a:solidFill>
                <a:effectLst/>
                <a:uLnTx/>
                <a:uFillTx/>
                <a:latin typeface="Times New Roman" pitchFamily="18" charset="0"/>
                <a:ea typeface="宋体"/>
                <a:cs typeface="+mn-cs"/>
                <a:sym typeface="Symbol" pitchFamily="18" charset="2"/>
              </a:rPr>
              <a:t></a:t>
            </a:r>
            <a:r>
              <a:rPr kumimoji="1" lang="zh-CN" altLang="en-US" sz="2800" b="1" i="0" u="none" strike="noStrike" kern="1200" cap="none" spc="0" normalizeH="0" baseline="0" noProof="0" dirty="0">
                <a:ln>
                  <a:noFill/>
                </a:ln>
                <a:solidFill>
                  <a:srgbClr val="CC0000"/>
                </a:solidFill>
                <a:effectLst/>
                <a:uLnTx/>
                <a:uFillTx/>
                <a:latin typeface="Times New Roman" pitchFamily="18" charset="0"/>
                <a:ea typeface="宋体"/>
                <a:cs typeface="+mn-cs"/>
              </a:rPr>
              <a:t> 2</a:t>
            </a:r>
            <a:r>
              <a:rPr kumimoji="1" lang="zh-CN" altLang="en-US" sz="2800" b="1" i="1" u="none" strike="noStrike" kern="1200" cap="none" spc="0" normalizeH="0" baseline="30000" noProof="0" dirty="0">
                <a:ln>
                  <a:noFill/>
                </a:ln>
                <a:solidFill>
                  <a:srgbClr val="CC0000"/>
                </a:solidFill>
                <a:effectLst/>
                <a:uLnTx/>
                <a:uFillTx/>
                <a:latin typeface="Times New Roman" pitchFamily="18" charset="0"/>
                <a:ea typeface="宋体"/>
                <a:cs typeface="+mn-cs"/>
              </a:rPr>
              <a:t>Ｅ－127                  </a:t>
            </a:r>
            <a:r>
              <a:rPr kumimoji="1" lang="en-US" altLang="zh-CN" sz="2800" b="1" i="1" u="none" strike="noStrike" kern="1200" cap="none" spc="0" normalizeH="0" baseline="0" noProof="0" dirty="0">
                <a:ln>
                  <a:noFill/>
                </a:ln>
                <a:solidFill>
                  <a:srgbClr val="6600FF"/>
                </a:solidFill>
                <a:effectLst/>
                <a:uLnTx/>
                <a:uFillTx/>
                <a:latin typeface="Times New Roman" pitchFamily="18" charset="0"/>
                <a:ea typeface="宋体"/>
                <a:cs typeface="+mn-cs"/>
              </a:rPr>
              <a:t>e </a:t>
            </a:r>
            <a:r>
              <a:rPr kumimoji="1" lang="en-US" altLang="zh-CN" sz="2800" b="1" i="0" u="none" strike="noStrike" kern="1200" cap="none" spc="0" normalizeH="0" baseline="0" noProof="0" dirty="0">
                <a:ln>
                  <a:noFill/>
                </a:ln>
                <a:solidFill>
                  <a:srgbClr val="6600FF"/>
                </a:solidFill>
                <a:effectLst/>
                <a:uLnTx/>
                <a:uFillTx/>
                <a:latin typeface="Times New Roman" pitchFamily="18" charset="0"/>
                <a:ea typeface="宋体"/>
                <a:cs typeface="+mn-cs"/>
              </a:rPr>
              <a:t>=</a:t>
            </a:r>
            <a:r>
              <a:rPr kumimoji="1" lang="zh-CN" altLang="en-US" sz="2800" b="1" i="1" u="none" strike="noStrike" kern="1200" cap="none" spc="0" normalizeH="0" baseline="0" noProof="0" dirty="0">
                <a:ln>
                  <a:noFill/>
                </a:ln>
                <a:solidFill>
                  <a:srgbClr val="6600FF"/>
                </a:solidFill>
                <a:effectLst/>
                <a:uLnTx/>
                <a:uFillTx/>
                <a:latin typeface="Times New Roman" pitchFamily="18" charset="0"/>
                <a:ea typeface="宋体"/>
                <a:cs typeface="+mn-cs"/>
              </a:rPr>
              <a:t>Ｅ </a:t>
            </a:r>
            <a:r>
              <a:rPr kumimoji="1" lang="zh-CN" altLang="en-US" sz="2800" b="1" i="0" u="none" strike="noStrike" kern="1200" cap="none" spc="0" normalizeH="0" baseline="0" noProof="0" dirty="0">
                <a:ln>
                  <a:noFill/>
                </a:ln>
                <a:solidFill>
                  <a:srgbClr val="0000FF"/>
                </a:solidFill>
                <a:effectLst/>
                <a:uLnTx/>
                <a:uFillTx/>
                <a:latin typeface="Times New Roman" pitchFamily="18" charset="0"/>
                <a:ea typeface="宋体"/>
                <a:cs typeface="+mn-cs"/>
              </a:rPr>
              <a:t>– </a:t>
            </a:r>
            <a:r>
              <a:rPr kumimoji="1" lang="zh-CN" altLang="en-US" sz="2800" b="1" i="0" u="none" strike="noStrike" kern="1200" cap="none" spc="0" normalizeH="0" baseline="0" noProof="0" dirty="0">
                <a:ln>
                  <a:noFill/>
                </a:ln>
                <a:solidFill>
                  <a:srgbClr val="6600FF"/>
                </a:solidFill>
                <a:effectLst/>
                <a:uLnTx/>
                <a:uFillTx/>
                <a:latin typeface="Times New Roman" pitchFamily="18" charset="0"/>
                <a:ea typeface="宋体"/>
                <a:cs typeface="+mn-cs"/>
              </a:rPr>
              <a:t>127</a:t>
            </a:r>
          </a:p>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en-US" sz="2800" b="1" i="0" u="none" strike="noStrike" kern="1200" cap="none" spc="0" normalizeH="0" baseline="0" noProof="0" dirty="0">
              <a:ln>
                <a:noFill/>
              </a:ln>
              <a:solidFill>
                <a:srgbClr val="CC0000"/>
              </a:solidFill>
              <a:effectLst/>
              <a:uLnTx/>
              <a:uFillTx/>
              <a:latin typeface="Times New Roman" pitchFamily="18" charset="0"/>
              <a:ea typeface="宋体"/>
              <a:cs typeface="+mn-cs"/>
            </a:endParaRPr>
          </a:p>
        </p:txBody>
      </p:sp>
      <p:sp>
        <p:nvSpPr>
          <p:cNvPr id="60420" name="Rectangle 4"/>
          <p:cNvSpPr>
            <a:spLocks noChangeArrowheads="1"/>
          </p:cNvSpPr>
          <p:nvPr/>
        </p:nvSpPr>
        <p:spPr bwMode="auto">
          <a:xfrm>
            <a:off x="457200" y="3022600"/>
            <a:ext cx="546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imes New Roman" pitchFamily="18" charset="0"/>
                <a:ea typeface="宋体"/>
                <a:cs typeface="+mn-cs"/>
              </a:rPr>
              <a:t>一个规格化的32位浮点数</a:t>
            </a:r>
            <a:r>
              <a:rPr kumimoji="1" lang="zh-CN" altLang="en-US" sz="2400" b="1" i="1" u="none" strike="noStrike" kern="1200" cap="none" spc="0" normalizeH="0" baseline="0" noProof="0">
                <a:ln>
                  <a:noFill/>
                </a:ln>
                <a:solidFill>
                  <a:srgbClr val="0000FF"/>
                </a:solidFill>
                <a:effectLst/>
                <a:uLnTx/>
                <a:uFillTx/>
                <a:latin typeface="Times New Roman" pitchFamily="18" charset="0"/>
                <a:ea typeface="宋体"/>
                <a:cs typeface="+mn-cs"/>
              </a:rPr>
              <a:t>ｘ</a:t>
            </a:r>
            <a:r>
              <a:rPr kumimoji="1" lang="zh-CN" altLang="en-US" sz="2400" b="1" i="0" u="none" strike="noStrike" kern="1200" cap="none" spc="0" normalizeH="0" baseline="0" noProof="0">
                <a:ln>
                  <a:noFill/>
                </a:ln>
                <a:solidFill>
                  <a:srgbClr val="0000FF"/>
                </a:solidFill>
                <a:effectLst/>
                <a:uLnTx/>
                <a:uFillTx/>
                <a:latin typeface="Times New Roman" pitchFamily="18" charset="0"/>
                <a:ea typeface="宋体"/>
                <a:cs typeface="+mn-cs"/>
              </a:rPr>
              <a:t>的真值为：</a:t>
            </a:r>
            <a:r>
              <a:rPr kumimoji="1" lang="zh-CN" altLang="en-US" sz="2400" b="1" i="0" u="none" strike="noStrike" kern="1200" cap="none" spc="0" normalizeH="0" baseline="0" noProof="0">
                <a:ln>
                  <a:noFill/>
                </a:ln>
                <a:solidFill>
                  <a:srgbClr val="000000"/>
                </a:solidFill>
                <a:effectLst/>
                <a:uLnTx/>
                <a:uFillTx/>
                <a:latin typeface="Times New Roman" pitchFamily="18" charset="0"/>
                <a:ea typeface="宋体"/>
                <a:cs typeface="+mn-cs"/>
              </a:rPr>
              <a:t> </a:t>
            </a:r>
          </a:p>
        </p:txBody>
      </p:sp>
      <p:grpSp>
        <p:nvGrpSpPr>
          <p:cNvPr id="60421" name="Group 24"/>
          <p:cNvGrpSpPr>
            <a:grpSpLocks/>
          </p:cNvGrpSpPr>
          <p:nvPr/>
        </p:nvGrpSpPr>
        <p:grpSpPr bwMode="auto">
          <a:xfrm>
            <a:off x="3595688" y="762000"/>
            <a:ext cx="3813175" cy="944563"/>
            <a:chOff x="2265" y="735"/>
            <a:chExt cx="2402" cy="595"/>
          </a:xfrm>
        </p:grpSpPr>
        <p:grpSp>
          <p:nvGrpSpPr>
            <p:cNvPr id="60431" name="Group 23"/>
            <p:cNvGrpSpPr>
              <a:grpSpLocks/>
            </p:cNvGrpSpPr>
            <p:nvPr/>
          </p:nvGrpSpPr>
          <p:grpSpPr bwMode="auto">
            <a:xfrm>
              <a:off x="2265" y="997"/>
              <a:ext cx="2360" cy="333"/>
              <a:chOff x="2265" y="997"/>
              <a:chExt cx="2360" cy="333"/>
            </a:xfrm>
          </p:grpSpPr>
          <p:sp>
            <p:nvSpPr>
              <p:cNvPr id="60434" name="Text Box 9"/>
              <p:cNvSpPr txBox="1">
                <a:spLocks noChangeArrowheads="1"/>
              </p:cNvSpPr>
              <p:nvPr/>
            </p:nvSpPr>
            <p:spPr bwMode="auto">
              <a:xfrm>
                <a:off x="2265" y="997"/>
                <a:ext cx="2360" cy="333"/>
              </a:xfrm>
              <a:prstGeom prst="rect">
                <a:avLst/>
              </a:prstGeom>
              <a:solidFill>
                <a:srgbClr val="CCFFFF"/>
              </a:solidFill>
              <a:ln w="9525">
                <a:solidFill>
                  <a:schemeClr val="tx1"/>
                </a:solidFill>
                <a:miter lim="800000"/>
                <a:headEnd/>
                <a:tailEnd/>
              </a:ln>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800" b="1" i="0" u="none" strike="noStrike" kern="1200" cap="none" spc="0" normalizeH="0" baseline="0" noProof="0">
                    <a:ln>
                      <a:noFill/>
                    </a:ln>
                    <a:solidFill>
                      <a:srgbClr val="000000"/>
                    </a:solidFill>
                    <a:effectLst/>
                    <a:uLnTx/>
                    <a:uFillTx/>
                    <a:latin typeface="Times New Roman" pitchFamily="18" charset="0"/>
                    <a:ea typeface="宋体" charset="-122"/>
                    <a:cs typeface="+mn-cs"/>
                  </a:rPr>
                  <a:t> S        E              M</a:t>
                </a:r>
              </a:p>
            </p:txBody>
          </p:sp>
          <p:sp>
            <p:nvSpPr>
              <p:cNvPr id="60435" name="Line 10"/>
              <p:cNvSpPr>
                <a:spLocks noChangeShapeType="1"/>
              </p:cNvSpPr>
              <p:nvPr/>
            </p:nvSpPr>
            <p:spPr bwMode="auto">
              <a:xfrm>
                <a:off x="2610" y="997"/>
                <a:ext cx="1" cy="33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a:ea typeface="宋体"/>
                  <a:cs typeface="+mn-cs"/>
                </a:endParaRPr>
              </a:p>
            </p:txBody>
          </p:sp>
        </p:grpSp>
        <p:sp>
          <p:nvSpPr>
            <p:cNvPr id="60432" name="Text Box 11"/>
            <p:cNvSpPr txBox="1">
              <a:spLocks noChangeArrowheads="1"/>
            </p:cNvSpPr>
            <p:nvPr/>
          </p:nvSpPr>
          <p:spPr bwMode="auto">
            <a:xfrm>
              <a:off x="2295" y="735"/>
              <a:ext cx="2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imes New Roman" pitchFamily="18" charset="0"/>
                  <a:ea typeface="宋体" charset="-122"/>
                  <a:cs typeface="+mn-cs"/>
                </a:rPr>
                <a:t>31  30      23 22                    0</a:t>
              </a:r>
            </a:p>
          </p:txBody>
        </p:sp>
        <p:sp>
          <p:nvSpPr>
            <p:cNvPr id="60433" name="Line 12"/>
            <p:cNvSpPr>
              <a:spLocks noChangeShapeType="1"/>
            </p:cNvSpPr>
            <p:nvPr/>
          </p:nvSpPr>
          <p:spPr bwMode="auto">
            <a:xfrm>
              <a:off x="3330" y="997"/>
              <a:ext cx="1" cy="33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a:ea typeface="宋体"/>
                <a:cs typeface="+mn-cs"/>
              </a:endParaRPr>
            </a:p>
          </p:txBody>
        </p:sp>
      </p:grpSp>
      <p:grpSp>
        <p:nvGrpSpPr>
          <p:cNvPr id="60422" name="Group 13"/>
          <p:cNvGrpSpPr>
            <a:grpSpLocks/>
          </p:cNvGrpSpPr>
          <p:nvPr/>
        </p:nvGrpSpPr>
        <p:grpSpPr bwMode="auto">
          <a:xfrm>
            <a:off x="2819400" y="1981200"/>
            <a:ext cx="5308600" cy="1006475"/>
            <a:chOff x="2151" y="2363"/>
            <a:chExt cx="3344" cy="634"/>
          </a:xfrm>
        </p:grpSpPr>
        <p:sp>
          <p:nvSpPr>
            <p:cNvPr id="60428" name="Text Box 14"/>
            <p:cNvSpPr txBox="1">
              <a:spLocks noChangeArrowheads="1"/>
            </p:cNvSpPr>
            <p:nvPr/>
          </p:nvSpPr>
          <p:spPr bwMode="auto">
            <a:xfrm>
              <a:off x="2583" y="2670"/>
              <a:ext cx="88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0000FF"/>
                  </a:solidFill>
                  <a:effectLst/>
                  <a:uLnTx/>
                  <a:uFillTx/>
                  <a:latin typeface="Times New Roman" pitchFamily="18" charset="0"/>
                  <a:ea typeface="宋体" charset="-122"/>
                  <a:cs typeface="+mn-cs"/>
                </a:rPr>
                <a:t> = 2</a:t>
              </a:r>
              <a:r>
                <a:rPr kumimoji="1" lang="en-US" altLang="zh-CN" sz="2800" b="1" i="0" u="none" strike="noStrike" kern="1200" cap="none" spc="0" normalizeH="0" baseline="30000" noProof="0">
                  <a:ln>
                    <a:noFill/>
                  </a:ln>
                  <a:solidFill>
                    <a:srgbClr val="0000FF"/>
                  </a:solidFill>
                  <a:effectLst/>
                  <a:uLnTx/>
                  <a:uFillTx/>
                  <a:latin typeface="Times New Roman" pitchFamily="18" charset="0"/>
                  <a:ea typeface="宋体" charset="-122"/>
                  <a:cs typeface="+mn-cs"/>
                </a:rPr>
                <a:t>n </a:t>
              </a:r>
              <a:r>
                <a:rPr kumimoji="1" lang="en-US" altLang="zh-CN" sz="2800" b="1" i="0" u="none" strike="noStrike" kern="1200" cap="none" spc="0" normalizeH="0" baseline="0" noProof="0">
                  <a:ln>
                    <a:noFill/>
                  </a:ln>
                  <a:solidFill>
                    <a:srgbClr val="0000FF"/>
                  </a:solidFill>
                  <a:effectLst/>
                  <a:uLnTx/>
                  <a:uFillTx/>
                  <a:latin typeface="Times New Roman" pitchFamily="18" charset="0"/>
                  <a:ea typeface="宋体" charset="-122"/>
                  <a:cs typeface="+mn-cs"/>
                </a:rPr>
                <a:t>+ </a:t>
              </a:r>
              <a:r>
                <a:rPr kumimoji="1" lang="en-US" altLang="zh-CN" sz="2800" b="1" i="1" u="none" strike="noStrike" kern="1200" cap="none" spc="0" normalizeH="0" baseline="0" noProof="0">
                  <a:ln>
                    <a:noFill/>
                  </a:ln>
                  <a:solidFill>
                    <a:srgbClr val="0000FF"/>
                  </a:solidFill>
                  <a:effectLst/>
                  <a:uLnTx/>
                  <a:uFillTx/>
                  <a:latin typeface="Times New Roman" pitchFamily="18" charset="0"/>
                  <a:ea typeface="宋体" charset="-122"/>
                  <a:cs typeface="+mn-cs"/>
                </a:rPr>
                <a:t>x</a:t>
              </a:r>
              <a:endParaRPr kumimoji="1" lang="en-US" altLang="zh-CN" sz="2800" b="1" i="0" u="none" strike="noStrike" kern="1200" cap="none" spc="0" normalizeH="0" baseline="0" noProof="0">
                <a:ln>
                  <a:noFill/>
                </a:ln>
                <a:solidFill>
                  <a:srgbClr val="0000FF"/>
                </a:solidFill>
                <a:effectLst/>
                <a:uLnTx/>
                <a:uFillTx/>
                <a:latin typeface="Times New Roman" pitchFamily="18" charset="0"/>
                <a:ea typeface="宋体" charset="-122"/>
                <a:cs typeface="+mn-cs"/>
              </a:endParaRPr>
            </a:p>
          </p:txBody>
        </p:sp>
        <p:sp>
          <p:nvSpPr>
            <p:cNvPr id="60429" name="Text Box 15"/>
            <p:cNvSpPr txBox="1">
              <a:spLocks noChangeArrowheads="1"/>
            </p:cNvSpPr>
            <p:nvPr/>
          </p:nvSpPr>
          <p:spPr bwMode="auto">
            <a:xfrm>
              <a:off x="4055" y="2654"/>
              <a:ext cx="14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0000FF"/>
                  </a:solidFill>
                  <a:effectLst/>
                  <a:uLnTx/>
                  <a:uFillTx/>
                  <a:latin typeface="Times New Roman" pitchFamily="18" charset="0"/>
                  <a:ea typeface="宋体" charset="-122"/>
                  <a:cs typeface="+mn-cs"/>
                </a:rPr>
                <a:t>  -2</a:t>
              </a:r>
              <a:r>
                <a:rPr kumimoji="1" lang="en-US" altLang="zh-CN" sz="2800" b="1" i="0" u="none" strike="noStrike" kern="1200" cap="none" spc="0" normalizeH="0" baseline="30000" noProof="0">
                  <a:ln>
                    <a:noFill/>
                  </a:ln>
                  <a:solidFill>
                    <a:srgbClr val="0000FF"/>
                  </a:solidFill>
                  <a:effectLst/>
                  <a:uLnTx/>
                  <a:uFillTx/>
                  <a:latin typeface="Times New Roman" pitchFamily="18" charset="0"/>
                  <a:ea typeface="宋体" charset="-122"/>
                  <a:cs typeface="+mn-cs"/>
                </a:rPr>
                <a:t>n</a:t>
              </a:r>
              <a:r>
                <a:rPr kumimoji="1" lang="en-US" altLang="zh-CN" sz="2800" b="1" i="0" u="none" strike="noStrike" kern="1200" cap="none" spc="0" normalizeH="0" baseline="0" noProof="0">
                  <a:ln>
                    <a:noFill/>
                  </a:ln>
                  <a:solidFill>
                    <a:srgbClr val="0000FF"/>
                  </a:solidFill>
                  <a:effectLst/>
                  <a:uLnTx/>
                  <a:uFillTx/>
                  <a:latin typeface="Times New Roman" pitchFamily="18" charset="0"/>
                  <a:ea typeface="宋体" charset="-122"/>
                  <a:cs typeface="+mn-cs"/>
                </a:rPr>
                <a:t> </a:t>
              </a:r>
              <a:r>
                <a:rPr kumimoji="1" lang="en-US" altLang="zh-CN" sz="2800" b="1" i="0" u="none" strike="noStrike" kern="1200" cap="none" spc="0" normalizeH="0" baseline="0" noProof="0">
                  <a:ln>
                    <a:noFill/>
                  </a:ln>
                  <a:solidFill>
                    <a:srgbClr val="0000FF"/>
                  </a:solidFill>
                  <a:effectLst/>
                  <a:uLnTx/>
                  <a:uFillTx/>
                  <a:latin typeface="Times New Roman" pitchFamily="18" charset="0"/>
                  <a:ea typeface="楷体_GB2312" pitchFamily="49" charset="-122"/>
                  <a:cs typeface="+mn-cs"/>
                  <a:sym typeface="Symbol" pitchFamily="18" charset="2"/>
                </a:rPr>
                <a:t></a:t>
              </a:r>
              <a:r>
                <a:rPr kumimoji="1" lang="en-US" altLang="zh-CN" sz="2800" b="1" i="0" u="none" strike="noStrike" kern="1200" cap="none" spc="0" normalizeH="0" baseline="0" noProof="0">
                  <a:ln>
                    <a:noFill/>
                  </a:ln>
                  <a:solidFill>
                    <a:srgbClr val="0000FF"/>
                  </a:solidFill>
                  <a:effectLst/>
                  <a:uLnTx/>
                  <a:uFillTx/>
                  <a:latin typeface="Times New Roman" pitchFamily="18" charset="0"/>
                  <a:ea typeface="宋体" charset="-122"/>
                  <a:cs typeface="+mn-cs"/>
                </a:rPr>
                <a:t> </a:t>
              </a:r>
              <a:r>
                <a:rPr kumimoji="1" lang="zh-CN" altLang="en-US" sz="2800" b="1" i="0" u="none" strike="noStrike" kern="1200" cap="none" spc="0" normalizeH="0" baseline="0" noProof="0">
                  <a:ln>
                    <a:noFill/>
                  </a:ln>
                  <a:solidFill>
                    <a:srgbClr val="0000FF"/>
                  </a:solidFill>
                  <a:effectLst/>
                  <a:uLnTx/>
                  <a:uFillTx/>
                  <a:latin typeface="Times New Roman" pitchFamily="18" charset="0"/>
                  <a:ea typeface="宋体" charset="-122"/>
                  <a:cs typeface="+mn-cs"/>
                </a:rPr>
                <a:t> </a:t>
              </a:r>
              <a:r>
                <a:rPr kumimoji="1" lang="en-US" altLang="zh-CN" sz="2800" b="1" i="1" u="none" strike="noStrike" kern="1200" cap="none" spc="0" normalizeH="0" baseline="0" noProof="0">
                  <a:ln>
                    <a:noFill/>
                  </a:ln>
                  <a:solidFill>
                    <a:srgbClr val="0000FF"/>
                  </a:solidFill>
                  <a:effectLst/>
                  <a:uLnTx/>
                  <a:uFillTx/>
                  <a:latin typeface="Times New Roman" pitchFamily="18" charset="0"/>
                  <a:ea typeface="宋体" charset="-122"/>
                  <a:cs typeface="+mn-cs"/>
                </a:rPr>
                <a:t>x</a:t>
              </a:r>
              <a:r>
                <a:rPr kumimoji="1" lang="en-US" altLang="zh-CN" sz="2800" b="1" i="0" u="none" strike="noStrike" kern="1200" cap="none" spc="0" normalizeH="0" baseline="0" noProof="0">
                  <a:ln>
                    <a:noFill/>
                  </a:ln>
                  <a:solidFill>
                    <a:srgbClr val="0000FF"/>
                  </a:solidFill>
                  <a:effectLst/>
                  <a:uLnTx/>
                  <a:uFillTx/>
                  <a:latin typeface="Times New Roman" pitchFamily="18" charset="0"/>
                  <a:ea typeface="宋体" charset="-122"/>
                  <a:cs typeface="+mn-cs"/>
                </a:rPr>
                <a:t> </a:t>
              </a:r>
              <a:r>
                <a:rPr kumimoji="1" lang="en-US" altLang="zh-CN" sz="2800" b="1" i="0" u="none" strike="noStrike" kern="1200" cap="none" spc="0" normalizeH="0" baseline="0" noProof="0">
                  <a:ln>
                    <a:noFill/>
                  </a:ln>
                  <a:solidFill>
                    <a:srgbClr val="0000FF"/>
                  </a:solidFill>
                  <a:effectLst/>
                  <a:uLnTx/>
                  <a:uFillTx/>
                  <a:latin typeface="Times New Roman" pitchFamily="18" charset="0"/>
                  <a:ea typeface="楷体_GB2312" pitchFamily="49" charset="-122"/>
                  <a:cs typeface="+mn-cs"/>
                  <a:sym typeface="Symbol" pitchFamily="18" charset="2"/>
                </a:rPr>
                <a:t></a:t>
              </a:r>
              <a:r>
                <a:rPr kumimoji="1" lang="en-US" altLang="zh-CN" sz="2800" b="1" i="0" u="none" strike="noStrike" kern="1200" cap="none" spc="0" normalizeH="0" baseline="0" noProof="0">
                  <a:ln>
                    <a:noFill/>
                  </a:ln>
                  <a:solidFill>
                    <a:srgbClr val="0000FF"/>
                  </a:solidFill>
                  <a:effectLst/>
                  <a:uLnTx/>
                  <a:uFillTx/>
                  <a:latin typeface="Times New Roman" pitchFamily="18" charset="0"/>
                  <a:ea typeface="宋体" charset="-122"/>
                  <a:cs typeface="+mn-cs"/>
                </a:rPr>
                <a:t> 2</a:t>
              </a:r>
              <a:r>
                <a:rPr kumimoji="1" lang="en-US" altLang="zh-CN" sz="2800" b="1" i="0" u="none" strike="noStrike" kern="1200" cap="none" spc="0" normalizeH="0" baseline="30000" noProof="0">
                  <a:ln>
                    <a:noFill/>
                  </a:ln>
                  <a:solidFill>
                    <a:srgbClr val="0000FF"/>
                  </a:solidFill>
                  <a:effectLst/>
                  <a:uLnTx/>
                  <a:uFillTx/>
                  <a:latin typeface="Times New Roman" pitchFamily="18" charset="0"/>
                  <a:ea typeface="宋体" charset="-122"/>
                  <a:cs typeface="+mn-cs"/>
                </a:rPr>
                <a:t>n</a:t>
              </a:r>
            </a:p>
          </p:txBody>
        </p:sp>
        <p:sp>
          <p:nvSpPr>
            <p:cNvPr id="60430" name="Rectangle 16"/>
            <p:cNvSpPr>
              <a:spLocks noChangeArrowheads="1"/>
            </p:cNvSpPr>
            <p:nvPr/>
          </p:nvSpPr>
          <p:spPr bwMode="auto">
            <a:xfrm>
              <a:off x="2151" y="2363"/>
              <a:ext cx="2689"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0000FF"/>
                  </a:solidFill>
                  <a:effectLst/>
                  <a:uLnTx/>
                  <a:uFillTx/>
                  <a:latin typeface="Times New Roman" pitchFamily="18" charset="0"/>
                  <a:ea typeface="宋体"/>
                  <a:cs typeface="+mn-cs"/>
                </a:rPr>
                <a:t>[</a:t>
              </a:r>
              <a:r>
                <a:rPr kumimoji="1" lang="en-US" altLang="zh-CN" sz="2800" b="1" i="1" u="none" strike="noStrike" kern="1200" cap="none" spc="0" normalizeH="0" baseline="0" noProof="0">
                  <a:ln>
                    <a:noFill/>
                  </a:ln>
                  <a:solidFill>
                    <a:srgbClr val="0000FF"/>
                  </a:solidFill>
                  <a:effectLst/>
                  <a:uLnTx/>
                  <a:uFillTx/>
                  <a:latin typeface="Times New Roman" pitchFamily="18" charset="0"/>
                  <a:ea typeface="宋体"/>
                  <a:cs typeface="+mn-cs"/>
                </a:rPr>
                <a:t>x</a:t>
              </a:r>
              <a:r>
                <a:rPr kumimoji="1" lang="en-US" altLang="zh-CN" sz="2800" b="1" i="0" u="none" strike="noStrike" kern="1200" cap="none" spc="0" normalizeH="0" baseline="0" noProof="0">
                  <a:ln>
                    <a:noFill/>
                  </a:ln>
                  <a:solidFill>
                    <a:srgbClr val="0000FF"/>
                  </a:solidFill>
                  <a:effectLst/>
                  <a:uLnTx/>
                  <a:uFillTx/>
                  <a:latin typeface="Times New Roman" pitchFamily="18" charset="0"/>
                  <a:ea typeface="宋体"/>
                  <a:cs typeface="+mn-cs"/>
                </a:rPr>
                <a:t>]</a:t>
              </a:r>
              <a:r>
                <a:rPr kumimoji="1" lang="zh-CN" altLang="en-US" sz="2800" b="1" i="0" u="none" strike="noStrike" kern="1200" cap="none" spc="0" normalizeH="0" baseline="-25000" noProof="0">
                  <a:ln>
                    <a:noFill/>
                  </a:ln>
                  <a:solidFill>
                    <a:srgbClr val="0000FF"/>
                  </a:solidFill>
                  <a:effectLst/>
                  <a:uLnTx/>
                  <a:uFillTx/>
                  <a:latin typeface="Times New Roman" pitchFamily="18" charset="0"/>
                  <a:ea typeface="宋体"/>
                  <a:cs typeface="+mn-cs"/>
                </a:rPr>
                <a:t>移</a:t>
              </a:r>
              <a:r>
                <a:rPr kumimoji="1" lang="zh-CN" altLang="en-US" sz="2800" b="1" i="0" u="none" strike="noStrike" kern="1200" cap="none" spc="0" normalizeH="0" baseline="0" noProof="0">
                  <a:ln>
                    <a:noFill/>
                  </a:ln>
                  <a:solidFill>
                    <a:srgbClr val="0000FF"/>
                  </a:solidFill>
                  <a:effectLst/>
                  <a:uLnTx/>
                  <a:uFillTx/>
                  <a:latin typeface="Times New Roman" pitchFamily="18" charset="0"/>
                  <a:ea typeface="宋体"/>
                  <a:cs typeface="+mn-cs"/>
                </a:rPr>
                <a:t> = </a:t>
              </a:r>
              <a:r>
                <a:rPr kumimoji="1" lang="en-US" altLang="zh-CN" sz="2800" b="1" i="1" u="none" strike="noStrike" kern="1200" cap="none" spc="0" normalizeH="0" baseline="0" noProof="0">
                  <a:ln>
                    <a:noFill/>
                  </a:ln>
                  <a:solidFill>
                    <a:srgbClr val="0000FF"/>
                  </a:solidFill>
                  <a:effectLst/>
                  <a:uLnTx/>
                  <a:uFillTx/>
                  <a:latin typeface="Times New Roman" pitchFamily="18" charset="0"/>
                  <a:ea typeface="宋体"/>
                  <a:cs typeface="+mn-cs"/>
                </a:rPr>
                <a:t>x0 x</a:t>
              </a:r>
              <a:r>
                <a:rPr kumimoji="1" lang="zh-CN" altLang="en-US" sz="2800" b="1" i="1" u="none" strike="noStrike" kern="1200" cap="none" spc="0" normalizeH="0" baseline="0" noProof="0">
                  <a:ln>
                    <a:noFill/>
                  </a:ln>
                  <a:solidFill>
                    <a:srgbClr val="0000FF"/>
                  </a:solidFill>
                  <a:effectLst/>
                  <a:uLnTx/>
                  <a:uFillTx/>
                  <a:latin typeface="Times New Roman" pitchFamily="18" charset="0"/>
                  <a:ea typeface="宋体"/>
                  <a:cs typeface="+mn-cs"/>
                </a:rPr>
                <a:t>1 </a:t>
              </a:r>
              <a:r>
                <a:rPr kumimoji="1" lang="en-US" altLang="zh-CN" sz="2800" b="1" i="1" u="none" strike="noStrike" kern="1200" cap="none" spc="0" normalizeH="0" baseline="0" noProof="0">
                  <a:ln>
                    <a:noFill/>
                  </a:ln>
                  <a:solidFill>
                    <a:srgbClr val="0000FF"/>
                  </a:solidFill>
                  <a:effectLst/>
                  <a:uLnTx/>
                  <a:uFillTx/>
                  <a:latin typeface="Times New Roman" pitchFamily="18" charset="0"/>
                  <a:ea typeface="宋体"/>
                  <a:cs typeface="+mn-cs"/>
                </a:rPr>
                <a:t>x2 </a:t>
              </a:r>
              <a:r>
                <a:rPr kumimoji="1" lang="en-US" altLang="zh-CN" sz="2800" b="1" i="1" u="none" strike="noStrike" kern="1200" cap="none" spc="0" normalizeH="0" baseline="0" noProof="0">
                  <a:ln>
                    <a:noFill/>
                  </a:ln>
                  <a:solidFill>
                    <a:srgbClr val="0000FF"/>
                  </a:solidFill>
                  <a:effectLst/>
                  <a:uLnTx/>
                  <a:uFillTx/>
                  <a:latin typeface="Times New Roman" pitchFamily="18" charset="0"/>
                  <a:ea typeface="宋体"/>
                  <a:cs typeface="Times New Roman" pitchFamily="18" charset="0"/>
                </a:rPr>
                <a:t>··· </a:t>
              </a:r>
              <a:r>
                <a:rPr kumimoji="1" lang="en-US" altLang="zh-CN" sz="2800" b="1" i="1" u="none" strike="noStrike" kern="1200" cap="none" spc="0" normalizeH="0" baseline="0" noProof="0">
                  <a:ln>
                    <a:noFill/>
                  </a:ln>
                  <a:solidFill>
                    <a:srgbClr val="0000FF"/>
                  </a:solidFill>
                  <a:effectLst/>
                  <a:uLnTx/>
                  <a:uFillTx/>
                  <a:latin typeface="Times New Roman" pitchFamily="18" charset="0"/>
                  <a:ea typeface="宋体"/>
                  <a:cs typeface="+mn-cs"/>
                </a:rPr>
                <a:t>xn</a:t>
              </a:r>
              <a:endParaRPr kumimoji="1" lang="zh-CN" altLang="en-US" sz="2800" b="1" i="1" u="none" strike="noStrike" kern="1200" cap="none" spc="0" normalizeH="0" baseline="0" noProof="0">
                <a:ln>
                  <a:noFill/>
                </a:ln>
                <a:solidFill>
                  <a:srgbClr val="0000FF"/>
                </a:solidFill>
                <a:effectLst/>
                <a:uLnTx/>
                <a:uFillTx/>
                <a:latin typeface="Times New Roman" pitchFamily="18" charset="0"/>
                <a:ea typeface="宋体"/>
                <a:cs typeface="+mn-cs"/>
              </a:endParaRPr>
            </a:p>
          </p:txBody>
        </p:sp>
      </p:grpSp>
      <p:sp>
        <p:nvSpPr>
          <p:cNvPr id="60423" name="Text Box 17"/>
          <p:cNvSpPr txBox="1">
            <a:spLocks noChangeArrowheads="1"/>
          </p:cNvSpPr>
          <p:nvPr/>
        </p:nvSpPr>
        <p:spPr bwMode="auto">
          <a:xfrm>
            <a:off x="685800" y="1219200"/>
            <a:ext cx="2581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宋体" charset="-122"/>
                <a:ea typeface="宋体" charset="-122"/>
                <a:cs typeface="+mn-cs"/>
              </a:rPr>
              <a:t>32位浮点数格式：</a:t>
            </a:r>
            <a:endParaRPr kumimoji="1" lang="en-US" altLang="zh-CN" sz="2400" b="1" i="0" u="none" strike="noStrike" kern="1200" cap="none" spc="0" normalizeH="0" baseline="0" noProof="0">
              <a:ln>
                <a:noFill/>
              </a:ln>
              <a:solidFill>
                <a:srgbClr val="000000"/>
              </a:solidFill>
              <a:effectLst/>
              <a:uLnTx/>
              <a:uFillTx/>
              <a:latin typeface="宋体" charset="-122"/>
              <a:ea typeface="宋体" charset="-122"/>
              <a:cs typeface="+mn-cs"/>
            </a:endParaRPr>
          </a:p>
        </p:txBody>
      </p:sp>
      <p:sp>
        <p:nvSpPr>
          <p:cNvPr id="60424" name="Text Box 18"/>
          <p:cNvSpPr txBox="1">
            <a:spLocks noChangeArrowheads="1"/>
          </p:cNvSpPr>
          <p:nvPr/>
        </p:nvSpPr>
        <p:spPr bwMode="auto">
          <a:xfrm>
            <a:off x="762000" y="2057400"/>
            <a:ext cx="174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宋体" charset="-122"/>
                <a:ea typeface="宋体" charset="-122"/>
                <a:cs typeface="+mn-cs"/>
              </a:rPr>
              <a:t>移码定义：</a:t>
            </a:r>
            <a:endParaRPr kumimoji="1" lang="en-US" altLang="zh-CN" sz="2400" b="1" i="0" u="none" strike="noStrike" kern="1200" cap="none" spc="0" normalizeH="0" baseline="0" noProof="0" dirty="0">
              <a:ln>
                <a:noFill/>
              </a:ln>
              <a:solidFill>
                <a:srgbClr val="000000"/>
              </a:solidFill>
              <a:effectLst/>
              <a:uLnTx/>
              <a:uFillTx/>
              <a:latin typeface="宋体" charset="-122"/>
              <a:ea typeface="宋体" charset="-122"/>
              <a:cs typeface="+mn-cs"/>
            </a:endParaRPr>
          </a:p>
        </p:txBody>
      </p:sp>
      <p:sp>
        <p:nvSpPr>
          <p:cNvPr id="60425" name="Rectangle 19"/>
          <p:cNvSpPr>
            <a:spLocks noChangeArrowheads="1"/>
          </p:cNvSpPr>
          <p:nvPr/>
        </p:nvSpPr>
        <p:spPr bwMode="auto">
          <a:xfrm>
            <a:off x="838200" y="5181600"/>
            <a:ext cx="4945063"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35000"/>
              </a:lnSpc>
              <a:spcBef>
                <a:spcPct val="0"/>
              </a:spcBef>
              <a:spcAft>
                <a:spcPct val="0"/>
              </a:spcAft>
              <a:buClrTx/>
              <a:buSzTx/>
              <a:buFontTx/>
              <a:buNone/>
              <a:tabLst/>
              <a:defRPr/>
            </a:pPr>
            <a:r>
              <a:rPr kumimoji="1" lang="en-US" altLang="zh-CN" sz="2800" b="1" i="1" u="none" strike="noStrike" kern="1200" cap="none" spc="0" normalizeH="0" baseline="0" noProof="0">
                <a:ln>
                  <a:noFill/>
                </a:ln>
                <a:solidFill>
                  <a:srgbClr val="6600FF"/>
                </a:solidFill>
                <a:effectLst/>
                <a:uLnTx/>
                <a:uFillTx/>
                <a:latin typeface="Times New Roman" pitchFamily="18" charset="0"/>
                <a:ea typeface="宋体"/>
                <a:cs typeface="+mn-cs"/>
              </a:rPr>
              <a:t>        </a:t>
            </a:r>
            <a:r>
              <a:rPr kumimoji="1" lang="en-US" altLang="zh-CN" sz="2800" b="1" i="1" u="none" strike="noStrike" kern="1200" cap="none" spc="0" normalizeH="0" baseline="0" noProof="0">
                <a:ln>
                  <a:noFill/>
                </a:ln>
                <a:solidFill>
                  <a:srgbClr val="CC0000"/>
                </a:solidFill>
                <a:effectLst/>
                <a:uLnTx/>
                <a:uFillTx/>
                <a:latin typeface="Times New Roman" pitchFamily="18" charset="0"/>
                <a:ea typeface="宋体"/>
                <a:cs typeface="+mn-cs"/>
              </a:rPr>
              <a:t>x </a:t>
            </a:r>
            <a:r>
              <a:rPr kumimoji="1" lang="en-US" altLang="zh-CN" sz="2800" b="1" i="0" u="none" strike="noStrike" kern="1200" cap="none" spc="0" normalizeH="0" baseline="0" noProof="0">
                <a:ln>
                  <a:noFill/>
                </a:ln>
                <a:solidFill>
                  <a:srgbClr val="CC0000"/>
                </a:solidFill>
                <a:effectLst/>
                <a:uLnTx/>
                <a:uFillTx/>
                <a:latin typeface="Times New Roman" pitchFamily="18" charset="0"/>
                <a:ea typeface="宋体"/>
                <a:cs typeface="+mn-cs"/>
              </a:rPr>
              <a:t>= ( </a:t>
            </a:r>
            <a:r>
              <a:rPr kumimoji="1" lang="zh-CN" altLang="en-US" sz="2800" b="1" i="0" u="none" strike="noStrike" kern="1200" cap="none" spc="0" normalizeH="0" baseline="0" noProof="0">
                <a:ln>
                  <a:noFill/>
                </a:ln>
                <a:solidFill>
                  <a:srgbClr val="CC0000"/>
                </a:solidFill>
                <a:effectLst/>
                <a:uLnTx/>
                <a:uFillTx/>
                <a:latin typeface="Times New Roman" pitchFamily="18" charset="0"/>
                <a:ea typeface="宋体"/>
                <a:cs typeface="+mn-cs"/>
              </a:rPr>
              <a:t>–</a:t>
            </a:r>
            <a:r>
              <a:rPr kumimoji="1" lang="en-US" altLang="zh-CN" sz="2800" b="1" i="0" u="none" strike="noStrike" kern="1200" cap="none" spc="0" normalizeH="0" baseline="0" noProof="0">
                <a:ln>
                  <a:noFill/>
                </a:ln>
                <a:solidFill>
                  <a:srgbClr val="CC0000"/>
                </a:solidFill>
                <a:effectLst/>
                <a:uLnTx/>
                <a:uFillTx/>
                <a:latin typeface="Times New Roman" pitchFamily="18" charset="0"/>
                <a:ea typeface="宋体"/>
                <a:cs typeface="+mn-cs"/>
              </a:rPr>
              <a:t>1)</a:t>
            </a:r>
            <a:r>
              <a:rPr kumimoji="1" lang="en-US" altLang="zh-CN" sz="2800" b="1" i="1" u="none" strike="noStrike" kern="1200" cap="none" spc="0" normalizeH="0" baseline="30000" noProof="0">
                <a:ln>
                  <a:noFill/>
                </a:ln>
                <a:solidFill>
                  <a:srgbClr val="CC0000"/>
                </a:solidFill>
                <a:effectLst/>
                <a:uLnTx/>
                <a:uFillTx/>
                <a:latin typeface="Times New Roman" pitchFamily="18" charset="0"/>
                <a:ea typeface="宋体"/>
                <a:cs typeface="+mn-cs"/>
              </a:rPr>
              <a:t>s</a:t>
            </a:r>
            <a:r>
              <a:rPr kumimoji="1" lang="en-US" altLang="zh-CN" sz="2800" b="1" i="0" u="none" strike="noStrike" kern="1200" cap="none" spc="0" normalizeH="0" baseline="0" noProof="0">
                <a:ln>
                  <a:noFill/>
                </a:ln>
                <a:solidFill>
                  <a:srgbClr val="CC0000"/>
                </a:solidFill>
                <a:effectLst/>
                <a:uLnTx/>
                <a:uFillTx/>
                <a:latin typeface="Times New Roman" pitchFamily="18" charset="0"/>
                <a:ea typeface="宋体"/>
                <a:cs typeface="+mn-cs"/>
              </a:rPr>
              <a:t>×(1.</a:t>
            </a:r>
            <a:r>
              <a:rPr kumimoji="1" lang="zh-CN" altLang="en-US" sz="2800" b="1" i="1" u="none" strike="noStrike" kern="1200" cap="none" spc="0" normalizeH="0" baseline="0" noProof="0">
                <a:ln>
                  <a:noFill/>
                </a:ln>
                <a:solidFill>
                  <a:srgbClr val="CC0000"/>
                </a:solidFill>
                <a:effectLst/>
                <a:uLnTx/>
                <a:uFillTx/>
                <a:latin typeface="Times New Roman" pitchFamily="18" charset="0"/>
                <a:ea typeface="宋体"/>
                <a:cs typeface="+mn-cs"/>
              </a:rPr>
              <a:t>Ｍ</a:t>
            </a:r>
            <a:r>
              <a:rPr kumimoji="1" lang="zh-CN" altLang="en-US" sz="2800" b="1" i="0" u="none" strike="noStrike" kern="1200" cap="none" spc="0" normalizeH="0" baseline="0" noProof="0">
                <a:ln>
                  <a:noFill/>
                </a:ln>
                <a:solidFill>
                  <a:srgbClr val="CC0000"/>
                </a:solidFill>
                <a:effectLst/>
                <a:uLnTx/>
                <a:uFillTx/>
                <a:latin typeface="Times New Roman" pitchFamily="18" charset="0"/>
                <a:ea typeface="宋体"/>
                <a:cs typeface="+mn-cs"/>
              </a:rPr>
              <a:t>)×2</a:t>
            </a:r>
            <a:r>
              <a:rPr kumimoji="1" lang="zh-CN" altLang="en-US" sz="2800" b="1" i="1" u="none" strike="noStrike" kern="1200" cap="none" spc="0" normalizeH="0" baseline="30000" noProof="0">
                <a:ln>
                  <a:noFill/>
                </a:ln>
                <a:solidFill>
                  <a:srgbClr val="CC0000"/>
                </a:solidFill>
                <a:effectLst/>
                <a:uLnTx/>
                <a:uFillTx/>
                <a:latin typeface="Times New Roman" pitchFamily="18" charset="0"/>
                <a:ea typeface="宋体"/>
                <a:cs typeface="+mn-cs"/>
              </a:rPr>
              <a:t>Ｅ－1023</a:t>
            </a:r>
          </a:p>
        </p:txBody>
      </p:sp>
      <p:sp>
        <p:nvSpPr>
          <p:cNvPr id="60426" name="Rectangle 20"/>
          <p:cNvSpPr>
            <a:spLocks noChangeArrowheads="1"/>
          </p:cNvSpPr>
          <p:nvPr/>
        </p:nvSpPr>
        <p:spPr bwMode="auto">
          <a:xfrm>
            <a:off x="685800" y="4699000"/>
            <a:ext cx="546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imes New Roman" pitchFamily="18" charset="0"/>
                <a:ea typeface="宋体"/>
                <a:cs typeface="+mn-cs"/>
              </a:rPr>
              <a:t>一个规格化的64位浮点数</a:t>
            </a:r>
            <a:r>
              <a:rPr kumimoji="1" lang="zh-CN" altLang="en-US" sz="2400" b="1" i="1" u="none" strike="noStrike" kern="1200" cap="none" spc="0" normalizeH="0" baseline="0" noProof="0">
                <a:ln>
                  <a:noFill/>
                </a:ln>
                <a:solidFill>
                  <a:srgbClr val="0000FF"/>
                </a:solidFill>
                <a:effectLst/>
                <a:uLnTx/>
                <a:uFillTx/>
                <a:latin typeface="Times New Roman" pitchFamily="18" charset="0"/>
                <a:ea typeface="宋体"/>
                <a:cs typeface="+mn-cs"/>
              </a:rPr>
              <a:t>ｘ</a:t>
            </a:r>
            <a:r>
              <a:rPr kumimoji="1" lang="zh-CN" altLang="en-US" sz="2400" b="1" i="0" u="none" strike="noStrike" kern="1200" cap="none" spc="0" normalizeH="0" baseline="0" noProof="0">
                <a:ln>
                  <a:noFill/>
                </a:ln>
                <a:solidFill>
                  <a:srgbClr val="0000FF"/>
                </a:solidFill>
                <a:effectLst/>
                <a:uLnTx/>
                <a:uFillTx/>
                <a:latin typeface="Times New Roman" pitchFamily="18" charset="0"/>
                <a:ea typeface="宋体"/>
                <a:cs typeface="+mn-cs"/>
              </a:rPr>
              <a:t>的真值为： </a:t>
            </a:r>
          </a:p>
        </p:txBody>
      </p:sp>
      <p:sp>
        <p:nvSpPr>
          <p:cNvPr id="60427" name="Rectangle 25"/>
          <p:cNvSpPr>
            <a:spLocks noChangeArrowheads="1"/>
          </p:cNvSpPr>
          <p:nvPr/>
        </p:nvSpPr>
        <p:spPr bwMode="auto">
          <a:xfrm>
            <a:off x="990600" y="6070600"/>
            <a:ext cx="3689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6600FF"/>
                </a:solidFill>
                <a:effectLst/>
                <a:uLnTx/>
                <a:uFillTx/>
                <a:latin typeface="Times New Roman" pitchFamily="18" charset="0"/>
                <a:ea typeface="宋体"/>
                <a:cs typeface="+mn-cs"/>
              </a:rPr>
              <a:t>这里</a:t>
            </a:r>
            <a:r>
              <a:rPr kumimoji="1" lang="en-US" altLang="zh-CN" sz="2400" b="1" i="0" u="none" strike="noStrike" kern="1200" cap="none" spc="0" normalizeH="0" baseline="0" noProof="0">
                <a:ln>
                  <a:noFill/>
                </a:ln>
                <a:solidFill>
                  <a:srgbClr val="FF0000"/>
                </a:solidFill>
                <a:effectLst/>
                <a:uLnTx/>
                <a:uFillTx/>
                <a:latin typeface="Times New Roman" pitchFamily="18" charset="0"/>
                <a:ea typeface="宋体"/>
                <a:cs typeface="+mn-cs"/>
              </a:rPr>
              <a:t>e</a:t>
            </a:r>
            <a:r>
              <a:rPr kumimoji="1" lang="zh-CN" altLang="en-US" sz="2400" b="1" i="0" u="none" strike="noStrike" kern="1200" cap="none" spc="0" normalizeH="0" baseline="0" noProof="0">
                <a:ln>
                  <a:noFill/>
                </a:ln>
                <a:solidFill>
                  <a:srgbClr val="FF0000"/>
                </a:solidFill>
                <a:effectLst/>
                <a:uLnTx/>
                <a:uFillTx/>
                <a:latin typeface="Times New Roman" pitchFamily="18" charset="0"/>
                <a:ea typeface="宋体"/>
                <a:cs typeface="+mn-cs"/>
              </a:rPr>
              <a:t>是真值</a:t>
            </a:r>
            <a:r>
              <a:rPr kumimoji="1" lang="zh-CN" altLang="en-US" sz="2400" b="1" i="0" u="none" strike="noStrike" kern="1200" cap="none" spc="0" normalizeH="0" baseline="0" noProof="0">
                <a:ln>
                  <a:noFill/>
                </a:ln>
                <a:solidFill>
                  <a:srgbClr val="0000FF"/>
                </a:solidFill>
                <a:effectLst/>
                <a:uLnTx/>
                <a:uFillTx/>
                <a:latin typeface="Times New Roman" pitchFamily="18" charset="0"/>
                <a:ea typeface="宋体"/>
                <a:cs typeface="+mn-cs"/>
              </a:rPr>
              <a:t>，Ｅ</a:t>
            </a:r>
            <a:r>
              <a:rPr kumimoji="1" lang="zh-CN" altLang="en-US" sz="2400" b="1" i="0" u="none" strike="noStrike" kern="1200" cap="none" spc="0" normalizeH="0" baseline="0" noProof="0">
                <a:ln>
                  <a:noFill/>
                </a:ln>
                <a:solidFill>
                  <a:srgbClr val="000000"/>
                </a:solidFill>
                <a:effectLst/>
                <a:uLnTx/>
                <a:uFillTx/>
                <a:latin typeface="Times New Roman" pitchFamily="18" charset="0"/>
                <a:ea typeface="宋体"/>
                <a:cs typeface="+mn-cs"/>
              </a:rPr>
              <a:t>是</a:t>
            </a:r>
            <a:r>
              <a:rPr kumimoji="1" lang="zh-CN" altLang="en-US" sz="2400" b="1" i="0" u="none" strike="noStrike" kern="1200" cap="none" spc="0" normalizeH="0" baseline="0" noProof="0">
                <a:ln>
                  <a:noFill/>
                </a:ln>
                <a:solidFill>
                  <a:srgbClr val="0000FF"/>
                </a:solidFill>
                <a:effectLst/>
                <a:uLnTx/>
                <a:uFillTx/>
                <a:latin typeface="Times New Roman" pitchFamily="18" charset="0"/>
                <a:ea typeface="宋体"/>
                <a:cs typeface="+mn-cs"/>
              </a:rPr>
              <a:t>机器数</a:t>
            </a:r>
          </a:p>
        </p:txBody>
      </p:sp>
    </p:spTree>
    <p:extLst>
      <p:ext uri="{BB962C8B-B14F-4D97-AF65-F5344CB8AC3E}">
        <p14:creationId xmlns:p14="http://schemas.microsoft.com/office/powerpoint/2010/main" val="90626770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2" name="Rectangle 2"/>
          <p:cNvSpPr>
            <a:spLocks noGrp="1" noChangeArrowheads="1"/>
          </p:cNvSpPr>
          <p:nvPr>
            <p:ph type="body" idx="1"/>
          </p:nvPr>
        </p:nvSpPr>
        <p:spPr>
          <a:xfrm>
            <a:off x="228600" y="762000"/>
            <a:ext cx="7620000" cy="609600"/>
          </a:xfrm>
          <a:noFill/>
        </p:spPr>
        <p:txBody>
          <a:bodyPr/>
          <a:lstStyle/>
          <a:p>
            <a:pPr marL="609600" indent="-609600" eaLnBrk="1" hangingPunct="1">
              <a:buFont typeface="Wingdings" pitchFamily="2" charset="2"/>
              <a:buNone/>
            </a:pPr>
            <a:r>
              <a:rPr lang="zh-CN" altLang="en-US" sz="2400" b="1" dirty="0">
                <a:solidFill>
                  <a:schemeClr val="hlink"/>
                </a:solidFill>
              </a:rPr>
              <a:t>完成浮点加减运算的操作过程大体分为六步：</a:t>
            </a:r>
          </a:p>
        </p:txBody>
      </p:sp>
      <p:sp>
        <p:nvSpPr>
          <p:cNvPr id="133123" name="Rectangle 3"/>
          <p:cNvSpPr>
            <a:spLocks noChangeArrowheads="1"/>
          </p:cNvSpPr>
          <p:nvPr/>
        </p:nvSpPr>
        <p:spPr bwMode="auto">
          <a:xfrm>
            <a:off x="609600" y="1524000"/>
            <a:ext cx="30654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altLang="zh-CN" dirty="0">
                <a:solidFill>
                  <a:srgbClr val="0000FF"/>
                </a:solidFill>
                <a:latin typeface="Times New Roman" pitchFamily="18" charset="0"/>
              </a:rPr>
              <a:t>(1)  0 </a:t>
            </a:r>
            <a:r>
              <a:rPr lang="zh-CN" altLang="en-US" dirty="0">
                <a:solidFill>
                  <a:srgbClr val="0000FF"/>
                </a:solidFill>
                <a:latin typeface="Times New Roman" pitchFamily="18" charset="0"/>
              </a:rPr>
              <a:t>操作数的检查；</a:t>
            </a:r>
          </a:p>
        </p:txBody>
      </p:sp>
      <p:sp>
        <p:nvSpPr>
          <p:cNvPr id="133124" name="Rectangle 4"/>
          <p:cNvSpPr>
            <a:spLocks noChangeArrowheads="1"/>
          </p:cNvSpPr>
          <p:nvPr/>
        </p:nvSpPr>
        <p:spPr bwMode="auto">
          <a:xfrm>
            <a:off x="609600" y="2057400"/>
            <a:ext cx="429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altLang="zh-CN" dirty="0">
                <a:solidFill>
                  <a:srgbClr val="0000FF"/>
                </a:solidFill>
                <a:latin typeface="Times New Roman" pitchFamily="18" charset="0"/>
              </a:rPr>
              <a:t>(2) </a:t>
            </a:r>
            <a:r>
              <a:rPr lang="zh-CN" altLang="en-US" dirty="0">
                <a:solidFill>
                  <a:srgbClr val="0000FF"/>
                </a:solidFill>
                <a:latin typeface="Times New Roman" pitchFamily="18" charset="0"/>
              </a:rPr>
              <a:t>比较阶码大小并完成对阶；</a:t>
            </a:r>
          </a:p>
        </p:txBody>
      </p:sp>
      <p:sp>
        <p:nvSpPr>
          <p:cNvPr id="133125" name="Rectangle 5"/>
          <p:cNvSpPr>
            <a:spLocks noChangeArrowheads="1"/>
          </p:cNvSpPr>
          <p:nvPr/>
        </p:nvSpPr>
        <p:spPr bwMode="auto">
          <a:xfrm>
            <a:off x="615950" y="2576513"/>
            <a:ext cx="3679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altLang="zh-CN" dirty="0">
                <a:solidFill>
                  <a:srgbClr val="0000FF"/>
                </a:solidFill>
                <a:latin typeface="Times New Roman" pitchFamily="18" charset="0"/>
              </a:rPr>
              <a:t>(3) </a:t>
            </a:r>
            <a:r>
              <a:rPr lang="zh-CN" altLang="en-US" dirty="0">
                <a:solidFill>
                  <a:srgbClr val="0000FF"/>
                </a:solidFill>
                <a:latin typeface="Times New Roman" pitchFamily="18" charset="0"/>
              </a:rPr>
              <a:t>尾数进行加或减运算；</a:t>
            </a:r>
          </a:p>
        </p:txBody>
      </p:sp>
      <p:sp>
        <p:nvSpPr>
          <p:cNvPr id="133126" name="Rectangle 6"/>
          <p:cNvSpPr>
            <a:spLocks noChangeArrowheads="1"/>
          </p:cNvSpPr>
          <p:nvPr/>
        </p:nvSpPr>
        <p:spPr bwMode="auto">
          <a:xfrm>
            <a:off x="609600" y="3109913"/>
            <a:ext cx="18966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altLang="zh-CN" dirty="0">
                <a:solidFill>
                  <a:srgbClr val="0000FF"/>
                </a:solidFill>
                <a:latin typeface="Times New Roman" pitchFamily="18" charset="0"/>
              </a:rPr>
              <a:t>(4) </a:t>
            </a:r>
            <a:r>
              <a:rPr lang="zh-CN" altLang="en-US" dirty="0">
                <a:solidFill>
                  <a:srgbClr val="0000FF"/>
                </a:solidFill>
                <a:latin typeface="Times New Roman" pitchFamily="18" charset="0"/>
              </a:rPr>
              <a:t>结果规格化；</a:t>
            </a:r>
          </a:p>
        </p:txBody>
      </p:sp>
      <p:sp>
        <p:nvSpPr>
          <p:cNvPr id="133127" name="Rectangle 11"/>
          <p:cNvSpPr>
            <a:spLocks noChangeArrowheads="1"/>
          </p:cNvSpPr>
          <p:nvPr/>
        </p:nvSpPr>
        <p:spPr bwMode="auto">
          <a:xfrm>
            <a:off x="609600" y="3657600"/>
            <a:ext cx="16658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altLang="zh-CN" dirty="0">
                <a:solidFill>
                  <a:srgbClr val="0000FF"/>
                </a:solidFill>
                <a:latin typeface="Times New Roman" pitchFamily="18" charset="0"/>
              </a:rPr>
              <a:t>(5) </a:t>
            </a:r>
            <a:r>
              <a:rPr lang="zh-CN" altLang="en-US" dirty="0">
                <a:solidFill>
                  <a:srgbClr val="0000FF"/>
                </a:solidFill>
                <a:latin typeface="Times New Roman" pitchFamily="18" charset="0"/>
              </a:rPr>
              <a:t>舍入处理；</a:t>
            </a:r>
          </a:p>
        </p:txBody>
      </p:sp>
      <p:sp>
        <p:nvSpPr>
          <p:cNvPr id="133128" name="Text Box 12"/>
          <p:cNvSpPr txBox="1">
            <a:spLocks noChangeArrowheads="1"/>
          </p:cNvSpPr>
          <p:nvPr/>
        </p:nvSpPr>
        <p:spPr bwMode="auto">
          <a:xfrm>
            <a:off x="533400" y="4267200"/>
            <a:ext cx="3408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itchFamily="34" charset="0"/>
                <a:ea typeface="宋体" charset="-122"/>
              </a:defRPr>
            </a:lvl1pPr>
            <a:lvl2pPr marL="742950" indent="-285750" eaLnBrk="0" hangingPunct="0">
              <a:defRPr kumimoji="1" sz="2400" b="1">
                <a:solidFill>
                  <a:schemeClr val="tx1"/>
                </a:solidFill>
                <a:latin typeface="Tahoma" pitchFamily="34" charset="0"/>
                <a:ea typeface="宋体" charset="-122"/>
              </a:defRPr>
            </a:lvl2pPr>
            <a:lvl3pPr marL="1143000" indent="-228600" eaLnBrk="0" hangingPunct="0">
              <a:defRPr kumimoji="1" sz="2400" b="1">
                <a:solidFill>
                  <a:schemeClr val="tx1"/>
                </a:solidFill>
                <a:latin typeface="Tahoma" pitchFamily="34" charset="0"/>
                <a:ea typeface="宋体" charset="-122"/>
              </a:defRPr>
            </a:lvl3pPr>
            <a:lvl4pPr marL="1600200" indent="-228600" eaLnBrk="0" hangingPunct="0">
              <a:defRPr kumimoji="1" sz="2400" b="1">
                <a:solidFill>
                  <a:schemeClr val="tx1"/>
                </a:solidFill>
                <a:latin typeface="Tahoma" pitchFamily="34" charset="0"/>
                <a:ea typeface="宋体" charset="-122"/>
              </a:defRPr>
            </a:lvl4pPr>
            <a:lvl5pPr marL="2057400" indent="-228600" eaLnBrk="0" hangingPunct="0">
              <a:defRPr kumimoji="1" sz="2400" b="1">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b="1">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b="1">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b="1">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b="1">
                <a:solidFill>
                  <a:schemeClr val="tx1"/>
                </a:solidFill>
                <a:latin typeface="Tahoma" pitchFamily="34" charset="0"/>
                <a:ea typeface="宋体" charset="-122"/>
              </a:defRPr>
            </a:lvl9pPr>
          </a:lstStyle>
          <a:p>
            <a:pPr algn="just" eaLnBrk="1" fontAlgn="auto" hangingPunct="1">
              <a:spcBef>
                <a:spcPct val="50000"/>
              </a:spcBef>
              <a:spcAft>
                <a:spcPts val="0"/>
              </a:spcAft>
            </a:pPr>
            <a:r>
              <a:rPr lang="en-US" altLang="zh-CN" sz="1800" dirty="0">
                <a:solidFill>
                  <a:srgbClr val="3333FF"/>
                </a:solidFill>
                <a:latin typeface="宋体" charset="-122"/>
              </a:rPr>
              <a:t>(6)</a:t>
            </a:r>
            <a:r>
              <a:rPr lang="zh-CN" altLang="en-US" sz="1800" dirty="0">
                <a:solidFill>
                  <a:srgbClr val="0000FF"/>
                </a:solidFill>
                <a:latin typeface="Times New Roman" pitchFamily="18" charset="0"/>
                <a:ea typeface="+mn-ea"/>
              </a:rPr>
              <a:t>溢出</a:t>
            </a:r>
            <a:r>
              <a:rPr lang="zh-CN" altLang="en-US" sz="1800" dirty="0">
                <a:solidFill>
                  <a:srgbClr val="3333FF"/>
                </a:solidFill>
                <a:latin typeface="宋体" charset="-122"/>
              </a:rPr>
              <a:t>处理</a:t>
            </a:r>
            <a:r>
              <a:rPr lang="zh-CN" altLang="en-US" dirty="0">
                <a:solidFill>
                  <a:srgbClr val="3333FF"/>
                </a:solidFill>
                <a:latin typeface="宋体" charset="-122"/>
              </a:rPr>
              <a:t>。</a:t>
            </a:r>
            <a:endParaRPr lang="zh-CN" altLang="en-US" dirty="0">
              <a:solidFill>
                <a:srgbClr val="000000"/>
              </a:solidFill>
              <a:latin typeface="宋体" charset="-122"/>
            </a:endParaRPr>
          </a:p>
        </p:txBody>
      </p:sp>
      <p:sp>
        <p:nvSpPr>
          <p:cNvPr id="9" name="Text Box 6">
            <a:extLst>
              <a:ext uri="{FF2B5EF4-FFF2-40B4-BE49-F238E27FC236}">
                <a16:creationId xmlns:a16="http://schemas.microsoft.com/office/drawing/2014/main" id="{9013A12C-1613-4C73-A3A2-3A7D083CBB8C}"/>
              </a:ext>
            </a:extLst>
          </p:cNvPr>
          <p:cNvSpPr txBox="1">
            <a:spLocks noChangeArrowheads="1"/>
          </p:cNvSpPr>
          <p:nvPr/>
        </p:nvSpPr>
        <p:spPr bwMode="auto">
          <a:xfrm>
            <a:off x="266700" y="5059335"/>
            <a:ext cx="8610600"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itchFamily="34" charset="0"/>
                <a:ea typeface="宋体" charset="-122"/>
              </a:defRPr>
            </a:lvl1pPr>
            <a:lvl2pPr marL="742950" indent="-285750" eaLnBrk="0" hangingPunct="0">
              <a:defRPr kumimoji="1" sz="2400" b="1">
                <a:solidFill>
                  <a:schemeClr val="tx1"/>
                </a:solidFill>
                <a:latin typeface="Tahoma" pitchFamily="34" charset="0"/>
                <a:ea typeface="宋体" charset="-122"/>
              </a:defRPr>
            </a:lvl2pPr>
            <a:lvl3pPr marL="1143000" indent="-228600" eaLnBrk="0" hangingPunct="0">
              <a:defRPr kumimoji="1" sz="2400" b="1">
                <a:solidFill>
                  <a:schemeClr val="tx1"/>
                </a:solidFill>
                <a:latin typeface="Tahoma" pitchFamily="34" charset="0"/>
                <a:ea typeface="宋体" charset="-122"/>
              </a:defRPr>
            </a:lvl3pPr>
            <a:lvl4pPr marL="1600200" indent="-228600" eaLnBrk="0" hangingPunct="0">
              <a:defRPr kumimoji="1" sz="2400" b="1">
                <a:solidFill>
                  <a:schemeClr val="tx1"/>
                </a:solidFill>
                <a:latin typeface="Tahoma" pitchFamily="34" charset="0"/>
                <a:ea typeface="宋体" charset="-122"/>
              </a:defRPr>
            </a:lvl4pPr>
            <a:lvl5pPr marL="2057400" indent="-228600" eaLnBrk="0" hangingPunct="0">
              <a:defRPr kumimoji="1" sz="2400" b="1">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b="1">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b="1">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b="1">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b="1">
                <a:solidFill>
                  <a:schemeClr val="tx1"/>
                </a:solidFill>
                <a:latin typeface="Tahoma" pitchFamily="34" charset="0"/>
                <a:ea typeface="宋体" charset="-122"/>
              </a:defRPr>
            </a:lvl9pPr>
          </a:lstStyle>
          <a:p>
            <a:pPr algn="ctr" eaLnBrk="1" fontAlgn="auto" hangingPunct="1">
              <a:lnSpc>
                <a:spcPct val="30000"/>
              </a:lnSpc>
              <a:spcBef>
                <a:spcPct val="20000"/>
              </a:spcBef>
              <a:spcAft>
                <a:spcPts val="0"/>
              </a:spcAft>
            </a:pPr>
            <a:endParaRPr lang="en-US" altLang="zh-CN" dirty="0">
              <a:solidFill>
                <a:srgbClr val="000000"/>
              </a:solidFill>
              <a:latin typeface="Times New Roman" pitchFamily="18" charset="0"/>
            </a:endParaRPr>
          </a:p>
          <a:p>
            <a:pPr algn="ctr" eaLnBrk="1" fontAlgn="auto" hangingPunct="1">
              <a:spcBef>
                <a:spcPct val="20000"/>
              </a:spcBef>
              <a:spcAft>
                <a:spcPts val="0"/>
              </a:spcAft>
            </a:pPr>
            <a:r>
              <a:rPr lang="zh-CN" altLang="en-US" sz="2800" dirty="0">
                <a:solidFill>
                  <a:srgbClr val="6600FF"/>
                </a:solidFill>
                <a:latin typeface="Times New Roman" pitchFamily="18" charset="0"/>
              </a:rPr>
              <a:t>ｘ</a:t>
            </a:r>
            <a:r>
              <a:rPr lang="en-US" altLang="zh-CN" sz="2800" dirty="0">
                <a:solidFill>
                  <a:srgbClr val="6600FF"/>
                </a:solidFill>
                <a:latin typeface="Times New Roman" pitchFamily="18" charset="0"/>
              </a:rPr>
              <a:t>±</a:t>
            </a:r>
            <a:r>
              <a:rPr lang="zh-CN" altLang="en-US" sz="2800" dirty="0">
                <a:solidFill>
                  <a:srgbClr val="6600FF"/>
                </a:solidFill>
                <a:latin typeface="Times New Roman" pitchFamily="18" charset="0"/>
              </a:rPr>
              <a:t>ｙ＝</a:t>
            </a:r>
            <a:r>
              <a:rPr lang="en-US" altLang="zh-CN" sz="2800" dirty="0">
                <a:solidFill>
                  <a:srgbClr val="6600FF"/>
                </a:solidFill>
                <a:latin typeface="Times New Roman" pitchFamily="18" charset="0"/>
              </a:rPr>
              <a:t>(M</a:t>
            </a:r>
            <a:r>
              <a:rPr lang="en-US" altLang="zh-CN" sz="2800" baseline="-30000" dirty="0">
                <a:solidFill>
                  <a:srgbClr val="6600FF"/>
                </a:solidFill>
                <a:latin typeface="Times New Roman" pitchFamily="18" charset="0"/>
              </a:rPr>
              <a:t>x</a:t>
            </a:r>
            <a:r>
              <a:rPr lang="en-US" altLang="zh-CN" sz="2800" dirty="0">
                <a:solidFill>
                  <a:srgbClr val="6600FF"/>
                </a:solidFill>
                <a:latin typeface="Times New Roman" pitchFamily="18" charset="0"/>
              </a:rPr>
              <a:t>2</a:t>
            </a:r>
            <a:r>
              <a:rPr lang="en-US" altLang="zh-CN" sz="2800" baseline="30000" dirty="0">
                <a:solidFill>
                  <a:srgbClr val="6600FF"/>
                </a:solidFill>
                <a:latin typeface="Times New Roman" pitchFamily="18" charset="0"/>
              </a:rPr>
              <a:t>Ex</a:t>
            </a:r>
            <a:r>
              <a:rPr lang="zh-CN" altLang="en-US" sz="2800" baseline="30000" dirty="0">
                <a:solidFill>
                  <a:srgbClr val="6600FF"/>
                </a:solidFill>
                <a:latin typeface="Times New Roman" pitchFamily="18" charset="0"/>
              </a:rPr>
              <a:t>－</a:t>
            </a:r>
            <a:r>
              <a:rPr lang="en-US" altLang="zh-CN" sz="2800" baseline="30000" dirty="0" err="1">
                <a:solidFill>
                  <a:srgbClr val="6600FF"/>
                </a:solidFill>
                <a:latin typeface="Times New Roman" pitchFamily="18" charset="0"/>
              </a:rPr>
              <a:t>Ey</a:t>
            </a:r>
            <a:r>
              <a:rPr lang="en-US" altLang="zh-CN" sz="2800" dirty="0" err="1">
                <a:solidFill>
                  <a:srgbClr val="6600FF"/>
                </a:solidFill>
                <a:latin typeface="Times New Roman" pitchFamily="18" charset="0"/>
              </a:rPr>
              <a:t>±M</a:t>
            </a:r>
            <a:r>
              <a:rPr lang="en-US" altLang="zh-CN" sz="2800" baseline="-30000" dirty="0" err="1">
                <a:solidFill>
                  <a:srgbClr val="6600FF"/>
                </a:solidFill>
                <a:latin typeface="Times New Roman" pitchFamily="18" charset="0"/>
              </a:rPr>
              <a:t>y</a:t>
            </a:r>
            <a:r>
              <a:rPr lang="en-US" altLang="zh-CN" sz="2800" dirty="0">
                <a:solidFill>
                  <a:srgbClr val="6600FF"/>
                </a:solidFill>
                <a:latin typeface="Times New Roman" pitchFamily="18" charset="0"/>
              </a:rPr>
              <a:t>)2</a:t>
            </a:r>
            <a:r>
              <a:rPr lang="en-US" altLang="zh-CN" sz="2800" baseline="30000" dirty="0">
                <a:solidFill>
                  <a:srgbClr val="6600FF"/>
                </a:solidFill>
                <a:latin typeface="Times New Roman" pitchFamily="18" charset="0"/>
              </a:rPr>
              <a:t>Ey          </a:t>
            </a:r>
            <a:r>
              <a:rPr lang="en-US" altLang="zh-CN" sz="2800" dirty="0">
                <a:solidFill>
                  <a:srgbClr val="6600FF"/>
                </a:solidFill>
                <a:latin typeface="Times New Roman" pitchFamily="18" charset="0"/>
              </a:rPr>
              <a:t>E</a:t>
            </a:r>
            <a:r>
              <a:rPr lang="en-US" altLang="zh-CN" sz="2800" baseline="-25000" dirty="0">
                <a:solidFill>
                  <a:srgbClr val="6600FF"/>
                </a:solidFill>
                <a:latin typeface="Times New Roman" pitchFamily="18" charset="0"/>
              </a:rPr>
              <a:t>x </a:t>
            </a:r>
            <a:r>
              <a:rPr lang="en-US" altLang="zh-CN" sz="2800" dirty="0">
                <a:solidFill>
                  <a:srgbClr val="6600FF"/>
                </a:solidFill>
                <a:latin typeface="Times New Roman" pitchFamily="18" charset="0"/>
              </a:rPr>
              <a:t>&lt;= </a:t>
            </a:r>
            <a:r>
              <a:rPr lang="en-US" altLang="zh-CN" sz="2800" dirty="0" err="1">
                <a:solidFill>
                  <a:srgbClr val="6600FF"/>
                </a:solidFill>
                <a:latin typeface="Times New Roman" pitchFamily="18" charset="0"/>
              </a:rPr>
              <a:t>E</a:t>
            </a:r>
            <a:r>
              <a:rPr lang="en-US" altLang="zh-CN" sz="2800" baseline="-25000" dirty="0" err="1">
                <a:solidFill>
                  <a:srgbClr val="6600FF"/>
                </a:solidFill>
                <a:latin typeface="Times New Roman" pitchFamily="18" charset="0"/>
              </a:rPr>
              <a:t>y</a:t>
            </a:r>
            <a:r>
              <a:rPr lang="zh-CN" altLang="en-US" sz="2800" dirty="0">
                <a:solidFill>
                  <a:srgbClr val="6600FF"/>
                </a:solidFill>
                <a:latin typeface="Times New Roman" pitchFamily="18" charset="0"/>
              </a:rPr>
              <a:t>　　</a:t>
            </a:r>
            <a:endParaRPr lang="zh-CN" altLang="en-US" sz="2800" dirty="0">
              <a:solidFill>
                <a:srgbClr val="000000"/>
              </a:solidFill>
              <a:latin typeface="Times New Roman" pitchFamily="18" charset="0"/>
            </a:endParaRPr>
          </a:p>
        </p:txBody>
      </p:sp>
    </p:spTree>
    <p:extLst>
      <p:ext uri="{BB962C8B-B14F-4D97-AF65-F5344CB8AC3E}">
        <p14:creationId xmlns:p14="http://schemas.microsoft.com/office/powerpoint/2010/main" val="2919121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p:txBody>
          <a:bodyPr/>
          <a:lstStyle/>
          <a:p>
            <a:pPr eaLnBrk="1" hangingPunct="1"/>
            <a:r>
              <a:rPr lang="en-AU"/>
              <a:t>Performance Summary</a:t>
            </a:r>
          </a:p>
        </p:txBody>
      </p:sp>
      <p:graphicFrame>
        <p:nvGraphicFramePr>
          <p:cNvPr id="49157" name="Object 5"/>
          <p:cNvGraphicFramePr>
            <a:graphicFrameLocks noChangeAspect="1"/>
          </p:cNvGraphicFramePr>
          <p:nvPr/>
        </p:nvGraphicFramePr>
        <p:xfrm>
          <a:off x="827088" y="1357313"/>
          <a:ext cx="7848600" cy="920750"/>
        </p:xfrm>
        <a:graphic>
          <a:graphicData uri="http://schemas.openxmlformats.org/presentationml/2006/ole">
            <mc:AlternateContent xmlns:mc="http://schemas.openxmlformats.org/markup-compatibility/2006">
              <mc:Choice xmlns:v="urn:schemas-microsoft-com:vml" Requires="v">
                <p:oleObj spid="_x0000_s2055" name="Equation" r:id="rId4" imgW="3568700" imgH="419100" progId="Equation.3">
                  <p:embed/>
                </p:oleObj>
              </mc:Choice>
              <mc:Fallback>
                <p:oleObj name="Equation" r:id="rId4" imgW="3568700" imgH="419100" progId="Equation.3">
                  <p:embed/>
                  <p:pic>
                    <p:nvPicPr>
                      <p:cNvPr id="4915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1357313"/>
                        <a:ext cx="7848600" cy="92075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Group 4"/>
          <p:cNvGraphicFramePr>
            <a:graphicFrameLocks noGrp="1"/>
          </p:cNvGraphicFramePr>
          <p:nvPr>
            <p:extLst>
              <p:ext uri="{D42A27DB-BD31-4B8C-83A1-F6EECF244321}">
                <p14:modId xmlns:p14="http://schemas.microsoft.com/office/powerpoint/2010/main" val="4205236385"/>
              </p:ext>
            </p:extLst>
          </p:nvPr>
        </p:nvGraphicFramePr>
        <p:xfrm>
          <a:off x="1447800" y="2397282"/>
          <a:ext cx="6477000" cy="3984046"/>
        </p:xfrm>
        <a:graphic>
          <a:graphicData uri="http://schemas.openxmlformats.org/drawingml/2006/table">
            <a:tbl>
              <a:tblPr/>
              <a:tblGrid>
                <a:gridCol w="1981200">
                  <a:extLst>
                    <a:ext uri="{9D8B030D-6E8A-4147-A177-3AD203B41FA5}">
                      <a16:colId xmlns:a16="http://schemas.microsoft.com/office/drawing/2014/main" val="20000"/>
                    </a:ext>
                  </a:extLst>
                </a:gridCol>
                <a:gridCol w="1498600">
                  <a:extLst>
                    <a:ext uri="{9D8B030D-6E8A-4147-A177-3AD203B41FA5}">
                      <a16:colId xmlns:a16="http://schemas.microsoft.com/office/drawing/2014/main" val="20001"/>
                    </a:ext>
                  </a:extLst>
                </a:gridCol>
                <a:gridCol w="1498600">
                  <a:extLst>
                    <a:ext uri="{9D8B030D-6E8A-4147-A177-3AD203B41FA5}">
                      <a16:colId xmlns:a16="http://schemas.microsoft.com/office/drawing/2014/main" val="20002"/>
                    </a:ext>
                  </a:extLst>
                </a:gridCol>
                <a:gridCol w="1498600">
                  <a:extLst>
                    <a:ext uri="{9D8B030D-6E8A-4147-A177-3AD203B41FA5}">
                      <a16:colId xmlns:a16="http://schemas.microsoft.com/office/drawing/2014/main" val="20003"/>
                    </a:ext>
                  </a:extLst>
                </a:gridCol>
              </a:tblGrid>
              <a:tr h="639763">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ndParaRPr>
                    </a:p>
                  </a:txBody>
                  <a:tcPr marT="45729" marB="4572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dirty="0" err="1">
                          <a:ln>
                            <a:noFill/>
                          </a:ln>
                          <a:solidFill>
                            <a:schemeClr val="tx1"/>
                          </a:solidFill>
                          <a:effectLst/>
                          <a:latin typeface="Arial" pitchFamily="34" charset="0"/>
                          <a:ea typeface="宋体" pitchFamily="2" charset="-122"/>
                        </a:rPr>
                        <a:t>Instruction_count</a:t>
                      </a:r>
                      <a:endParaRPr kumimoji="0" lang="en-US" altLang="zh-CN" sz="2000" b="0" i="0" u="none" strike="noStrike" cap="none" normalizeH="0" baseline="0" dirty="0">
                        <a:ln>
                          <a:noFill/>
                        </a:ln>
                        <a:solidFill>
                          <a:schemeClr val="tx1"/>
                        </a:solidFill>
                        <a:effectLst/>
                        <a:latin typeface="Arial" pitchFamily="34"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CPI</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dirty="0" err="1">
                          <a:ln>
                            <a:noFill/>
                          </a:ln>
                          <a:solidFill>
                            <a:schemeClr val="tx1"/>
                          </a:solidFill>
                          <a:effectLst/>
                          <a:latin typeface="Arial" pitchFamily="34" charset="0"/>
                          <a:ea typeface="宋体" pitchFamily="2" charset="-122"/>
                        </a:rPr>
                        <a:t>clock_cycle</a:t>
                      </a:r>
                      <a:endParaRPr kumimoji="0" lang="en-US" altLang="zh-CN" sz="2000" b="0" i="0" u="none" strike="noStrike" cap="none" normalizeH="0" baseline="0" dirty="0">
                        <a:ln>
                          <a:noFill/>
                        </a:ln>
                        <a:solidFill>
                          <a:schemeClr val="tx1"/>
                        </a:solidFill>
                        <a:effectLst/>
                        <a:latin typeface="Arial" pitchFamily="34"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515938">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Algorithm</a:t>
                      </a:r>
                    </a:p>
                  </a:txBody>
                  <a:tcPr marT="45729" marB="45729"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ndParaRPr>
                    </a:p>
                  </a:txBody>
                  <a:tcPr marT="45729" marB="4572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9763">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Programming language</a:t>
                      </a:r>
                    </a:p>
                  </a:txBody>
                  <a:tcPr marT="45729" marB="45729"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ndParaRPr>
                    </a:p>
                  </a:txBody>
                  <a:tcPr marT="45729" marB="4572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5938">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Compiler</a:t>
                      </a:r>
                    </a:p>
                  </a:txBody>
                  <a:tcPr marT="45729" marB="45729"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ndParaRPr>
                    </a:p>
                  </a:txBody>
                  <a:tcPr marT="45729" marB="4572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5938">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ISA</a:t>
                      </a:r>
                    </a:p>
                  </a:txBody>
                  <a:tcPr marT="45729" marB="45729"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ndParaRPr>
                    </a:p>
                  </a:txBody>
                  <a:tcPr marT="45729" marB="4572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39763">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Core organization</a:t>
                      </a:r>
                    </a:p>
                  </a:txBody>
                  <a:tcPr marT="45729" marB="45729"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ndParaRPr>
                    </a:p>
                  </a:txBody>
                  <a:tcPr marT="45729" marB="4572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5938">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Technology</a:t>
                      </a:r>
                    </a:p>
                  </a:txBody>
                  <a:tcPr marT="45729" marB="45729"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zh-CN" altLang="zh-CN" sz="2000" b="0" i="0" u="none" strike="noStrike" cap="none" normalizeH="0" baseline="0" dirty="0">
                        <a:ln>
                          <a:noFill/>
                        </a:ln>
                        <a:solidFill>
                          <a:schemeClr val="tx1"/>
                        </a:solidFill>
                        <a:effectLst/>
                        <a:latin typeface="Arial" pitchFamily="34" charset="0"/>
                      </a:endParaRPr>
                    </a:p>
                  </a:txBody>
                  <a:tcPr marT="45729" marB="4572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1" name="Text Box 46"/>
          <p:cNvSpPr txBox="1">
            <a:spLocks noChangeArrowheads="1"/>
          </p:cNvSpPr>
          <p:nvPr/>
        </p:nvSpPr>
        <p:spPr bwMode="auto">
          <a:xfrm>
            <a:off x="6934200" y="5961063"/>
            <a:ext cx="381000" cy="396875"/>
          </a:xfrm>
          <a:prstGeom prst="rect">
            <a:avLst/>
          </a:prstGeom>
          <a:noFill/>
          <a:ln w="12700">
            <a:noFill/>
            <a:miter lim="800000"/>
            <a:headEnd/>
            <a:tailEnd/>
          </a:ln>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000" b="1">
                <a:solidFill>
                  <a:srgbClr val="FF0000"/>
                </a:solidFill>
                <a:ea typeface="宋体" pitchFamily="2" charset="-122"/>
              </a:rPr>
              <a:t>X</a:t>
            </a:r>
            <a:endParaRPr lang="en-US" altLang="zh-CN" sz="2000">
              <a:solidFill>
                <a:srgbClr val="FF0000"/>
              </a:solidFill>
              <a:latin typeface="Times New Roman" pitchFamily="18" charset="0"/>
              <a:ea typeface="宋体" pitchFamily="2" charset="-122"/>
            </a:endParaRPr>
          </a:p>
        </p:txBody>
      </p:sp>
      <p:sp>
        <p:nvSpPr>
          <p:cNvPr id="22" name="Text Box 47"/>
          <p:cNvSpPr txBox="1">
            <a:spLocks noChangeArrowheads="1"/>
          </p:cNvSpPr>
          <p:nvPr/>
        </p:nvSpPr>
        <p:spPr bwMode="auto">
          <a:xfrm>
            <a:off x="6934200" y="5389563"/>
            <a:ext cx="381000" cy="396875"/>
          </a:xfrm>
          <a:prstGeom prst="rect">
            <a:avLst/>
          </a:prstGeom>
          <a:noFill/>
          <a:ln w="12700">
            <a:noFill/>
            <a:miter lim="800000"/>
            <a:headEnd/>
            <a:tailEnd/>
          </a:ln>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000" b="1">
                <a:solidFill>
                  <a:srgbClr val="FF0000"/>
                </a:solidFill>
                <a:ea typeface="宋体" pitchFamily="2" charset="-122"/>
              </a:rPr>
              <a:t>X</a:t>
            </a:r>
            <a:endParaRPr lang="en-US" altLang="zh-CN" sz="2000">
              <a:solidFill>
                <a:srgbClr val="FF0000"/>
              </a:solidFill>
              <a:latin typeface="Times New Roman" pitchFamily="18" charset="0"/>
              <a:ea typeface="宋体" pitchFamily="2" charset="-122"/>
            </a:endParaRPr>
          </a:p>
        </p:txBody>
      </p:sp>
      <p:sp>
        <p:nvSpPr>
          <p:cNvPr id="23" name="Text Box 48"/>
          <p:cNvSpPr txBox="1">
            <a:spLocks noChangeArrowheads="1"/>
          </p:cNvSpPr>
          <p:nvPr/>
        </p:nvSpPr>
        <p:spPr bwMode="auto">
          <a:xfrm>
            <a:off x="5486400" y="5389563"/>
            <a:ext cx="381000" cy="396875"/>
          </a:xfrm>
          <a:prstGeom prst="rect">
            <a:avLst/>
          </a:prstGeom>
          <a:noFill/>
          <a:ln w="12700">
            <a:noFill/>
            <a:miter lim="800000"/>
            <a:headEnd/>
            <a:tailEnd/>
          </a:ln>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000" b="1">
                <a:solidFill>
                  <a:srgbClr val="FF0000"/>
                </a:solidFill>
                <a:ea typeface="宋体" pitchFamily="2" charset="-122"/>
              </a:rPr>
              <a:t>X</a:t>
            </a:r>
            <a:endParaRPr lang="en-US" altLang="zh-CN" sz="2000">
              <a:solidFill>
                <a:srgbClr val="FF0000"/>
              </a:solidFill>
              <a:latin typeface="Times New Roman" pitchFamily="18" charset="0"/>
              <a:ea typeface="宋体" pitchFamily="2" charset="-122"/>
            </a:endParaRPr>
          </a:p>
        </p:txBody>
      </p:sp>
      <p:sp>
        <p:nvSpPr>
          <p:cNvPr id="24" name="Text Box 49"/>
          <p:cNvSpPr txBox="1">
            <a:spLocks noChangeArrowheads="1"/>
          </p:cNvSpPr>
          <p:nvPr/>
        </p:nvSpPr>
        <p:spPr bwMode="auto">
          <a:xfrm>
            <a:off x="5486400" y="4857750"/>
            <a:ext cx="381000" cy="396875"/>
          </a:xfrm>
          <a:prstGeom prst="rect">
            <a:avLst/>
          </a:prstGeom>
          <a:noFill/>
          <a:ln w="12700">
            <a:noFill/>
            <a:miter lim="800000"/>
            <a:headEnd/>
            <a:tailEnd/>
          </a:ln>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000" b="1">
                <a:solidFill>
                  <a:srgbClr val="FF0000"/>
                </a:solidFill>
                <a:ea typeface="宋体" pitchFamily="2" charset="-122"/>
              </a:rPr>
              <a:t>X</a:t>
            </a:r>
            <a:endParaRPr lang="en-US" altLang="zh-CN" sz="2000">
              <a:solidFill>
                <a:srgbClr val="FF0000"/>
              </a:solidFill>
              <a:latin typeface="Times New Roman" pitchFamily="18" charset="0"/>
              <a:ea typeface="宋体" pitchFamily="2" charset="-122"/>
            </a:endParaRPr>
          </a:p>
        </p:txBody>
      </p:sp>
      <p:sp>
        <p:nvSpPr>
          <p:cNvPr id="25" name="Text Box 50"/>
          <p:cNvSpPr txBox="1">
            <a:spLocks noChangeArrowheads="1"/>
          </p:cNvSpPr>
          <p:nvPr/>
        </p:nvSpPr>
        <p:spPr bwMode="auto">
          <a:xfrm>
            <a:off x="3962400" y="4857750"/>
            <a:ext cx="381000" cy="396875"/>
          </a:xfrm>
          <a:prstGeom prst="rect">
            <a:avLst/>
          </a:prstGeom>
          <a:noFill/>
          <a:ln w="12700">
            <a:noFill/>
            <a:miter lim="800000"/>
            <a:headEnd/>
            <a:tailEnd/>
          </a:ln>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000" b="1">
                <a:solidFill>
                  <a:srgbClr val="FF0000"/>
                </a:solidFill>
                <a:ea typeface="宋体" pitchFamily="2" charset="-122"/>
              </a:rPr>
              <a:t>X</a:t>
            </a:r>
            <a:endParaRPr lang="en-US" altLang="zh-CN" sz="2000">
              <a:solidFill>
                <a:srgbClr val="FF0000"/>
              </a:solidFill>
              <a:latin typeface="Times New Roman" pitchFamily="18" charset="0"/>
              <a:ea typeface="宋体" pitchFamily="2" charset="-122"/>
            </a:endParaRPr>
          </a:p>
        </p:txBody>
      </p:sp>
      <p:sp>
        <p:nvSpPr>
          <p:cNvPr id="26" name="Text Box 51"/>
          <p:cNvSpPr txBox="1">
            <a:spLocks noChangeArrowheads="1"/>
          </p:cNvSpPr>
          <p:nvPr/>
        </p:nvSpPr>
        <p:spPr bwMode="auto">
          <a:xfrm>
            <a:off x="3962400" y="4286250"/>
            <a:ext cx="381000" cy="396875"/>
          </a:xfrm>
          <a:prstGeom prst="rect">
            <a:avLst/>
          </a:prstGeom>
          <a:noFill/>
          <a:ln w="12700">
            <a:noFill/>
            <a:miter lim="800000"/>
            <a:headEnd/>
            <a:tailEnd/>
          </a:ln>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000" b="1">
                <a:solidFill>
                  <a:srgbClr val="FF0000"/>
                </a:solidFill>
                <a:ea typeface="宋体" pitchFamily="2" charset="-122"/>
              </a:rPr>
              <a:t>X</a:t>
            </a:r>
            <a:endParaRPr lang="en-US" altLang="zh-CN" sz="2000">
              <a:solidFill>
                <a:srgbClr val="FF0000"/>
              </a:solidFill>
              <a:latin typeface="Times New Roman" pitchFamily="18" charset="0"/>
              <a:ea typeface="宋体" pitchFamily="2" charset="-122"/>
            </a:endParaRPr>
          </a:p>
        </p:txBody>
      </p:sp>
      <p:sp>
        <p:nvSpPr>
          <p:cNvPr id="27" name="Text Box 52"/>
          <p:cNvSpPr txBox="1">
            <a:spLocks noChangeArrowheads="1"/>
          </p:cNvSpPr>
          <p:nvPr/>
        </p:nvSpPr>
        <p:spPr bwMode="auto">
          <a:xfrm>
            <a:off x="5486400" y="4291013"/>
            <a:ext cx="381000" cy="396875"/>
          </a:xfrm>
          <a:prstGeom prst="rect">
            <a:avLst/>
          </a:prstGeom>
          <a:noFill/>
          <a:ln w="12700">
            <a:noFill/>
            <a:miter lim="800000"/>
            <a:headEnd/>
            <a:tailEnd/>
          </a:ln>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000" b="1">
                <a:solidFill>
                  <a:srgbClr val="FF0000"/>
                </a:solidFill>
                <a:ea typeface="宋体" pitchFamily="2" charset="-122"/>
              </a:rPr>
              <a:t>X</a:t>
            </a:r>
            <a:endParaRPr lang="en-US" altLang="zh-CN" sz="2000">
              <a:solidFill>
                <a:srgbClr val="FF0000"/>
              </a:solidFill>
              <a:latin typeface="Times New Roman" pitchFamily="18" charset="0"/>
              <a:ea typeface="宋体" pitchFamily="2" charset="-122"/>
            </a:endParaRPr>
          </a:p>
        </p:txBody>
      </p:sp>
      <p:sp>
        <p:nvSpPr>
          <p:cNvPr id="28" name="Text Box 53"/>
          <p:cNvSpPr txBox="1">
            <a:spLocks noChangeArrowheads="1"/>
          </p:cNvSpPr>
          <p:nvPr/>
        </p:nvSpPr>
        <p:spPr bwMode="auto">
          <a:xfrm>
            <a:off x="3962400" y="3717925"/>
            <a:ext cx="381000" cy="396875"/>
          </a:xfrm>
          <a:prstGeom prst="rect">
            <a:avLst/>
          </a:prstGeom>
          <a:noFill/>
          <a:ln w="12700">
            <a:noFill/>
            <a:miter lim="800000"/>
            <a:headEnd/>
            <a:tailEnd/>
          </a:ln>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000" b="1">
                <a:solidFill>
                  <a:srgbClr val="FF0000"/>
                </a:solidFill>
                <a:ea typeface="宋体" pitchFamily="2" charset="-122"/>
              </a:rPr>
              <a:t>X</a:t>
            </a:r>
            <a:endParaRPr lang="en-US" altLang="zh-CN" sz="2000">
              <a:solidFill>
                <a:srgbClr val="FF0000"/>
              </a:solidFill>
              <a:latin typeface="Times New Roman" pitchFamily="18" charset="0"/>
              <a:ea typeface="宋体" pitchFamily="2" charset="-122"/>
            </a:endParaRPr>
          </a:p>
        </p:txBody>
      </p:sp>
      <p:sp>
        <p:nvSpPr>
          <p:cNvPr id="29" name="Text Box 54"/>
          <p:cNvSpPr txBox="1">
            <a:spLocks noChangeArrowheads="1"/>
          </p:cNvSpPr>
          <p:nvPr/>
        </p:nvSpPr>
        <p:spPr bwMode="auto">
          <a:xfrm>
            <a:off x="3962400" y="3092450"/>
            <a:ext cx="381000" cy="396875"/>
          </a:xfrm>
          <a:prstGeom prst="rect">
            <a:avLst/>
          </a:prstGeom>
          <a:noFill/>
          <a:ln w="12700">
            <a:noFill/>
            <a:miter lim="800000"/>
            <a:headEnd/>
            <a:tailEnd/>
          </a:ln>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000" b="1">
                <a:solidFill>
                  <a:srgbClr val="FF0000"/>
                </a:solidFill>
                <a:ea typeface="宋体" pitchFamily="2" charset="-122"/>
              </a:rPr>
              <a:t>X</a:t>
            </a:r>
            <a:endParaRPr lang="en-US" altLang="zh-CN" sz="2000">
              <a:solidFill>
                <a:srgbClr val="FF0000"/>
              </a:solidFill>
              <a:latin typeface="Times New Roman" pitchFamily="18" charset="0"/>
              <a:ea typeface="宋体" pitchFamily="2" charset="-122"/>
            </a:endParaRPr>
          </a:p>
        </p:txBody>
      </p:sp>
      <p:sp>
        <p:nvSpPr>
          <p:cNvPr id="30" name="Text Box 55"/>
          <p:cNvSpPr txBox="1">
            <a:spLocks noChangeArrowheads="1"/>
          </p:cNvSpPr>
          <p:nvPr/>
        </p:nvSpPr>
        <p:spPr bwMode="auto">
          <a:xfrm>
            <a:off x="5486400" y="3717925"/>
            <a:ext cx="381000" cy="396875"/>
          </a:xfrm>
          <a:prstGeom prst="rect">
            <a:avLst/>
          </a:prstGeom>
          <a:noFill/>
          <a:ln w="12700">
            <a:noFill/>
            <a:miter lim="800000"/>
            <a:headEnd/>
            <a:tailEnd/>
          </a:ln>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000" b="1">
                <a:solidFill>
                  <a:srgbClr val="FF0000"/>
                </a:solidFill>
                <a:ea typeface="宋体" pitchFamily="2" charset="-122"/>
              </a:rPr>
              <a:t>X</a:t>
            </a:r>
            <a:endParaRPr lang="en-US" altLang="zh-CN" sz="2000">
              <a:solidFill>
                <a:srgbClr val="FF0000"/>
              </a:solidFill>
              <a:latin typeface="Times New Roman" pitchFamily="18" charset="0"/>
              <a:ea typeface="宋体" pitchFamily="2" charset="-122"/>
            </a:endParaRPr>
          </a:p>
        </p:txBody>
      </p:sp>
      <p:sp>
        <p:nvSpPr>
          <p:cNvPr id="31" name="Text Box 56"/>
          <p:cNvSpPr txBox="1">
            <a:spLocks noChangeArrowheads="1"/>
          </p:cNvSpPr>
          <p:nvPr/>
        </p:nvSpPr>
        <p:spPr bwMode="auto">
          <a:xfrm>
            <a:off x="5486400" y="3092450"/>
            <a:ext cx="381000" cy="396875"/>
          </a:xfrm>
          <a:prstGeom prst="rect">
            <a:avLst/>
          </a:prstGeom>
          <a:noFill/>
          <a:ln w="12700">
            <a:noFill/>
            <a:miter lim="800000"/>
            <a:headEnd/>
            <a:tailEnd/>
          </a:ln>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000" b="1">
                <a:solidFill>
                  <a:srgbClr val="FF0000"/>
                </a:solidFill>
                <a:ea typeface="宋体" pitchFamily="2" charset="-122"/>
              </a:rPr>
              <a:t>X</a:t>
            </a:r>
            <a:endParaRPr lang="en-US" altLang="zh-CN" sz="2000">
              <a:solidFill>
                <a:srgbClr val="FF0000"/>
              </a:solidFill>
              <a:latin typeface="Times New Roman" pitchFamily="18" charset="0"/>
              <a:ea typeface="宋体" pitchFamily="2" charset="-122"/>
            </a:endParaRPr>
          </a:p>
        </p:txBody>
      </p:sp>
      <p:sp>
        <p:nvSpPr>
          <p:cNvPr id="32" name="Text Box 57"/>
          <p:cNvSpPr txBox="1">
            <a:spLocks noChangeArrowheads="1"/>
          </p:cNvSpPr>
          <p:nvPr/>
        </p:nvSpPr>
        <p:spPr bwMode="auto">
          <a:xfrm>
            <a:off x="6934200" y="4857750"/>
            <a:ext cx="381000" cy="396875"/>
          </a:xfrm>
          <a:prstGeom prst="rect">
            <a:avLst/>
          </a:prstGeom>
          <a:noFill/>
          <a:ln w="12700">
            <a:noFill/>
            <a:miter lim="800000"/>
            <a:headEnd/>
            <a:tailEnd/>
          </a:ln>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000" b="1">
                <a:solidFill>
                  <a:srgbClr val="FF0000"/>
                </a:solidFill>
                <a:ea typeface="宋体" pitchFamily="2" charset="-122"/>
              </a:rPr>
              <a:t>X</a:t>
            </a:r>
            <a:endParaRPr lang="en-US" altLang="zh-CN" sz="2000">
              <a:solidFill>
                <a:srgbClr val="FF0000"/>
              </a:solidFill>
              <a:latin typeface="Times New Roman" pitchFamily="18"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2"/>
          <p:cNvSpPr txBox="1">
            <a:spLocks noChangeArrowheads="1"/>
          </p:cNvSpPr>
          <p:nvPr/>
        </p:nvSpPr>
        <p:spPr bwMode="auto">
          <a:xfrm>
            <a:off x="323527" y="695325"/>
            <a:ext cx="454374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ahoma" pitchFamily="34" charset="0"/>
                <a:ea typeface="宋体" charset="-122"/>
              </a:defRPr>
            </a:lvl1pPr>
            <a:lvl2pPr marL="742950" indent="-285750" eaLnBrk="0" hangingPunct="0">
              <a:defRPr kumimoji="1" sz="2400" b="1">
                <a:solidFill>
                  <a:schemeClr val="tx1"/>
                </a:solidFill>
                <a:latin typeface="Tahoma" pitchFamily="34" charset="0"/>
                <a:ea typeface="宋体" charset="-122"/>
              </a:defRPr>
            </a:lvl2pPr>
            <a:lvl3pPr marL="1143000" indent="-228600" eaLnBrk="0" hangingPunct="0">
              <a:defRPr kumimoji="1" sz="2400" b="1">
                <a:solidFill>
                  <a:schemeClr val="tx1"/>
                </a:solidFill>
                <a:latin typeface="Tahoma" pitchFamily="34" charset="0"/>
                <a:ea typeface="宋体" charset="-122"/>
              </a:defRPr>
            </a:lvl3pPr>
            <a:lvl4pPr marL="1600200" indent="-228600" eaLnBrk="0" hangingPunct="0">
              <a:defRPr kumimoji="1" sz="2400" b="1">
                <a:solidFill>
                  <a:schemeClr val="tx1"/>
                </a:solidFill>
                <a:latin typeface="Tahoma" pitchFamily="34" charset="0"/>
                <a:ea typeface="宋体" charset="-122"/>
              </a:defRPr>
            </a:lvl4pPr>
            <a:lvl5pPr marL="2057400" indent="-228600" eaLnBrk="0" hangingPunct="0">
              <a:defRPr kumimoji="1" sz="2400" b="1">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b="1">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b="1">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b="1">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b="1">
                <a:solidFill>
                  <a:schemeClr val="tx1"/>
                </a:solidFill>
                <a:latin typeface="Tahoma" pitchFamily="34" charset="0"/>
                <a:ea typeface="宋体" charset="-122"/>
              </a:defRPr>
            </a:lvl9pPr>
          </a:lstStyle>
          <a:p>
            <a:pPr eaLnBrk="1" fontAlgn="auto" hangingPunct="1">
              <a:spcBef>
                <a:spcPct val="50000"/>
              </a:spcBef>
              <a:spcAft>
                <a:spcPts val="0"/>
              </a:spcAft>
            </a:pPr>
            <a:r>
              <a:rPr lang="zh-CN" altLang="en-US" dirty="0">
                <a:solidFill>
                  <a:srgbClr val="0000FF"/>
                </a:solidFill>
                <a:latin typeface="Times New Roman" pitchFamily="18" charset="0"/>
              </a:rPr>
              <a:t>结果规格化</a:t>
            </a:r>
          </a:p>
        </p:txBody>
      </p:sp>
      <p:sp>
        <p:nvSpPr>
          <p:cNvPr id="137219" name="Text Box 3"/>
          <p:cNvSpPr txBox="1">
            <a:spLocks noChangeArrowheads="1"/>
          </p:cNvSpPr>
          <p:nvPr/>
        </p:nvSpPr>
        <p:spPr bwMode="auto">
          <a:xfrm>
            <a:off x="201613" y="1065213"/>
            <a:ext cx="87280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itchFamily="34" charset="0"/>
                <a:ea typeface="宋体" charset="-122"/>
              </a:defRPr>
            </a:lvl1pPr>
            <a:lvl2pPr marL="742950" indent="-285750" eaLnBrk="0" hangingPunct="0">
              <a:defRPr kumimoji="1" sz="2400" b="1">
                <a:solidFill>
                  <a:schemeClr val="tx1"/>
                </a:solidFill>
                <a:latin typeface="Tahoma" pitchFamily="34" charset="0"/>
                <a:ea typeface="宋体" charset="-122"/>
              </a:defRPr>
            </a:lvl2pPr>
            <a:lvl3pPr marL="1143000" indent="-228600" eaLnBrk="0" hangingPunct="0">
              <a:defRPr kumimoji="1" sz="2400" b="1">
                <a:solidFill>
                  <a:schemeClr val="tx1"/>
                </a:solidFill>
                <a:latin typeface="Tahoma" pitchFamily="34" charset="0"/>
                <a:ea typeface="宋体" charset="-122"/>
              </a:defRPr>
            </a:lvl3pPr>
            <a:lvl4pPr marL="1600200" indent="-228600" eaLnBrk="0" hangingPunct="0">
              <a:defRPr kumimoji="1" sz="2400" b="1">
                <a:solidFill>
                  <a:schemeClr val="tx1"/>
                </a:solidFill>
                <a:latin typeface="Tahoma" pitchFamily="34" charset="0"/>
                <a:ea typeface="宋体" charset="-122"/>
              </a:defRPr>
            </a:lvl4pPr>
            <a:lvl5pPr marL="2057400" indent="-228600" eaLnBrk="0" hangingPunct="0">
              <a:defRPr kumimoji="1" sz="2400" b="1">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b="1">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b="1">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b="1">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b="1">
                <a:solidFill>
                  <a:schemeClr val="tx1"/>
                </a:solidFill>
                <a:latin typeface="Tahoma" pitchFamily="34" charset="0"/>
                <a:ea typeface="宋体" charset="-122"/>
              </a:defRPr>
            </a:lvl9pPr>
          </a:lstStyle>
          <a:p>
            <a:pPr algn="just" eaLnBrk="1" fontAlgn="auto" hangingPunct="1">
              <a:spcBef>
                <a:spcPct val="50000"/>
              </a:spcBef>
              <a:spcAft>
                <a:spcPts val="0"/>
              </a:spcAft>
            </a:pPr>
            <a:r>
              <a:rPr lang="en-US" altLang="zh-CN">
                <a:solidFill>
                  <a:srgbClr val="000000"/>
                </a:solidFill>
                <a:latin typeface="宋体" charset="-122"/>
              </a:rPr>
              <a:t>   </a:t>
            </a:r>
            <a:r>
              <a:rPr lang="zh-CN" altLang="en-US">
                <a:solidFill>
                  <a:srgbClr val="000000"/>
                </a:solidFill>
                <a:latin typeface="宋体" charset="-122"/>
              </a:rPr>
              <a:t>求和之后得到的数可能不是规格化了的数</a:t>
            </a:r>
            <a:r>
              <a:rPr lang="en-US" altLang="zh-CN">
                <a:solidFill>
                  <a:srgbClr val="000000"/>
                </a:solidFill>
                <a:latin typeface="宋体" charset="-122"/>
              </a:rPr>
              <a:t>, </a:t>
            </a:r>
            <a:r>
              <a:rPr lang="zh-CN" altLang="en-US">
                <a:solidFill>
                  <a:srgbClr val="000000"/>
                </a:solidFill>
                <a:latin typeface="宋体" charset="-122"/>
              </a:rPr>
              <a:t>为了增加有效数字的位数</a:t>
            </a:r>
            <a:r>
              <a:rPr lang="en-US" altLang="zh-CN">
                <a:solidFill>
                  <a:srgbClr val="000000"/>
                </a:solidFill>
                <a:latin typeface="宋体" charset="-122"/>
              </a:rPr>
              <a:t>, </a:t>
            </a:r>
            <a:r>
              <a:rPr lang="zh-CN" altLang="en-US">
                <a:solidFill>
                  <a:srgbClr val="000000"/>
                </a:solidFill>
                <a:latin typeface="宋体" charset="-122"/>
              </a:rPr>
              <a:t>提高运算精度</a:t>
            </a:r>
            <a:r>
              <a:rPr lang="en-US" altLang="zh-CN">
                <a:solidFill>
                  <a:srgbClr val="000000"/>
                </a:solidFill>
                <a:latin typeface="宋体" charset="-122"/>
              </a:rPr>
              <a:t>,</a:t>
            </a:r>
            <a:r>
              <a:rPr lang="zh-CN" altLang="en-US">
                <a:solidFill>
                  <a:srgbClr val="000000"/>
                </a:solidFill>
                <a:latin typeface="宋体" charset="-122"/>
              </a:rPr>
              <a:t>必须将求和的结果规格化</a:t>
            </a:r>
            <a:r>
              <a:rPr lang="en-US" altLang="zh-CN">
                <a:solidFill>
                  <a:srgbClr val="000000"/>
                </a:solidFill>
                <a:latin typeface="宋体" charset="-122"/>
              </a:rPr>
              <a:t>.</a:t>
            </a:r>
          </a:p>
          <a:p>
            <a:pPr algn="just" eaLnBrk="1" fontAlgn="auto" hangingPunct="1">
              <a:lnSpc>
                <a:spcPct val="80000"/>
              </a:lnSpc>
              <a:spcBef>
                <a:spcPct val="50000"/>
              </a:spcBef>
              <a:spcAft>
                <a:spcPts val="0"/>
              </a:spcAft>
            </a:pPr>
            <a:r>
              <a:rPr lang="en-US" altLang="zh-CN">
                <a:solidFill>
                  <a:srgbClr val="FF0000"/>
                </a:solidFill>
                <a:latin typeface="宋体" charset="-122"/>
              </a:rPr>
              <a:t> ①</a:t>
            </a:r>
            <a:r>
              <a:rPr lang="zh-CN" altLang="en-US">
                <a:solidFill>
                  <a:srgbClr val="FF0000"/>
                </a:solidFill>
                <a:latin typeface="宋体" charset="-122"/>
              </a:rPr>
              <a:t>规格化的定义</a:t>
            </a:r>
            <a:r>
              <a:rPr lang="en-US" altLang="zh-CN">
                <a:solidFill>
                  <a:srgbClr val="FF0000"/>
                </a:solidFill>
                <a:latin typeface="宋体" charset="-122"/>
              </a:rPr>
              <a:t>: </a:t>
            </a:r>
            <a:r>
              <a:rPr lang="en-US" altLang="zh-CN">
                <a:solidFill>
                  <a:srgbClr val="000000"/>
                </a:solidFill>
                <a:latin typeface="宋体" charset="-122"/>
              </a:rPr>
              <a:t>                                 </a:t>
            </a:r>
          </a:p>
        </p:txBody>
      </p:sp>
      <p:sp>
        <p:nvSpPr>
          <p:cNvPr id="137220" name="Rectangle 4"/>
          <p:cNvSpPr>
            <a:spLocks noChangeArrowheads="1"/>
          </p:cNvSpPr>
          <p:nvPr/>
        </p:nvSpPr>
        <p:spPr bwMode="auto">
          <a:xfrm>
            <a:off x="6278563" y="2063750"/>
            <a:ext cx="16144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ct val="50000"/>
              </a:spcBef>
              <a:spcAft>
                <a:spcPts val="0"/>
              </a:spcAft>
            </a:pPr>
            <a:r>
              <a:rPr lang="en-US" altLang="zh-CN" sz="2800">
                <a:solidFill>
                  <a:srgbClr val="000000"/>
                </a:solidFill>
                <a:latin typeface="宋体" charset="-122"/>
              </a:rPr>
              <a:t>(</a:t>
            </a:r>
            <a:r>
              <a:rPr lang="zh-CN" altLang="en-US" sz="2800">
                <a:solidFill>
                  <a:srgbClr val="000000"/>
                </a:solidFill>
                <a:latin typeface="宋体" charset="-122"/>
              </a:rPr>
              <a:t>二进制</a:t>
            </a:r>
            <a:r>
              <a:rPr lang="en-US" altLang="zh-CN" sz="2800">
                <a:solidFill>
                  <a:srgbClr val="000000"/>
                </a:solidFill>
                <a:latin typeface="宋体" charset="-122"/>
              </a:rPr>
              <a:t>)</a:t>
            </a:r>
          </a:p>
        </p:txBody>
      </p:sp>
      <p:graphicFrame>
        <p:nvGraphicFramePr>
          <p:cNvPr id="137221" name="Object 5"/>
          <p:cNvGraphicFramePr>
            <a:graphicFrameLocks noChangeAspect="1"/>
          </p:cNvGraphicFramePr>
          <p:nvPr/>
        </p:nvGraphicFramePr>
        <p:xfrm>
          <a:off x="3151188" y="1863725"/>
          <a:ext cx="2152650" cy="996950"/>
        </p:xfrm>
        <a:graphic>
          <a:graphicData uri="http://schemas.openxmlformats.org/presentationml/2006/ole">
            <mc:AlternateContent xmlns:mc="http://schemas.openxmlformats.org/markup-compatibility/2006">
              <mc:Choice xmlns:v="urn:schemas-microsoft-com:vml" Requires="v">
                <p:oleObj spid="_x0000_s5127" name="Equation" r:id="rId3" imgW="672808" imgH="406224" progId="Equation.3">
                  <p:embed/>
                </p:oleObj>
              </mc:Choice>
              <mc:Fallback>
                <p:oleObj name="Equation" r:id="rId3" imgW="672808" imgH="406224" progId="Equation.3">
                  <p:embed/>
                  <p:pic>
                    <p:nvPicPr>
                      <p:cNvPr id="13722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1188" y="1863725"/>
                        <a:ext cx="2152650" cy="996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222" name="Rectangle 6"/>
          <p:cNvSpPr>
            <a:spLocks noChangeArrowheads="1"/>
          </p:cNvSpPr>
          <p:nvPr/>
        </p:nvSpPr>
        <p:spPr bwMode="auto">
          <a:xfrm>
            <a:off x="1073150" y="4265613"/>
            <a:ext cx="5675313" cy="85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ct val="50000"/>
              </a:spcBef>
              <a:spcAft>
                <a:spcPts val="0"/>
              </a:spcAft>
            </a:pPr>
            <a:r>
              <a:rPr lang="zh-CN" altLang="en-US" sz="2400" b="1" dirty="0">
                <a:solidFill>
                  <a:srgbClr val="FF0000"/>
                </a:solidFill>
                <a:latin typeface="宋体" charset="-122"/>
              </a:rPr>
              <a:t>对正数</a:t>
            </a:r>
            <a:r>
              <a:rPr lang="en-US" altLang="zh-CN" sz="2400" b="1" dirty="0">
                <a:solidFill>
                  <a:srgbClr val="FF0000"/>
                </a:solidFill>
                <a:latin typeface="宋体" charset="-122"/>
              </a:rPr>
              <a:t>: </a:t>
            </a:r>
            <a:r>
              <a:rPr lang="en-US" altLang="zh-CN" sz="2400" b="1" dirty="0">
                <a:solidFill>
                  <a:srgbClr val="000000"/>
                </a:solidFill>
                <a:latin typeface="宋体" charset="-122"/>
              </a:rPr>
              <a:t>  S=00.1×××</a:t>
            </a:r>
            <a:r>
              <a:rPr lang="en-US" altLang="zh-CN" sz="2400" b="1" dirty="0">
                <a:solidFill>
                  <a:srgbClr val="000000"/>
                </a:solidFill>
                <a:latin typeface="Times New Roman" pitchFamily="18" charset="0"/>
              </a:rPr>
              <a:t>…</a:t>
            </a:r>
            <a:r>
              <a:rPr lang="en-US" altLang="zh-CN" sz="2400" b="1" dirty="0">
                <a:solidFill>
                  <a:srgbClr val="000000"/>
                </a:solidFill>
                <a:latin typeface="宋体" charset="-122"/>
              </a:rPr>
              <a:t>×</a:t>
            </a:r>
          </a:p>
          <a:p>
            <a:pPr eaLnBrk="1" fontAlgn="auto" hangingPunct="1">
              <a:lnSpc>
                <a:spcPct val="50000"/>
              </a:lnSpc>
              <a:spcBef>
                <a:spcPct val="50000"/>
              </a:spcBef>
              <a:spcAft>
                <a:spcPts val="0"/>
              </a:spcAft>
            </a:pPr>
            <a:r>
              <a:rPr lang="zh-CN" altLang="en-US" sz="2400" b="1" dirty="0">
                <a:solidFill>
                  <a:srgbClr val="FF0000"/>
                </a:solidFill>
                <a:latin typeface="宋体" charset="-122"/>
              </a:rPr>
              <a:t>对负数</a:t>
            </a:r>
            <a:r>
              <a:rPr lang="en-US" altLang="zh-CN" sz="2400" b="1" dirty="0">
                <a:solidFill>
                  <a:srgbClr val="FF0000"/>
                </a:solidFill>
                <a:latin typeface="宋体" charset="-122"/>
              </a:rPr>
              <a:t>: </a:t>
            </a:r>
            <a:r>
              <a:rPr lang="en-US" altLang="zh-CN" sz="2400" b="1" dirty="0">
                <a:solidFill>
                  <a:srgbClr val="000000"/>
                </a:solidFill>
                <a:latin typeface="宋体" charset="-122"/>
              </a:rPr>
              <a:t>  S=11.0×××</a:t>
            </a:r>
            <a:r>
              <a:rPr lang="en-US" altLang="zh-CN" sz="2400" b="1" dirty="0">
                <a:solidFill>
                  <a:srgbClr val="000000"/>
                </a:solidFill>
                <a:latin typeface="Times New Roman" pitchFamily="18" charset="0"/>
              </a:rPr>
              <a:t>…</a:t>
            </a:r>
            <a:r>
              <a:rPr lang="en-US" altLang="zh-CN" sz="2400" b="1" dirty="0">
                <a:solidFill>
                  <a:srgbClr val="000000"/>
                </a:solidFill>
                <a:latin typeface="宋体" charset="-122"/>
              </a:rPr>
              <a:t>×</a:t>
            </a:r>
          </a:p>
        </p:txBody>
      </p:sp>
      <p:sp>
        <p:nvSpPr>
          <p:cNvPr id="137223" name="Text Box 10"/>
          <p:cNvSpPr txBox="1">
            <a:spLocks noChangeArrowheads="1"/>
          </p:cNvSpPr>
          <p:nvPr/>
        </p:nvSpPr>
        <p:spPr bwMode="auto">
          <a:xfrm>
            <a:off x="514350" y="3771900"/>
            <a:ext cx="5372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itchFamily="34" charset="0"/>
                <a:ea typeface="宋体" charset="-122"/>
              </a:defRPr>
            </a:lvl1pPr>
            <a:lvl2pPr marL="742950" indent="-285750" eaLnBrk="0" hangingPunct="0">
              <a:defRPr kumimoji="1" sz="2400" b="1">
                <a:solidFill>
                  <a:schemeClr val="tx1"/>
                </a:solidFill>
                <a:latin typeface="Tahoma" pitchFamily="34" charset="0"/>
                <a:ea typeface="宋体" charset="-122"/>
              </a:defRPr>
            </a:lvl2pPr>
            <a:lvl3pPr marL="1143000" indent="-228600" eaLnBrk="0" hangingPunct="0">
              <a:defRPr kumimoji="1" sz="2400" b="1">
                <a:solidFill>
                  <a:schemeClr val="tx1"/>
                </a:solidFill>
                <a:latin typeface="Tahoma" pitchFamily="34" charset="0"/>
                <a:ea typeface="宋体" charset="-122"/>
              </a:defRPr>
            </a:lvl3pPr>
            <a:lvl4pPr marL="1600200" indent="-228600" eaLnBrk="0" hangingPunct="0">
              <a:defRPr kumimoji="1" sz="2400" b="1">
                <a:solidFill>
                  <a:schemeClr val="tx1"/>
                </a:solidFill>
                <a:latin typeface="Tahoma" pitchFamily="34" charset="0"/>
                <a:ea typeface="宋体" charset="-122"/>
              </a:defRPr>
            </a:lvl4pPr>
            <a:lvl5pPr marL="2057400" indent="-228600" eaLnBrk="0" hangingPunct="0">
              <a:defRPr kumimoji="1" sz="2400" b="1">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b="1">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b="1">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b="1">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b="1">
                <a:solidFill>
                  <a:schemeClr val="tx1"/>
                </a:solidFill>
                <a:latin typeface="Tahoma" pitchFamily="34" charset="0"/>
                <a:ea typeface="宋体" charset="-122"/>
              </a:defRPr>
            </a:lvl9pPr>
          </a:lstStyle>
          <a:p>
            <a:pPr eaLnBrk="1" fontAlgn="auto" hangingPunct="1">
              <a:spcBef>
                <a:spcPct val="50000"/>
              </a:spcBef>
              <a:spcAft>
                <a:spcPts val="0"/>
              </a:spcAft>
            </a:pPr>
            <a:r>
              <a:rPr lang="zh-CN" altLang="en-US">
                <a:solidFill>
                  <a:srgbClr val="0000FF"/>
                </a:solidFill>
                <a:latin typeface="Times New Roman" pitchFamily="18" charset="0"/>
                <a:ea typeface="黑体" pitchFamily="2" charset="-122"/>
              </a:rPr>
              <a:t>采用双符号位的补码：</a:t>
            </a:r>
          </a:p>
        </p:txBody>
      </p:sp>
      <p:sp>
        <p:nvSpPr>
          <p:cNvPr id="137224" name="Text Box 11"/>
          <p:cNvSpPr txBox="1">
            <a:spLocks noChangeArrowheads="1"/>
          </p:cNvSpPr>
          <p:nvPr/>
        </p:nvSpPr>
        <p:spPr bwMode="auto">
          <a:xfrm>
            <a:off x="584200" y="2438400"/>
            <a:ext cx="6342063"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itchFamily="34" charset="0"/>
                <a:ea typeface="宋体" charset="-122"/>
              </a:defRPr>
            </a:lvl1pPr>
            <a:lvl2pPr marL="742950" indent="-285750" eaLnBrk="0" hangingPunct="0">
              <a:defRPr kumimoji="1" sz="2400" b="1">
                <a:solidFill>
                  <a:schemeClr val="tx1"/>
                </a:solidFill>
                <a:latin typeface="Tahoma" pitchFamily="34" charset="0"/>
                <a:ea typeface="宋体" charset="-122"/>
              </a:defRPr>
            </a:lvl2pPr>
            <a:lvl3pPr marL="1143000" indent="-228600" eaLnBrk="0" hangingPunct="0">
              <a:defRPr kumimoji="1" sz="2400" b="1">
                <a:solidFill>
                  <a:schemeClr val="tx1"/>
                </a:solidFill>
                <a:latin typeface="Tahoma" pitchFamily="34" charset="0"/>
                <a:ea typeface="宋体" charset="-122"/>
              </a:defRPr>
            </a:lvl3pPr>
            <a:lvl4pPr marL="1600200" indent="-228600" eaLnBrk="0" hangingPunct="0">
              <a:defRPr kumimoji="1" sz="2400" b="1">
                <a:solidFill>
                  <a:schemeClr val="tx1"/>
                </a:solidFill>
                <a:latin typeface="Tahoma" pitchFamily="34" charset="0"/>
                <a:ea typeface="宋体" charset="-122"/>
              </a:defRPr>
            </a:lvl4pPr>
            <a:lvl5pPr marL="2057400" indent="-228600" eaLnBrk="0" hangingPunct="0">
              <a:defRPr kumimoji="1" sz="2400" b="1">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b="1">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b="1">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b="1">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b="1">
                <a:solidFill>
                  <a:schemeClr val="tx1"/>
                </a:solidFill>
                <a:latin typeface="Tahoma" pitchFamily="34" charset="0"/>
                <a:ea typeface="宋体" charset="-122"/>
              </a:defRPr>
            </a:lvl9pPr>
          </a:lstStyle>
          <a:p>
            <a:pPr eaLnBrk="1" fontAlgn="auto" hangingPunct="1">
              <a:spcBef>
                <a:spcPct val="50000"/>
              </a:spcBef>
              <a:spcAft>
                <a:spcPts val="0"/>
              </a:spcAft>
            </a:pPr>
            <a:r>
              <a:rPr lang="zh-CN" altLang="en-US">
                <a:solidFill>
                  <a:srgbClr val="0000FF"/>
                </a:solidFill>
                <a:latin typeface="Times New Roman" pitchFamily="18" charset="0"/>
                <a:ea typeface="黑体" pitchFamily="2" charset="-122"/>
              </a:rPr>
              <a:t>采用原码：</a:t>
            </a:r>
          </a:p>
          <a:p>
            <a:pPr eaLnBrk="1" fontAlgn="auto" hangingPunct="1">
              <a:lnSpc>
                <a:spcPct val="70000"/>
              </a:lnSpc>
              <a:spcBef>
                <a:spcPct val="50000"/>
              </a:spcBef>
              <a:spcAft>
                <a:spcPts val="0"/>
              </a:spcAft>
            </a:pPr>
            <a:r>
              <a:rPr lang="zh-CN" altLang="en-US">
                <a:solidFill>
                  <a:srgbClr val="000000"/>
                </a:solidFill>
                <a:latin typeface="Times New Roman" pitchFamily="18" charset="0"/>
              </a:rPr>
              <a:t>        </a:t>
            </a:r>
            <a:r>
              <a:rPr lang="zh-CN" altLang="en-US">
                <a:solidFill>
                  <a:srgbClr val="FF0000"/>
                </a:solidFill>
                <a:latin typeface="Times New Roman" pitchFamily="18" charset="0"/>
              </a:rPr>
              <a:t>正数</a:t>
            </a:r>
            <a:r>
              <a:rPr lang="en-US" altLang="zh-CN">
                <a:solidFill>
                  <a:srgbClr val="FF0000"/>
                </a:solidFill>
                <a:latin typeface="宋体" charset="-122"/>
              </a:rPr>
              <a:t>:</a:t>
            </a:r>
            <a:r>
              <a:rPr lang="en-US" altLang="zh-CN">
                <a:solidFill>
                  <a:srgbClr val="000000"/>
                </a:solidFill>
                <a:latin typeface="Times New Roman" pitchFamily="18" charset="0"/>
              </a:rPr>
              <a:t>    S=0.1 </a:t>
            </a:r>
            <a:r>
              <a:rPr lang="en-US" altLang="zh-CN">
                <a:solidFill>
                  <a:srgbClr val="000000"/>
                </a:solidFill>
                <a:latin typeface="宋体" charset="-122"/>
              </a:rPr>
              <a:t>×××</a:t>
            </a:r>
            <a:r>
              <a:rPr lang="en-US" altLang="zh-CN">
                <a:solidFill>
                  <a:srgbClr val="000000"/>
                </a:solidFill>
                <a:latin typeface="Times New Roman" pitchFamily="18" charset="0"/>
              </a:rPr>
              <a:t>…</a:t>
            </a:r>
            <a:r>
              <a:rPr lang="en-US" altLang="zh-CN">
                <a:solidFill>
                  <a:srgbClr val="000000"/>
                </a:solidFill>
                <a:latin typeface="宋体" charset="-122"/>
              </a:rPr>
              <a:t>×</a:t>
            </a:r>
          </a:p>
          <a:p>
            <a:pPr eaLnBrk="1" fontAlgn="auto" hangingPunct="1">
              <a:lnSpc>
                <a:spcPct val="70000"/>
              </a:lnSpc>
              <a:spcBef>
                <a:spcPct val="50000"/>
              </a:spcBef>
              <a:spcAft>
                <a:spcPts val="0"/>
              </a:spcAft>
            </a:pPr>
            <a:r>
              <a:rPr lang="en-US" altLang="zh-CN">
                <a:solidFill>
                  <a:srgbClr val="000000"/>
                </a:solidFill>
                <a:latin typeface="宋体" charset="-122"/>
              </a:rPr>
              <a:t>    </a:t>
            </a:r>
            <a:r>
              <a:rPr lang="zh-CN" altLang="en-US">
                <a:solidFill>
                  <a:srgbClr val="FF0000"/>
                </a:solidFill>
                <a:latin typeface="宋体" charset="-122"/>
              </a:rPr>
              <a:t>负数： </a:t>
            </a:r>
            <a:r>
              <a:rPr lang="en-US" altLang="zh-CN">
                <a:solidFill>
                  <a:srgbClr val="000000"/>
                </a:solidFill>
                <a:latin typeface="Times New Roman" pitchFamily="18" charset="0"/>
              </a:rPr>
              <a:t>S=1.1 </a:t>
            </a:r>
            <a:r>
              <a:rPr lang="en-US" altLang="zh-CN">
                <a:solidFill>
                  <a:srgbClr val="000000"/>
                </a:solidFill>
                <a:latin typeface="宋体" charset="-122"/>
              </a:rPr>
              <a:t>×××</a:t>
            </a:r>
            <a:r>
              <a:rPr lang="en-US" altLang="zh-CN">
                <a:solidFill>
                  <a:srgbClr val="000000"/>
                </a:solidFill>
                <a:latin typeface="Times New Roman" pitchFamily="18" charset="0"/>
              </a:rPr>
              <a:t>…</a:t>
            </a:r>
            <a:r>
              <a:rPr lang="en-US" altLang="zh-CN">
                <a:solidFill>
                  <a:srgbClr val="000000"/>
                </a:solidFill>
                <a:latin typeface="宋体" charset="-122"/>
              </a:rPr>
              <a:t>×</a:t>
            </a:r>
          </a:p>
        </p:txBody>
      </p:sp>
    </p:spTree>
    <p:extLst>
      <p:ext uri="{BB962C8B-B14F-4D97-AF65-F5344CB8AC3E}">
        <p14:creationId xmlns:p14="http://schemas.microsoft.com/office/powerpoint/2010/main" val="3015513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381000" y="838200"/>
            <a:ext cx="8534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itchFamily="34" charset="0"/>
                <a:ea typeface="宋体" charset="-122"/>
              </a:defRPr>
            </a:lvl1pPr>
            <a:lvl2pPr marL="742950" indent="-285750" eaLnBrk="0" hangingPunct="0">
              <a:defRPr kumimoji="1" sz="2400" b="1">
                <a:solidFill>
                  <a:schemeClr val="tx1"/>
                </a:solidFill>
                <a:latin typeface="Tahoma" pitchFamily="34" charset="0"/>
                <a:ea typeface="宋体" charset="-122"/>
              </a:defRPr>
            </a:lvl2pPr>
            <a:lvl3pPr marL="1143000" indent="-228600" eaLnBrk="0" hangingPunct="0">
              <a:defRPr kumimoji="1" sz="2400" b="1">
                <a:solidFill>
                  <a:schemeClr val="tx1"/>
                </a:solidFill>
                <a:latin typeface="Tahoma" pitchFamily="34" charset="0"/>
                <a:ea typeface="宋体" charset="-122"/>
              </a:defRPr>
            </a:lvl3pPr>
            <a:lvl4pPr marL="1600200" indent="-228600" eaLnBrk="0" hangingPunct="0">
              <a:defRPr kumimoji="1" sz="2400" b="1">
                <a:solidFill>
                  <a:schemeClr val="tx1"/>
                </a:solidFill>
                <a:latin typeface="Tahoma" pitchFamily="34" charset="0"/>
                <a:ea typeface="宋体" charset="-122"/>
              </a:defRPr>
            </a:lvl4pPr>
            <a:lvl5pPr marL="2057400" indent="-228600" eaLnBrk="0" hangingPunct="0">
              <a:defRPr kumimoji="1" sz="2400" b="1">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b="1">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b="1">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b="1">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b="1">
                <a:solidFill>
                  <a:schemeClr val="tx1"/>
                </a:solidFill>
                <a:latin typeface="Tahoma" pitchFamily="34" charset="0"/>
                <a:ea typeface="宋体" charset="-122"/>
              </a:defRPr>
            </a:lvl9pPr>
          </a:lstStyle>
          <a:p>
            <a:pPr algn="just" eaLnBrk="1" fontAlgn="auto" hangingPunct="1">
              <a:spcBef>
                <a:spcPct val="50000"/>
              </a:spcBef>
              <a:spcAft>
                <a:spcPts val="0"/>
              </a:spcAft>
            </a:pPr>
            <a:r>
              <a:rPr lang="en-US" altLang="zh-CN">
                <a:solidFill>
                  <a:srgbClr val="000000"/>
                </a:solidFill>
                <a:latin typeface="宋体" charset="-122"/>
              </a:rPr>
              <a:t>  </a:t>
            </a:r>
            <a:r>
              <a:rPr lang="zh-CN" altLang="en-US">
                <a:solidFill>
                  <a:srgbClr val="000000"/>
                </a:solidFill>
                <a:latin typeface="宋体" charset="-122"/>
              </a:rPr>
              <a:t>若不是规格化的数</a:t>
            </a:r>
            <a:r>
              <a:rPr lang="en-US" altLang="zh-CN">
                <a:solidFill>
                  <a:srgbClr val="000000"/>
                </a:solidFill>
                <a:latin typeface="宋体" charset="-122"/>
              </a:rPr>
              <a:t>,</a:t>
            </a:r>
            <a:r>
              <a:rPr lang="zh-CN" altLang="en-US">
                <a:solidFill>
                  <a:srgbClr val="000000"/>
                </a:solidFill>
                <a:latin typeface="宋体" charset="-122"/>
              </a:rPr>
              <a:t>需要尾数</a:t>
            </a:r>
            <a:r>
              <a:rPr lang="zh-CN" altLang="en-US">
                <a:solidFill>
                  <a:srgbClr val="FF0000"/>
                </a:solidFill>
                <a:latin typeface="宋体" charset="-122"/>
              </a:rPr>
              <a:t>向左</a:t>
            </a:r>
            <a:r>
              <a:rPr lang="zh-CN" altLang="en-US">
                <a:solidFill>
                  <a:srgbClr val="000000"/>
                </a:solidFill>
                <a:latin typeface="宋体" charset="-122"/>
              </a:rPr>
              <a:t>移位</a:t>
            </a:r>
            <a:r>
              <a:rPr lang="en-US" altLang="zh-CN">
                <a:solidFill>
                  <a:srgbClr val="000000"/>
                </a:solidFill>
                <a:latin typeface="宋体" charset="-122"/>
              </a:rPr>
              <a:t>,</a:t>
            </a:r>
            <a:r>
              <a:rPr lang="zh-CN" altLang="en-US">
                <a:solidFill>
                  <a:srgbClr val="000000"/>
                </a:solidFill>
                <a:latin typeface="宋体" charset="-122"/>
              </a:rPr>
              <a:t>以实现规格化的过程</a:t>
            </a:r>
            <a:r>
              <a:rPr lang="en-US" altLang="zh-CN">
                <a:solidFill>
                  <a:srgbClr val="000000"/>
                </a:solidFill>
                <a:latin typeface="宋体" charset="-122"/>
              </a:rPr>
              <a:t>,</a:t>
            </a:r>
            <a:r>
              <a:rPr lang="zh-CN" altLang="en-US">
                <a:solidFill>
                  <a:srgbClr val="000000"/>
                </a:solidFill>
                <a:latin typeface="宋体" charset="-122"/>
              </a:rPr>
              <a:t>我们称其为</a:t>
            </a:r>
            <a:r>
              <a:rPr lang="zh-CN" altLang="en-US">
                <a:solidFill>
                  <a:srgbClr val="FF0000"/>
                </a:solidFill>
                <a:latin typeface="宋体" charset="-122"/>
              </a:rPr>
              <a:t>向左规格化</a:t>
            </a:r>
            <a:r>
              <a:rPr lang="zh-CN" altLang="en-US">
                <a:solidFill>
                  <a:srgbClr val="000000"/>
                </a:solidFill>
                <a:latin typeface="宋体" charset="-122"/>
              </a:rPr>
              <a:t>。</a:t>
            </a:r>
            <a:endParaRPr lang="zh-CN" altLang="en-US">
              <a:solidFill>
                <a:srgbClr val="000000"/>
              </a:solidFill>
              <a:latin typeface="Times New Roman" pitchFamily="18" charset="0"/>
            </a:endParaRPr>
          </a:p>
        </p:txBody>
      </p:sp>
      <p:sp>
        <p:nvSpPr>
          <p:cNvPr id="138243" name="Rectangle 3"/>
          <p:cNvSpPr>
            <a:spLocks noChangeArrowheads="1"/>
          </p:cNvSpPr>
          <p:nvPr/>
        </p:nvSpPr>
        <p:spPr bwMode="auto">
          <a:xfrm>
            <a:off x="381000" y="3810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fontAlgn="auto" hangingPunct="1">
              <a:spcBef>
                <a:spcPts val="0"/>
              </a:spcBef>
              <a:spcAft>
                <a:spcPts val="0"/>
              </a:spcAft>
            </a:pPr>
            <a:r>
              <a:rPr lang="en-US" altLang="zh-CN" sz="2400" b="1" dirty="0">
                <a:solidFill>
                  <a:srgbClr val="FF0000"/>
                </a:solidFill>
                <a:latin typeface="宋体" charset="-122"/>
              </a:rPr>
              <a:t>②</a:t>
            </a:r>
            <a:r>
              <a:rPr lang="zh-CN" altLang="en-US" sz="2400" b="1" dirty="0">
                <a:solidFill>
                  <a:srgbClr val="FF0000"/>
                </a:solidFill>
                <a:latin typeface="宋体" charset="-122"/>
              </a:rPr>
              <a:t>向左规格化</a:t>
            </a:r>
          </a:p>
        </p:txBody>
      </p:sp>
      <p:sp>
        <p:nvSpPr>
          <p:cNvPr id="138244" name="Text Box 4"/>
          <p:cNvSpPr txBox="1">
            <a:spLocks noChangeArrowheads="1"/>
          </p:cNvSpPr>
          <p:nvPr/>
        </p:nvSpPr>
        <p:spPr bwMode="auto">
          <a:xfrm>
            <a:off x="533400" y="1828800"/>
            <a:ext cx="8382000"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itchFamily="34" charset="0"/>
                <a:ea typeface="宋体" charset="-122"/>
              </a:defRPr>
            </a:lvl1pPr>
            <a:lvl2pPr marL="742950" indent="-285750" eaLnBrk="0" hangingPunct="0">
              <a:defRPr kumimoji="1" sz="2400" b="1">
                <a:solidFill>
                  <a:schemeClr val="tx1"/>
                </a:solidFill>
                <a:latin typeface="Tahoma" pitchFamily="34" charset="0"/>
                <a:ea typeface="宋体" charset="-122"/>
              </a:defRPr>
            </a:lvl2pPr>
            <a:lvl3pPr marL="1143000" indent="-228600" eaLnBrk="0" hangingPunct="0">
              <a:defRPr kumimoji="1" sz="2400" b="1">
                <a:solidFill>
                  <a:schemeClr val="tx1"/>
                </a:solidFill>
                <a:latin typeface="Tahoma" pitchFamily="34" charset="0"/>
                <a:ea typeface="宋体" charset="-122"/>
              </a:defRPr>
            </a:lvl3pPr>
            <a:lvl4pPr marL="1600200" indent="-228600" eaLnBrk="0" hangingPunct="0">
              <a:defRPr kumimoji="1" sz="2400" b="1">
                <a:solidFill>
                  <a:schemeClr val="tx1"/>
                </a:solidFill>
                <a:latin typeface="Tahoma" pitchFamily="34" charset="0"/>
                <a:ea typeface="宋体" charset="-122"/>
              </a:defRPr>
            </a:lvl4pPr>
            <a:lvl5pPr marL="2057400" indent="-228600" eaLnBrk="0" hangingPunct="0">
              <a:defRPr kumimoji="1" sz="2400" b="1">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b="1">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b="1">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b="1">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b="1">
                <a:solidFill>
                  <a:schemeClr val="tx1"/>
                </a:solidFill>
                <a:latin typeface="Tahoma" pitchFamily="34" charset="0"/>
                <a:ea typeface="宋体" charset="-122"/>
              </a:defRPr>
            </a:lvl9pPr>
          </a:lstStyle>
          <a:p>
            <a:pPr algn="just" eaLnBrk="1" fontAlgn="auto" hangingPunct="1">
              <a:spcBef>
                <a:spcPct val="50000"/>
              </a:spcBef>
              <a:spcAft>
                <a:spcPts val="0"/>
              </a:spcAft>
            </a:pPr>
            <a:r>
              <a:rPr lang="en-US" altLang="zh-CN">
                <a:solidFill>
                  <a:srgbClr val="0000FF"/>
                </a:solidFill>
                <a:latin typeface="宋体" charset="-122"/>
              </a:rPr>
              <a:t> </a:t>
            </a:r>
            <a:r>
              <a:rPr lang="zh-CN" altLang="en-US">
                <a:solidFill>
                  <a:srgbClr val="0000FF"/>
                </a:solidFill>
                <a:latin typeface="宋体" charset="-122"/>
              </a:rPr>
              <a:t>前例中</a:t>
            </a:r>
            <a:r>
              <a:rPr lang="en-US" altLang="zh-CN">
                <a:solidFill>
                  <a:srgbClr val="0000FF"/>
                </a:solidFill>
                <a:latin typeface="宋体" charset="-122"/>
              </a:rPr>
              <a:t>, </a:t>
            </a:r>
            <a:r>
              <a:rPr lang="en-US" altLang="zh-CN">
                <a:solidFill>
                  <a:srgbClr val="FF0000"/>
                </a:solidFill>
                <a:latin typeface="宋体" charset="-122"/>
              </a:rPr>
              <a:t>00 11, 11.1001</a:t>
            </a:r>
            <a:r>
              <a:rPr lang="zh-CN" altLang="en-US">
                <a:solidFill>
                  <a:srgbClr val="FF0000"/>
                </a:solidFill>
                <a:latin typeface="宋体" charset="-122"/>
              </a:rPr>
              <a:t>不是规格化数</a:t>
            </a:r>
            <a:r>
              <a:rPr lang="en-US" altLang="zh-CN">
                <a:solidFill>
                  <a:srgbClr val="000000"/>
                </a:solidFill>
                <a:latin typeface="宋体" charset="-122"/>
              </a:rPr>
              <a:t>,</a:t>
            </a:r>
            <a:r>
              <a:rPr lang="zh-CN" altLang="en-US">
                <a:solidFill>
                  <a:srgbClr val="000000"/>
                </a:solidFill>
                <a:latin typeface="宋体" charset="-122"/>
              </a:rPr>
              <a:t>因而需要左规</a:t>
            </a:r>
            <a:r>
              <a:rPr lang="en-US" altLang="zh-CN">
                <a:solidFill>
                  <a:srgbClr val="000000"/>
                </a:solidFill>
                <a:latin typeface="宋体" charset="-122"/>
              </a:rPr>
              <a:t>,</a:t>
            </a:r>
            <a:r>
              <a:rPr lang="zh-CN" altLang="en-US">
                <a:solidFill>
                  <a:srgbClr val="000000"/>
                </a:solidFill>
                <a:latin typeface="宋体" charset="-122"/>
              </a:rPr>
              <a:t>即</a:t>
            </a:r>
            <a:r>
              <a:rPr lang="zh-CN" altLang="en-US">
                <a:solidFill>
                  <a:srgbClr val="0066FF"/>
                </a:solidFill>
                <a:latin typeface="宋体" charset="-122"/>
              </a:rPr>
              <a:t>左移一位</a:t>
            </a:r>
            <a:r>
              <a:rPr lang="en-US" altLang="zh-CN">
                <a:solidFill>
                  <a:srgbClr val="000000"/>
                </a:solidFill>
                <a:latin typeface="宋体" charset="-122"/>
              </a:rPr>
              <a:t>,</a:t>
            </a:r>
            <a:r>
              <a:rPr lang="zh-CN" altLang="en-US">
                <a:solidFill>
                  <a:srgbClr val="0066FF"/>
                </a:solidFill>
                <a:latin typeface="宋体" charset="-122"/>
              </a:rPr>
              <a:t>阶码减</a:t>
            </a:r>
            <a:r>
              <a:rPr lang="en-US" altLang="zh-CN">
                <a:solidFill>
                  <a:srgbClr val="0066FF"/>
                </a:solidFill>
                <a:latin typeface="宋体" charset="-122"/>
              </a:rPr>
              <a:t>1</a:t>
            </a:r>
            <a:r>
              <a:rPr lang="en-US" altLang="zh-CN">
                <a:solidFill>
                  <a:srgbClr val="000000"/>
                </a:solidFill>
                <a:latin typeface="宋体" charset="-122"/>
              </a:rPr>
              <a:t>,</a:t>
            </a:r>
            <a:r>
              <a:rPr lang="zh-CN" altLang="en-US">
                <a:solidFill>
                  <a:srgbClr val="000000"/>
                </a:solidFill>
                <a:latin typeface="宋体" charset="-122"/>
              </a:rPr>
              <a:t>得</a:t>
            </a:r>
            <a:r>
              <a:rPr lang="en-US" altLang="zh-CN">
                <a:solidFill>
                  <a:srgbClr val="000000"/>
                </a:solidFill>
                <a:latin typeface="宋体" charset="-122"/>
              </a:rPr>
              <a:t>:</a:t>
            </a:r>
          </a:p>
          <a:p>
            <a:pPr algn="just" eaLnBrk="1" fontAlgn="auto" hangingPunct="1">
              <a:spcBef>
                <a:spcPct val="50000"/>
              </a:spcBef>
              <a:spcAft>
                <a:spcPts val="0"/>
              </a:spcAft>
            </a:pPr>
            <a:r>
              <a:rPr lang="en-US" altLang="zh-CN">
                <a:solidFill>
                  <a:srgbClr val="000000"/>
                </a:solidFill>
                <a:latin typeface="宋体" charset="-122"/>
              </a:rPr>
              <a:t>         [x+y]</a:t>
            </a:r>
            <a:r>
              <a:rPr lang="zh-CN" altLang="en-US" baseline="-25000">
                <a:solidFill>
                  <a:srgbClr val="000000"/>
                </a:solidFill>
                <a:latin typeface="宋体" charset="-122"/>
              </a:rPr>
              <a:t>补</a:t>
            </a:r>
            <a:r>
              <a:rPr lang="en-US" altLang="zh-CN">
                <a:solidFill>
                  <a:srgbClr val="000000"/>
                </a:solidFill>
                <a:latin typeface="宋体" charset="-122"/>
              </a:rPr>
              <a:t>=00 10, 11.0010</a:t>
            </a:r>
          </a:p>
        </p:txBody>
      </p:sp>
      <p:sp>
        <p:nvSpPr>
          <p:cNvPr id="138245" name="Rectangle 8"/>
          <p:cNvSpPr>
            <a:spLocks noChangeArrowheads="1"/>
          </p:cNvSpPr>
          <p:nvPr/>
        </p:nvSpPr>
        <p:spPr bwMode="auto">
          <a:xfrm>
            <a:off x="304800" y="3687415"/>
            <a:ext cx="27114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pPr>
            <a:r>
              <a:rPr lang="en-US" altLang="zh-CN" sz="2400" b="1">
                <a:solidFill>
                  <a:srgbClr val="FF0000"/>
                </a:solidFill>
                <a:latin typeface="宋体" charset="-122"/>
              </a:rPr>
              <a:t>③</a:t>
            </a:r>
            <a:r>
              <a:rPr lang="zh-CN" altLang="en-US" sz="2400" b="1">
                <a:solidFill>
                  <a:srgbClr val="FF0000"/>
                </a:solidFill>
                <a:latin typeface="宋体" charset="-122"/>
              </a:rPr>
              <a:t>向右规格化</a:t>
            </a:r>
          </a:p>
        </p:txBody>
      </p:sp>
      <p:sp>
        <p:nvSpPr>
          <p:cNvPr id="138246" name="Text Box 9"/>
          <p:cNvSpPr txBox="1">
            <a:spLocks noChangeArrowheads="1"/>
          </p:cNvSpPr>
          <p:nvPr/>
        </p:nvSpPr>
        <p:spPr bwMode="auto">
          <a:xfrm>
            <a:off x="304800" y="4191000"/>
            <a:ext cx="8683625"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itchFamily="34" charset="0"/>
                <a:ea typeface="宋体" charset="-122"/>
              </a:defRPr>
            </a:lvl1pPr>
            <a:lvl2pPr marL="742950" indent="-285750" eaLnBrk="0" hangingPunct="0">
              <a:defRPr kumimoji="1" sz="2400" b="1">
                <a:solidFill>
                  <a:schemeClr val="tx1"/>
                </a:solidFill>
                <a:latin typeface="Tahoma" pitchFamily="34" charset="0"/>
                <a:ea typeface="宋体" charset="-122"/>
              </a:defRPr>
            </a:lvl2pPr>
            <a:lvl3pPr marL="1143000" indent="-228600" eaLnBrk="0" hangingPunct="0">
              <a:defRPr kumimoji="1" sz="2400" b="1">
                <a:solidFill>
                  <a:schemeClr val="tx1"/>
                </a:solidFill>
                <a:latin typeface="Tahoma" pitchFamily="34" charset="0"/>
                <a:ea typeface="宋体" charset="-122"/>
              </a:defRPr>
            </a:lvl3pPr>
            <a:lvl4pPr marL="1600200" indent="-228600" eaLnBrk="0" hangingPunct="0">
              <a:defRPr kumimoji="1" sz="2400" b="1">
                <a:solidFill>
                  <a:schemeClr val="tx1"/>
                </a:solidFill>
                <a:latin typeface="Tahoma" pitchFamily="34" charset="0"/>
                <a:ea typeface="宋体" charset="-122"/>
              </a:defRPr>
            </a:lvl4pPr>
            <a:lvl5pPr marL="2057400" indent="-228600" eaLnBrk="0" hangingPunct="0">
              <a:defRPr kumimoji="1" sz="2400" b="1">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b="1">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b="1">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b="1">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b="1">
                <a:solidFill>
                  <a:schemeClr val="tx1"/>
                </a:solidFill>
                <a:latin typeface="Tahoma" pitchFamily="34" charset="0"/>
                <a:ea typeface="宋体" charset="-122"/>
              </a:defRPr>
            </a:lvl9pPr>
          </a:lstStyle>
          <a:p>
            <a:pPr eaLnBrk="1" fontAlgn="auto" hangingPunct="1">
              <a:spcBef>
                <a:spcPct val="50000"/>
              </a:spcBef>
              <a:spcAft>
                <a:spcPts val="0"/>
              </a:spcAft>
            </a:pPr>
            <a:r>
              <a:rPr lang="en-US" altLang="zh-CN">
                <a:solidFill>
                  <a:srgbClr val="000000"/>
                </a:solidFill>
                <a:latin typeface="宋体" charset="-122"/>
              </a:rPr>
              <a:t>  </a:t>
            </a:r>
            <a:r>
              <a:rPr lang="zh-CN" altLang="en-US">
                <a:solidFill>
                  <a:srgbClr val="000000"/>
                </a:solidFill>
                <a:latin typeface="宋体" charset="-122"/>
              </a:rPr>
              <a:t>浮点加减运算时</a:t>
            </a:r>
            <a:r>
              <a:rPr lang="en-US" altLang="zh-CN">
                <a:solidFill>
                  <a:srgbClr val="000000"/>
                </a:solidFill>
                <a:latin typeface="宋体" charset="-122"/>
              </a:rPr>
              <a:t>,</a:t>
            </a:r>
            <a:r>
              <a:rPr lang="zh-CN" altLang="en-US">
                <a:solidFill>
                  <a:srgbClr val="000000"/>
                </a:solidFill>
                <a:latin typeface="宋体" charset="-122"/>
              </a:rPr>
              <a:t>尾数求和的结果也可能得到：</a:t>
            </a:r>
          </a:p>
          <a:p>
            <a:pPr eaLnBrk="1" fontAlgn="auto" hangingPunct="1">
              <a:spcBef>
                <a:spcPct val="50000"/>
              </a:spcBef>
              <a:spcAft>
                <a:spcPts val="0"/>
              </a:spcAft>
            </a:pPr>
            <a:r>
              <a:rPr lang="zh-CN" altLang="en-US">
                <a:solidFill>
                  <a:srgbClr val="FF0000"/>
                </a:solidFill>
                <a:latin typeface="宋体" charset="-122"/>
              </a:rPr>
              <a:t>      </a:t>
            </a:r>
            <a:r>
              <a:rPr lang="en-US" altLang="zh-CN">
                <a:solidFill>
                  <a:srgbClr val="FF0000"/>
                </a:solidFill>
                <a:latin typeface="宋体" charset="-122"/>
              </a:rPr>
              <a:t>01.×××</a:t>
            </a:r>
            <a:r>
              <a:rPr lang="en-US" altLang="zh-CN">
                <a:solidFill>
                  <a:srgbClr val="FF0000"/>
                </a:solidFill>
                <a:latin typeface="Times New Roman" pitchFamily="18" charset="0"/>
              </a:rPr>
              <a:t>…</a:t>
            </a:r>
            <a:r>
              <a:rPr lang="en-US" altLang="zh-CN">
                <a:solidFill>
                  <a:srgbClr val="FF0000"/>
                </a:solidFill>
                <a:latin typeface="宋体" charset="-122"/>
              </a:rPr>
              <a:t>× </a:t>
            </a:r>
            <a:r>
              <a:rPr lang="zh-CN" altLang="en-US">
                <a:solidFill>
                  <a:srgbClr val="000000"/>
                </a:solidFill>
                <a:latin typeface="宋体" charset="-122"/>
              </a:rPr>
              <a:t>或  </a:t>
            </a:r>
            <a:r>
              <a:rPr lang="en-US" altLang="zh-CN">
                <a:solidFill>
                  <a:srgbClr val="FF0000"/>
                </a:solidFill>
                <a:latin typeface="宋体" charset="-122"/>
              </a:rPr>
              <a:t>10.×××</a:t>
            </a:r>
            <a:r>
              <a:rPr lang="en-US" altLang="zh-CN">
                <a:solidFill>
                  <a:srgbClr val="FF0000"/>
                </a:solidFill>
                <a:latin typeface="Times New Roman" pitchFamily="18" charset="0"/>
              </a:rPr>
              <a:t>…</a:t>
            </a:r>
            <a:r>
              <a:rPr lang="en-US" altLang="zh-CN">
                <a:solidFill>
                  <a:srgbClr val="FF0000"/>
                </a:solidFill>
                <a:latin typeface="宋体" charset="-122"/>
              </a:rPr>
              <a:t>×</a:t>
            </a:r>
            <a:r>
              <a:rPr lang="en-US" altLang="zh-CN">
                <a:solidFill>
                  <a:srgbClr val="000000"/>
                </a:solidFill>
                <a:latin typeface="宋体" charset="-122"/>
              </a:rPr>
              <a:t>,</a:t>
            </a:r>
          </a:p>
          <a:p>
            <a:pPr eaLnBrk="1" fontAlgn="auto" hangingPunct="1">
              <a:spcBef>
                <a:spcPct val="50000"/>
              </a:spcBef>
              <a:spcAft>
                <a:spcPts val="0"/>
              </a:spcAft>
            </a:pPr>
            <a:r>
              <a:rPr lang="en-US" altLang="zh-CN">
                <a:solidFill>
                  <a:srgbClr val="000000"/>
                </a:solidFill>
                <a:latin typeface="宋体" charset="-122"/>
              </a:rPr>
              <a:t>  </a:t>
            </a:r>
            <a:r>
              <a:rPr lang="zh-CN" altLang="en-US">
                <a:solidFill>
                  <a:srgbClr val="000000"/>
                </a:solidFill>
                <a:latin typeface="宋体" charset="-122"/>
              </a:rPr>
              <a:t>即两符号位不等，即结果的绝对值大于</a:t>
            </a:r>
            <a:r>
              <a:rPr lang="en-US" altLang="zh-CN">
                <a:solidFill>
                  <a:srgbClr val="000000"/>
                </a:solidFill>
                <a:latin typeface="宋体" charset="-122"/>
              </a:rPr>
              <a:t>1</a:t>
            </a:r>
            <a:r>
              <a:rPr lang="zh-CN" altLang="en-US">
                <a:solidFill>
                  <a:srgbClr val="000000"/>
                </a:solidFill>
                <a:latin typeface="宋体" charset="-122"/>
              </a:rPr>
              <a:t>。</a:t>
            </a:r>
            <a:r>
              <a:rPr lang="zh-CN" altLang="en-US">
                <a:solidFill>
                  <a:srgbClr val="FF0000"/>
                </a:solidFill>
                <a:latin typeface="宋体" charset="-122"/>
              </a:rPr>
              <a:t>向左破坏了规格化</a:t>
            </a:r>
            <a:r>
              <a:rPr lang="zh-CN" altLang="en-US">
                <a:solidFill>
                  <a:srgbClr val="000000"/>
                </a:solidFill>
                <a:latin typeface="宋体" charset="-122"/>
              </a:rPr>
              <a:t>。</a:t>
            </a:r>
          </a:p>
          <a:p>
            <a:pPr eaLnBrk="1" fontAlgn="auto" hangingPunct="1">
              <a:spcBef>
                <a:spcPct val="50000"/>
              </a:spcBef>
              <a:spcAft>
                <a:spcPts val="0"/>
              </a:spcAft>
            </a:pPr>
            <a:r>
              <a:rPr lang="zh-CN" altLang="en-US">
                <a:solidFill>
                  <a:srgbClr val="000000"/>
                </a:solidFill>
                <a:latin typeface="宋体" charset="-122"/>
              </a:rPr>
              <a:t>  此时</a:t>
            </a:r>
            <a:r>
              <a:rPr lang="en-US" altLang="zh-CN">
                <a:solidFill>
                  <a:srgbClr val="000000"/>
                </a:solidFill>
                <a:latin typeface="宋体" charset="-122"/>
              </a:rPr>
              <a:t>,</a:t>
            </a:r>
            <a:r>
              <a:rPr lang="zh-CN" altLang="en-US">
                <a:solidFill>
                  <a:srgbClr val="000000"/>
                </a:solidFill>
                <a:latin typeface="宋体" charset="-122"/>
              </a:rPr>
              <a:t>将尾数运算的结果右移一位</a:t>
            </a:r>
            <a:r>
              <a:rPr lang="en-US" altLang="zh-CN">
                <a:solidFill>
                  <a:srgbClr val="000000"/>
                </a:solidFill>
                <a:latin typeface="宋体" charset="-122"/>
              </a:rPr>
              <a:t>,</a:t>
            </a:r>
            <a:r>
              <a:rPr lang="zh-CN" altLang="en-US">
                <a:solidFill>
                  <a:srgbClr val="000000"/>
                </a:solidFill>
                <a:latin typeface="宋体" charset="-122"/>
              </a:rPr>
              <a:t>阶码加</a:t>
            </a:r>
            <a:r>
              <a:rPr lang="en-US" altLang="zh-CN">
                <a:solidFill>
                  <a:srgbClr val="000000"/>
                </a:solidFill>
                <a:latin typeface="宋体" charset="-122"/>
              </a:rPr>
              <a:t>1,</a:t>
            </a:r>
            <a:r>
              <a:rPr lang="zh-CN" altLang="en-US">
                <a:solidFill>
                  <a:srgbClr val="000000"/>
                </a:solidFill>
                <a:latin typeface="宋体" charset="-122"/>
              </a:rPr>
              <a:t>称为</a:t>
            </a:r>
            <a:r>
              <a:rPr lang="zh-CN" altLang="en-US">
                <a:solidFill>
                  <a:srgbClr val="FF0000"/>
                </a:solidFill>
                <a:latin typeface="宋体" charset="-122"/>
              </a:rPr>
              <a:t>向右规格化。</a:t>
            </a:r>
          </a:p>
        </p:txBody>
      </p:sp>
    </p:spTree>
    <p:extLst>
      <p:ext uri="{BB962C8B-B14F-4D97-AF65-F5344CB8AC3E}">
        <p14:creationId xmlns:p14="http://schemas.microsoft.com/office/powerpoint/2010/main" val="27784825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2"/>
          <p:cNvSpPr txBox="1">
            <a:spLocks noChangeArrowheads="1"/>
          </p:cNvSpPr>
          <p:nvPr/>
        </p:nvSpPr>
        <p:spPr bwMode="auto">
          <a:xfrm>
            <a:off x="457199" y="704850"/>
            <a:ext cx="3152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ahoma" pitchFamily="34" charset="0"/>
                <a:ea typeface="宋体" charset="-122"/>
              </a:defRPr>
            </a:lvl1pPr>
            <a:lvl2pPr marL="742950" indent="-285750" eaLnBrk="0" hangingPunct="0">
              <a:defRPr kumimoji="1" sz="2400" b="1">
                <a:solidFill>
                  <a:schemeClr val="tx1"/>
                </a:solidFill>
                <a:latin typeface="Tahoma" pitchFamily="34" charset="0"/>
                <a:ea typeface="宋体" charset="-122"/>
              </a:defRPr>
            </a:lvl2pPr>
            <a:lvl3pPr marL="1143000" indent="-228600" eaLnBrk="0" hangingPunct="0">
              <a:defRPr kumimoji="1" sz="2400" b="1">
                <a:solidFill>
                  <a:schemeClr val="tx1"/>
                </a:solidFill>
                <a:latin typeface="Tahoma" pitchFamily="34" charset="0"/>
                <a:ea typeface="宋体" charset="-122"/>
              </a:defRPr>
            </a:lvl3pPr>
            <a:lvl4pPr marL="1600200" indent="-228600" eaLnBrk="0" hangingPunct="0">
              <a:defRPr kumimoji="1" sz="2400" b="1">
                <a:solidFill>
                  <a:schemeClr val="tx1"/>
                </a:solidFill>
                <a:latin typeface="Tahoma" pitchFamily="34" charset="0"/>
                <a:ea typeface="宋体" charset="-122"/>
              </a:defRPr>
            </a:lvl4pPr>
            <a:lvl5pPr marL="2057400" indent="-228600" eaLnBrk="0" hangingPunct="0">
              <a:defRPr kumimoji="1" sz="2400" b="1">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b="1">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b="1">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b="1">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b="1">
                <a:solidFill>
                  <a:schemeClr val="tx1"/>
                </a:solidFill>
                <a:latin typeface="Tahoma" pitchFamily="34" charset="0"/>
                <a:ea typeface="宋体" charset="-122"/>
              </a:defRPr>
            </a:lvl9pPr>
          </a:lstStyle>
          <a:p>
            <a:pPr algn="just" eaLnBrk="1" fontAlgn="auto" hangingPunct="1">
              <a:spcBef>
                <a:spcPct val="50000"/>
              </a:spcBef>
              <a:spcAft>
                <a:spcPts val="0"/>
              </a:spcAft>
            </a:pPr>
            <a:r>
              <a:rPr lang="zh-CN" altLang="en-US" dirty="0">
                <a:solidFill>
                  <a:srgbClr val="3333FF"/>
                </a:solidFill>
                <a:latin typeface="宋体" charset="-122"/>
              </a:rPr>
              <a:t> 溢出处理</a:t>
            </a:r>
            <a:endParaRPr lang="zh-CN" altLang="en-US" dirty="0">
              <a:solidFill>
                <a:srgbClr val="000000"/>
              </a:solidFill>
              <a:latin typeface="宋体" charset="-122"/>
            </a:endParaRPr>
          </a:p>
        </p:txBody>
      </p:sp>
      <p:sp>
        <p:nvSpPr>
          <p:cNvPr id="141315" name="Text Box 6"/>
          <p:cNvSpPr txBox="1">
            <a:spLocks noChangeArrowheads="1"/>
          </p:cNvSpPr>
          <p:nvPr/>
        </p:nvSpPr>
        <p:spPr bwMode="auto">
          <a:xfrm>
            <a:off x="457200" y="1244600"/>
            <a:ext cx="8274050" cy="3242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itchFamily="34" charset="0"/>
                <a:ea typeface="宋体" charset="-122"/>
              </a:defRPr>
            </a:lvl1pPr>
            <a:lvl2pPr marL="742950" indent="-285750" eaLnBrk="0" hangingPunct="0">
              <a:defRPr kumimoji="1" sz="2400" b="1">
                <a:solidFill>
                  <a:schemeClr val="tx1"/>
                </a:solidFill>
                <a:latin typeface="Tahoma" pitchFamily="34" charset="0"/>
                <a:ea typeface="宋体" charset="-122"/>
              </a:defRPr>
            </a:lvl2pPr>
            <a:lvl3pPr marL="1143000" indent="-228600" eaLnBrk="0" hangingPunct="0">
              <a:defRPr kumimoji="1" sz="2400" b="1">
                <a:solidFill>
                  <a:schemeClr val="tx1"/>
                </a:solidFill>
                <a:latin typeface="Tahoma" pitchFamily="34" charset="0"/>
                <a:ea typeface="宋体" charset="-122"/>
              </a:defRPr>
            </a:lvl3pPr>
            <a:lvl4pPr marL="1600200" indent="-228600" eaLnBrk="0" hangingPunct="0">
              <a:defRPr kumimoji="1" sz="2400" b="1">
                <a:solidFill>
                  <a:schemeClr val="tx1"/>
                </a:solidFill>
                <a:latin typeface="Tahoma" pitchFamily="34" charset="0"/>
                <a:ea typeface="宋体" charset="-122"/>
              </a:defRPr>
            </a:lvl4pPr>
            <a:lvl5pPr marL="2057400" indent="-228600" eaLnBrk="0" hangingPunct="0">
              <a:defRPr kumimoji="1" sz="2400" b="1">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b="1">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b="1">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b="1">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b="1">
                <a:solidFill>
                  <a:schemeClr val="tx1"/>
                </a:solidFill>
                <a:latin typeface="Tahoma" pitchFamily="34" charset="0"/>
                <a:ea typeface="宋体" charset="-122"/>
              </a:defRPr>
            </a:lvl9pPr>
          </a:lstStyle>
          <a:p>
            <a:pPr eaLnBrk="1" fontAlgn="auto" hangingPunct="1">
              <a:lnSpc>
                <a:spcPct val="150000"/>
              </a:lnSpc>
              <a:spcBef>
                <a:spcPct val="50000"/>
              </a:spcBef>
              <a:spcAft>
                <a:spcPts val="0"/>
              </a:spcAft>
            </a:pPr>
            <a:r>
              <a:rPr lang="en-US" altLang="zh-CN" dirty="0">
                <a:solidFill>
                  <a:srgbClr val="000000"/>
                </a:solidFill>
                <a:latin typeface="Times New Roman" pitchFamily="18" charset="0"/>
              </a:rPr>
              <a:t>    </a:t>
            </a:r>
            <a:r>
              <a:rPr lang="en-US" altLang="zh-CN" sz="2800" dirty="0">
                <a:solidFill>
                  <a:srgbClr val="000000"/>
                </a:solidFill>
                <a:latin typeface="Times New Roman" pitchFamily="18" charset="0"/>
              </a:rPr>
              <a:t> </a:t>
            </a:r>
            <a:r>
              <a:rPr lang="zh-CN" altLang="en-US" sz="2800" dirty="0">
                <a:solidFill>
                  <a:srgbClr val="000000"/>
                </a:solidFill>
                <a:latin typeface="Times New Roman" pitchFamily="18" charset="0"/>
              </a:rPr>
              <a:t>与定点加减法一样，浮点加减运算最后一步也需判溢出。在浮点规格化中已指出，当尾数之和</a:t>
            </a:r>
            <a:r>
              <a:rPr lang="en-US" altLang="zh-CN" sz="2800" dirty="0">
                <a:solidFill>
                  <a:srgbClr val="000000"/>
                </a:solidFill>
                <a:latin typeface="Times New Roman" pitchFamily="18" charset="0"/>
              </a:rPr>
              <a:t>(</a:t>
            </a:r>
            <a:r>
              <a:rPr lang="zh-CN" altLang="en-US" sz="2800" dirty="0">
                <a:solidFill>
                  <a:srgbClr val="000000"/>
                </a:solidFill>
                <a:latin typeface="Times New Roman" pitchFamily="18" charset="0"/>
              </a:rPr>
              <a:t>差</a:t>
            </a:r>
            <a:r>
              <a:rPr lang="en-US" altLang="zh-CN" sz="2800" dirty="0">
                <a:solidFill>
                  <a:srgbClr val="000000"/>
                </a:solidFill>
                <a:latin typeface="Times New Roman" pitchFamily="18" charset="0"/>
              </a:rPr>
              <a:t>)</a:t>
            </a:r>
            <a:r>
              <a:rPr lang="zh-CN" altLang="en-US" sz="2800" dirty="0">
                <a:solidFill>
                  <a:srgbClr val="000000"/>
                </a:solidFill>
                <a:latin typeface="Times New Roman" pitchFamily="18" charset="0"/>
              </a:rPr>
              <a:t>出现</a:t>
            </a:r>
            <a:r>
              <a:rPr lang="en-US" altLang="zh-CN" sz="2800" dirty="0">
                <a:solidFill>
                  <a:srgbClr val="000000"/>
                </a:solidFill>
                <a:latin typeface="Times New Roman" pitchFamily="18" charset="0"/>
              </a:rPr>
              <a:t>01</a:t>
            </a:r>
            <a:r>
              <a:rPr lang="zh-CN" altLang="en-US" sz="2800" dirty="0">
                <a:solidFill>
                  <a:srgbClr val="000000"/>
                </a:solidFill>
                <a:latin typeface="Times New Roman" pitchFamily="18" charset="0"/>
              </a:rPr>
              <a:t>．</a:t>
            </a:r>
            <a:r>
              <a:rPr lang="en-US" altLang="zh-CN" sz="2800" dirty="0">
                <a:solidFill>
                  <a:srgbClr val="000000"/>
                </a:solidFill>
                <a:latin typeface="Times New Roman" pitchFamily="18" charset="0"/>
              </a:rPr>
              <a:t>××…×</a:t>
            </a:r>
            <a:r>
              <a:rPr lang="zh-CN" altLang="en-US" sz="2800" dirty="0">
                <a:solidFill>
                  <a:srgbClr val="000000"/>
                </a:solidFill>
                <a:latin typeface="Times New Roman" pitchFamily="18" charset="0"/>
              </a:rPr>
              <a:t>或</a:t>
            </a:r>
            <a:r>
              <a:rPr lang="en-US" altLang="zh-CN" sz="2800" dirty="0">
                <a:solidFill>
                  <a:srgbClr val="000000"/>
                </a:solidFill>
                <a:latin typeface="Times New Roman" pitchFamily="18" charset="0"/>
              </a:rPr>
              <a:t>10</a:t>
            </a:r>
            <a:r>
              <a:rPr lang="zh-CN" altLang="en-US" sz="2800" dirty="0">
                <a:solidFill>
                  <a:srgbClr val="000000"/>
                </a:solidFill>
                <a:latin typeface="Times New Roman" pitchFamily="18" charset="0"/>
              </a:rPr>
              <a:t>．</a:t>
            </a:r>
            <a:r>
              <a:rPr lang="en-US" altLang="zh-CN" sz="2800" dirty="0">
                <a:solidFill>
                  <a:srgbClr val="000000"/>
                </a:solidFill>
                <a:latin typeface="Times New Roman" pitchFamily="18" charset="0"/>
              </a:rPr>
              <a:t>××…×</a:t>
            </a:r>
            <a:r>
              <a:rPr lang="zh-CN" altLang="en-US" sz="2800" dirty="0">
                <a:solidFill>
                  <a:srgbClr val="000000"/>
                </a:solidFill>
                <a:latin typeface="Times New Roman" pitchFamily="18" charset="0"/>
              </a:rPr>
              <a:t>时，并不表示溢出，只有将此数</a:t>
            </a:r>
            <a:r>
              <a:rPr lang="zh-CN" altLang="en-US" sz="2800" dirty="0">
                <a:solidFill>
                  <a:srgbClr val="FF0000"/>
                </a:solidFill>
                <a:latin typeface="Times New Roman" pitchFamily="18" charset="0"/>
              </a:rPr>
              <a:t>右规</a:t>
            </a:r>
            <a:r>
              <a:rPr lang="zh-CN" altLang="en-US" sz="2800" dirty="0">
                <a:solidFill>
                  <a:srgbClr val="000000"/>
                </a:solidFill>
                <a:latin typeface="Times New Roman" pitchFamily="18" charset="0"/>
              </a:rPr>
              <a:t>后，再根据</a:t>
            </a:r>
            <a:r>
              <a:rPr lang="zh-CN" altLang="en-US" sz="2800" dirty="0">
                <a:solidFill>
                  <a:srgbClr val="FF0000"/>
                </a:solidFill>
                <a:latin typeface="Times New Roman" pitchFamily="18" charset="0"/>
              </a:rPr>
              <a:t>阶码</a:t>
            </a:r>
            <a:r>
              <a:rPr lang="zh-CN" altLang="en-US" sz="2800" dirty="0">
                <a:solidFill>
                  <a:srgbClr val="000000"/>
                </a:solidFill>
                <a:latin typeface="Times New Roman" pitchFamily="18" charset="0"/>
              </a:rPr>
              <a:t>来判断浮点运算结果是否溢出。</a:t>
            </a:r>
          </a:p>
        </p:txBody>
      </p:sp>
    </p:spTree>
    <p:extLst>
      <p:ext uri="{BB962C8B-B14F-4D97-AF65-F5344CB8AC3E}">
        <p14:creationId xmlns:p14="http://schemas.microsoft.com/office/powerpoint/2010/main" val="601938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ext Box 2"/>
          <p:cNvSpPr txBox="1">
            <a:spLocks noChangeArrowheads="1"/>
          </p:cNvSpPr>
          <p:nvPr/>
        </p:nvSpPr>
        <p:spPr bwMode="auto">
          <a:xfrm>
            <a:off x="241300" y="723900"/>
            <a:ext cx="86614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itchFamily="34" charset="0"/>
                <a:ea typeface="宋体" charset="-122"/>
              </a:defRPr>
            </a:lvl1pPr>
            <a:lvl2pPr marL="742950" indent="-285750" eaLnBrk="0" hangingPunct="0">
              <a:defRPr kumimoji="1" sz="2400" b="1">
                <a:solidFill>
                  <a:schemeClr val="tx1"/>
                </a:solidFill>
                <a:latin typeface="Tahoma" pitchFamily="34" charset="0"/>
                <a:ea typeface="宋体" charset="-122"/>
              </a:defRPr>
            </a:lvl2pPr>
            <a:lvl3pPr marL="1143000" indent="-228600" eaLnBrk="0" hangingPunct="0">
              <a:defRPr kumimoji="1" sz="2400" b="1">
                <a:solidFill>
                  <a:schemeClr val="tx1"/>
                </a:solidFill>
                <a:latin typeface="Tahoma" pitchFamily="34" charset="0"/>
                <a:ea typeface="宋体" charset="-122"/>
              </a:defRPr>
            </a:lvl3pPr>
            <a:lvl4pPr marL="1600200" indent="-228600" eaLnBrk="0" hangingPunct="0">
              <a:defRPr kumimoji="1" sz="2400" b="1">
                <a:solidFill>
                  <a:schemeClr val="tx1"/>
                </a:solidFill>
                <a:latin typeface="Tahoma" pitchFamily="34" charset="0"/>
                <a:ea typeface="宋体" charset="-122"/>
              </a:defRPr>
            </a:lvl4pPr>
            <a:lvl5pPr marL="2057400" indent="-228600" eaLnBrk="0" hangingPunct="0">
              <a:defRPr kumimoji="1" sz="2400" b="1">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b="1">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b="1">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b="1">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b="1">
                <a:solidFill>
                  <a:schemeClr val="tx1"/>
                </a:solidFill>
                <a:latin typeface="Tahoma" pitchFamily="34" charset="0"/>
                <a:ea typeface="宋体" charset="-122"/>
              </a:defRPr>
            </a:lvl9pPr>
          </a:lstStyle>
          <a:p>
            <a:pPr eaLnBrk="1" fontAlgn="auto" hangingPunct="1">
              <a:spcBef>
                <a:spcPct val="50000"/>
              </a:spcBef>
              <a:spcAft>
                <a:spcPts val="0"/>
              </a:spcAft>
            </a:pPr>
            <a:r>
              <a:rPr lang="en-US" altLang="zh-CN">
                <a:solidFill>
                  <a:srgbClr val="000000"/>
                </a:solidFill>
                <a:latin typeface="Times New Roman" pitchFamily="18" charset="0"/>
              </a:rPr>
              <a:t>    </a:t>
            </a:r>
            <a:r>
              <a:rPr lang="zh-CN" altLang="en-US">
                <a:solidFill>
                  <a:srgbClr val="000000"/>
                </a:solidFill>
                <a:latin typeface="Times New Roman" pitchFamily="18" charset="0"/>
              </a:rPr>
              <a:t>若机器数为补码，尾数为规格化形式，并假设阶符取</a:t>
            </a:r>
            <a:r>
              <a:rPr lang="en-US" altLang="zh-CN">
                <a:solidFill>
                  <a:srgbClr val="000000"/>
                </a:solidFill>
                <a:latin typeface="Times New Roman" pitchFamily="18" charset="0"/>
              </a:rPr>
              <a:t>2</a:t>
            </a:r>
            <a:r>
              <a:rPr lang="zh-CN" altLang="en-US">
                <a:solidFill>
                  <a:srgbClr val="000000"/>
                </a:solidFill>
                <a:latin typeface="Times New Roman" pitchFamily="18" charset="0"/>
              </a:rPr>
              <a:t>位，阶码取</a:t>
            </a:r>
            <a:r>
              <a:rPr lang="en-US" altLang="zh-CN">
                <a:solidFill>
                  <a:srgbClr val="000000"/>
                </a:solidFill>
                <a:latin typeface="Times New Roman" pitchFamily="18" charset="0"/>
              </a:rPr>
              <a:t>7</a:t>
            </a:r>
            <a:r>
              <a:rPr lang="zh-CN" altLang="en-US">
                <a:solidFill>
                  <a:srgbClr val="000000"/>
                </a:solidFill>
                <a:latin typeface="Times New Roman" pitchFamily="18" charset="0"/>
              </a:rPr>
              <a:t>位、数符取</a:t>
            </a:r>
            <a:r>
              <a:rPr lang="en-US" altLang="zh-CN">
                <a:solidFill>
                  <a:srgbClr val="000000"/>
                </a:solidFill>
                <a:latin typeface="Times New Roman" pitchFamily="18" charset="0"/>
              </a:rPr>
              <a:t>2</a:t>
            </a:r>
            <a:r>
              <a:rPr lang="zh-CN" altLang="en-US">
                <a:solidFill>
                  <a:srgbClr val="000000"/>
                </a:solidFill>
                <a:latin typeface="Times New Roman" pitchFamily="18" charset="0"/>
              </a:rPr>
              <a:t>位，尾数取</a:t>
            </a:r>
            <a:r>
              <a:rPr lang="en-US" altLang="zh-CN">
                <a:solidFill>
                  <a:srgbClr val="000000"/>
                </a:solidFill>
                <a:latin typeface="Times New Roman" pitchFamily="18" charset="0"/>
              </a:rPr>
              <a:t>n</a:t>
            </a:r>
            <a:r>
              <a:rPr lang="zh-CN" altLang="en-US">
                <a:solidFill>
                  <a:srgbClr val="000000"/>
                </a:solidFill>
                <a:latin typeface="Times New Roman" pitchFamily="18" charset="0"/>
              </a:rPr>
              <a:t>位，则它们能表示的补码在数轴上的表示范围如图所示。</a:t>
            </a:r>
          </a:p>
        </p:txBody>
      </p:sp>
      <p:grpSp>
        <p:nvGrpSpPr>
          <p:cNvPr id="142339" name="Group 6"/>
          <p:cNvGrpSpPr>
            <a:grpSpLocks/>
          </p:cNvGrpSpPr>
          <p:nvPr/>
        </p:nvGrpSpPr>
        <p:grpSpPr bwMode="auto">
          <a:xfrm>
            <a:off x="457200" y="2091091"/>
            <a:ext cx="8229600" cy="2379662"/>
            <a:chOff x="296" y="1389"/>
            <a:chExt cx="5184" cy="1499"/>
          </a:xfrm>
        </p:grpSpPr>
        <p:grpSp>
          <p:nvGrpSpPr>
            <p:cNvPr id="142340" name="Group 7"/>
            <p:cNvGrpSpPr>
              <a:grpSpLocks/>
            </p:cNvGrpSpPr>
            <p:nvPr/>
          </p:nvGrpSpPr>
          <p:grpSpPr bwMode="auto">
            <a:xfrm>
              <a:off x="296" y="1389"/>
              <a:ext cx="5184" cy="1499"/>
              <a:chOff x="304" y="429"/>
              <a:chExt cx="5184" cy="1499"/>
            </a:xfrm>
          </p:grpSpPr>
          <p:pic>
            <p:nvPicPr>
              <p:cNvPr id="142345" name="Picture 8" descr="sspictmp0077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 y="429"/>
                <a:ext cx="5184" cy="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6" name="Rectangle 9"/>
              <p:cNvSpPr>
                <a:spLocks noChangeArrowheads="1"/>
              </p:cNvSpPr>
              <p:nvPr/>
            </p:nvSpPr>
            <p:spPr bwMode="auto">
              <a:xfrm>
                <a:off x="3344" y="864"/>
                <a:ext cx="1288" cy="104"/>
              </a:xfrm>
              <a:prstGeom prst="rect">
                <a:avLst/>
              </a:prstGeom>
              <a:solidFill>
                <a:schemeClr val="accent1"/>
              </a:solidFill>
              <a:ln w="9525">
                <a:solidFill>
                  <a:schemeClr val="tx1"/>
                </a:solidFill>
                <a:miter lim="800000"/>
                <a:headEnd/>
                <a:tailEnd/>
              </a:ln>
            </p:spPr>
            <p:txBody>
              <a:bodyPr wrap="none" anchor="ctr"/>
              <a:lstStyle/>
              <a:p>
                <a:pPr eaLnBrk="1" fontAlgn="auto" hangingPunct="1">
                  <a:spcBef>
                    <a:spcPts val="0"/>
                  </a:spcBef>
                  <a:spcAft>
                    <a:spcPts val="0"/>
                  </a:spcAft>
                </a:pPr>
                <a:endParaRPr lang="zh-CN" altLang="en-US">
                  <a:solidFill>
                    <a:srgbClr val="000000"/>
                  </a:solidFill>
                  <a:latin typeface="Tahoma"/>
                </a:endParaRPr>
              </a:p>
            </p:txBody>
          </p:sp>
          <p:sp>
            <p:nvSpPr>
              <p:cNvPr id="142347" name="Rectangle 10"/>
              <p:cNvSpPr>
                <a:spLocks noChangeArrowheads="1"/>
              </p:cNvSpPr>
              <p:nvPr/>
            </p:nvSpPr>
            <p:spPr bwMode="auto">
              <a:xfrm>
                <a:off x="1216" y="856"/>
                <a:ext cx="1288" cy="104"/>
              </a:xfrm>
              <a:prstGeom prst="rect">
                <a:avLst/>
              </a:prstGeom>
              <a:solidFill>
                <a:schemeClr val="accent1"/>
              </a:solidFill>
              <a:ln w="9525">
                <a:solidFill>
                  <a:schemeClr val="tx1"/>
                </a:solidFill>
                <a:miter lim="800000"/>
                <a:headEnd/>
                <a:tailEnd/>
              </a:ln>
            </p:spPr>
            <p:txBody>
              <a:bodyPr wrap="none" anchor="ctr"/>
              <a:lstStyle/>
              <a:p>
                <a:pPr eaLnBrk="1" fontAlgn="auto" hangingPunct="1">
                  <a:spcBef>
                    <a:spcPts val="0"/>
                  </a:spcBef>
                  <a:spcAft>
                    <a:spcPts val="0"/>
                  </a:spcAft>
                </a:pPr>
                <a:endParaRPr lang="zh-CN" altLang="en-US">
                  <a:solidFill>
                    <a:srgbClr val="000000"/>
                  </a:solidFill>
                  <a:latin typeface="Tahoma"/>
                </a:endParaRPr>
              </a:p>
            </p:txBody>
          </p:sp>
        </p:grpSp>
        <p:grpSp>
          <p:nvGrpSpPr>
            <p:cNvPr id="142341" name="Group 11"/>
            <p:cNvGrpSpPr>
              <a:grpSpLocks/>
            </p:cNvGrpSpPr>
            <p:nvPr/>
          </p:nvGrpSpPr>
          <p:grpSpPr bwMode="auto">
            <a:xfrm>
              <a:off x="472" y="1429"/>
              <a:ext cx="4504" cy="499"/>
              <a:chOff x="472" y="1429"/>
              <a:chExt cx="4504" cy="499"/>
            </a:xfrm>
          </p:grpSpPr>
          <p:sp>
            <p:nvSpPr>
              <p:cNvPr id="142342" name="Line 12"/>
              <p:cNvSpPr>
                <a:spLocks noChangeShapeType="1"/>
              </p:cNvSpPr>
              <p:nvPr/>
            </p:nvSpPr>
            <p:spPr bwMode="auto">
              <a:xfrm>
                <a:off x="2944" y="1792"/>
                <a:ext cx="0" cy="13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pPr>
                <a:endParaRPr lang="zh-CN" altLang="en-US">
                  <a:solidFill>
                    <a:srgbClr val="000000"/>
                  </a:solidFill>
                  <a:latin typeface="Tahoma"/>
                </a:endParaRPr>
              </a:p>
            </p:txBody>
          </p:sp>
          <p:sp>
            <p:nvSpPr>
              <p:cNvPr id="142343" name="Text Box 13"/>
              <p:cNvSpPr txBox="1">
                <a:spLocks noChangeArrowheads="1"/>
              </p:cNvSpPr>
              <p:nvPr/>
            </p:nvSpPr>
            <p:spPr bwMode="auto">
              <a:xfrm>
                <a:off x="4656" y="1445"/>
                <a:ext cx="3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itchFamily="34" charset="0"/>
                    <a:ea typeface="宋体" charset="-122"/>
                  </a:defRPr>
                </a:lvl1pPr>
                <a:lvl2pPr marL="742950" indent="-285750" eaLnBrk="0" hangingPunct="0">
                  <a:defRPr kumimoji="1" sz="2400" b="1">
                    <a:solidFill>
                      <a:schemeClr val="tx1"/>
                    </a:solidFill>
                    <a:latin typeface="Tahoma" pitchFamily="34" charset="0"/>
                    <a:ea typeface="宋体" charset="-122"/>
                  </a:defRPr>
                </a:lvl2pPr>
                <a:lvl3pPr marL="1143000" indent="-228600" eaLnBrk="0" hangingPunct="0">
                  <a:defRPr kumimoji="1" sz="2400" b="1">
                    <a:solidFill>
                      <a:schemeClr val="tx1"/>
                    </a:solidFill>
                    <a:latin typeface="Tahoma" pitchFamily="34" charset="0"/>
                    <a:ea typeface="宋体" charset="-122"/>
                  </a:defRPr>
                </a:lvl3pPr>
                <a:lvl4pPr marL="1600200" indent="-228600" eaLnBrk="0" hangingPunct="0">
                  <a:defRPr kumimoji="1" sz="2400" b="1">
                    <a:solidFill>
                      <a:schemeClr val="tx1"/>
                    </a:solidFill>
                    <a:latin typeface="Tahoma" pitchFamily="34" charset="0"/>
                    <a:ea typeface="宋体" charset="-122"/>
                  </a:defRPr>
                </a:lvl4pPr>
                <a:lvl5pPr marL="2057400" indent="-228600" eaLnBrk="0" hangingPunct="0">
                  <a:defRPr kumimoji="1" sz="2400" b="1">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b="1">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b="1">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b="1">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b="1">
                    <a:solidFill>
                      <a:schemeClr val="tx1"/>
                    </a:solidFill>
                    <a:latin typeface="Tahoma" pitchFamily="34" charset="0"/>
                    <a:ea typeface="宋体" charset="-122"/>
                  </a:defRPr>
                </a:lvl9pPr>
              </a:lstStyle>
              <a:p>
                <a:pPr eaLnBrk="1" fontAlgn="auto" hangingPunct="1">
                  <a:spcBef>
                    <a:spcPct val="50000"/>
                  </a:spcBef>
                  <a:spcAft>
                    <a:spcPts val="0"/>
                  </a:spcAft>
                </a:pPr>
                <a:r>
                  <a:rPr lang="zh-CN" altLang="en-US" sz="2000">
                    <a:solidFill>
                      <a:srgbClr val="FF0000"/>
                    </a:solidFill>
                    <a:latin typeface="Times New Roman" pitchFamily="18" charset="0"/>
                  </a:rPr>
                  <a:t>正</a:t>
                </a:r>
              </a:p>
            </p:txBody>
          </p:sp>
          <p:sp>
            <p:nvSpPr>
              <p:cNvPr id="142344" name="Text Box 14"/>
              <p:cNvSpPr txBox="1">
                <a:spLocks noChangeArrowheads="1"/>
              </p:cNvSpPr>
              <p:nvPr/>
            </p:nvSpPr>
            <p:spPr bwMode="auto">
              <a:xfrm>
                <a:off x="472" y="1429"/>
                <a:ext cx="3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itchFamily="34" charset="0"/>
                    <a:ea typeface="宋体" charset="-122"/>
                  </a:defRPr>
                </a:lvl1pPr>
                <a:lvl2pPr marL="742950" indent="-285750" eaLnBrk="0" hangingPunct="0">
                  <a:defRPr kumimoji="1" sz="2400" b="1">
                    <a:solidFill>
                      <a:schemeClr val="tx1"/>
                    </a:solidFill>
                    <a:latin typeface="Tahoma" pitchFamily="34" charset="0"/>
                    <a:ea typeface="宋体" charset="-122"/>
                  </a:defRPr>
                </a:lvl2pPr>
                <a:lvl3pPr marL="1143000" indent="-228600" eaLnBrk="0" hangingPunct="0">
                  <a:defRPr kumimoji="1" sz="2400" b="1">
                    <a:solidFill>
                      <a:schemeClr val="tx1"/>
                    </a:solidFill>
                    <a:latin typeface="Tahoma" pitchFamily="34" charset="0"/>
                    <a:ea typeface="宋体" charset="-122"/>
                  </a:defRPr>
                </a:lvl3pPr>
                <a:lvl4pPr marL="1600200" indent="-228600" eaLnBrk="0" hangingPunct="0">
                  <a:defRPr kumimoji="1" sz="2400" b="1">
                    <a:solidFill>
                      <a:schemeClr val="tx1"/>
                    </a:solidFill>
                    <a:latin typeface="Tahoma" pitchFamily="34" charset="0"/>
                    <a:ea typeface="宋体" charset="-122"/>
                  </a:defRPr>
                </a:lvl4pPr>
                <a:lvl5pPr marL="2057400" indent="-228600" eaLnBrk="0" hangingPunct="0">
                  <a:defRPr kumimoji="1" sz="2400" b="1">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b="1">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b="1">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b="1">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b="1">
                    <a:solidFill>
                      <a:schemeClr val="tx1"/>
                    </a:solidFill>
                    <a:latin typeface="Tahoma" pitchFamily="34" charset="0"/>
                    <a:ea typeface="宋体" charset="-122"/>
                  </a:defRPr>
                </a:lvl9pPr>
              </a:lstStyle>
              <a:p>
                <a:pPr eaLnBrk="1" fontAlgn="auto" hangingPunct="1">
                  <a:spcBef>
                    <a:spcPct val="50000"/>
                  </a:spcBef>
                  <a:spcAft>
                    <a:spcPts val="0"/>
                  </a:spcAft>
                </a:pPr>
                <a:r>
                  <a:rPr lang="zh-CN" altLang="en-US" sz="2000">
                    <a:solidFill>
                      <a:srgbClr val="FF0000"/>
                    </a:solidFill>
                    <a:latin typeface="Times New Roman" pitchFamily="18" charset="0"/>
                  </a:rPr>
                  <a:t>负</a:t>
                </a:r>
              </a:p>
            </p:txBody>
          </p:sp>
        </p:grpSp>
      </p:grpSp>
      <p:sp>
        <p:nvSpPr>
          <p:cNvPr id="12" name="文本框 11">
            <a:extLst>
              <a:ext uri="{FF2B5EF4-FFF2-40B4-BE49-F238E27FC236}">
                <a16:creationId xmlns:a16="http://schemas.microsoft.com/office/drawing/2014/main" id="{CBF98EA2-35DC-4251-876E-E39165412DE8}"/>
              </a:ext>
            </a:extLst>
          </p:cNvPr>
          <p:cNvSpPr txBox="1"/>
          <p:nvPr/>
        </p:nvSpPr>
        <p:spPr>
          <a:xfrm>
            <a:off x="457200" y="4650494"/>
            <a:ext cx="8229600" cy="1809726"/>
          </a:xfrm>
          <a:prstGeom prst="rect">
            <a:avLst/>
          </a:prstGeom>
          <a:noFill/>
        </p:spPr>
        <p:txBody>
          <a:bodyPr wrap="square">
            <a:spAutoFit/>
          </a:bodyPr>
          <a:lstStyle/>
          <a:p>
            <a:pPr eaLnBrk="1" hangingPunct="1">
              <a:lnSpc>
                <a:spcPct val="90000"/>
              </a:lnSpc>
              <a:tabLst>
                <a:tab pos="1341438" algn="l"/>
                <a:tab pos="2874963" algn="l"/>
              </a:tabLst>
            </a:pPr>
            <a:r>
              <a:rPr lang="en-US" altLang="zh-CN" sz="2800" b="1" dirty="0">
                <a:ea typeface="微软雅黑" panose="020B0503020204020204" pitchFamily="34" charset="-122"/>
              </a:rPr>
              <a:t>Some specific numbers</a:t>
            </a:r>
          </a:p>
          <a:p>
            <a:pPr lvl="1" eaLnBrk="1" hangingPunct="1">
              <a:lnSpc>
                <a:spcPct val="90000"/>
              </a:lnSpc>
              <a:tabLst>
                <a:tab pos="1341438" algn="l"/>
                <a:tab pos="2874963" algn="l"/>
              </a:tabLst>
            </a:pPr>
            <a:r>
              <a:rPr lang="en-US" altLang="zh-CN" sz="2400" b="1" dirty="0">
                <a:ea typeface="微软雅黑" panose="020B0503020204020204" pitchFamily="34" charset="-122"/>
              </a:rPr>
              <a:t>  0:	0000 0000 … 0000</a:t>
            </a:r>
          </a:p>
          <a:p>
            <a:pPr lvl="1" eaLnBrk="1" hangingPunct="1">
              <a:lnSpc>
                <a:spcPct val="90000"/>
              </a:lnSpc>
              <a:tabLst>
                <a:tab pos="1341438" algn="l"/>
                <a:tab pos="2874963" algn="l"/>
              </a:tabLst>
            </a:pPr>
            <a:r>
              <a:rPr lang="en-AU" altLang="zh-CN" sz="2400" b="1" dirty="0">
                <a:ea typeface="微软雅黑" panose="020B0503020204020204" pitchFamily="34" charset="-122"/>
              </a:rPr>
              <a:t>–1:	1111 1111 … 1111</a:t>
            </a:r>
          </a:p>
          <a:p>
            <a:pPr lvl="1" eaLnBrk="1" hangingPunct="1">
              <a:lnSpc>
                <a:spcPct val="90000"/>
              </a:lnSpc>
              <a:tabLst>
                <a:tab pos="1341438" algn="l"/>
                <a:tab pos="2874963" algn="l"/>
              </a:tabLst>
            </a:pPr>
            <a:r>
              <a:rPr lang="en-US" altLang="zh-CN" sz="2400" b="1" dirty="0">
                <a:ea typeface="微软雅黑" panose="020B0503020204020204" pitchFamily="34" charset="-122"/>
              </a:rPr>
              <a:t>Most-negative:	1000 0000 … 0000</a:t>
            </a:r>
          </a:p>
          <a:p>
            <a:pPr lvl="1" eaLnBrk="1" hangingPunct="1">
              <a:lnSpc>
                <a:spcPct val="90000"/>
              </a:lnSpc>
              <a:tabLst>
                <a:tab pos="1341438" algn="l"/>
                <a:tab pos="2874963" algn="l"/>
              </a:tabLst>
            </a:pPr>
            <a:r>
              <a:rPr lang="en-US" altLang="zh-CN" sz="2400" b="1" dirty="0">
                <a:ea typeface="微软雅黑" panose="020B0503020204020204" pitchFamily="34" charset="-122"/>
              </a:rPr>
              <a:t>Most-positive:	0111 1111 … 1111</a:t>
            </a:r>
          </a:p>
        </p:txBody>
      </p:sp>
    </p:spTree>
    <p:extLst>
      <p:ext uri="{BB962C8B-B14F-4D97-AF65-F5344CB8AC3E}">
        <p14:creationId xmlns:p14="http://schemas.microsoft.com/office/powerpoint/2010/main" val="2419828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p:cNvSpPr txBox="1">
            <a:spLocks noChangeArrowheads="1"/>
          </p:cNvSpPr>
          <p:nvPr/>
        </p:nvSpPr>
        <p:spPr bwMode="auto">
          <a:xfrm>
            <a:off x="342900" y="901700"/>
            <a:ext cx="84201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itchFamily="34" charset="0"/>
                <a:ea typeface="宋体" charset="-122"/>
              </a:defRPr>
            </a:lvl1pPr>
            <a:lvl2pPr marL="742950" indent="-285750" eaLnBrk="0" hangingPunct="0">
              <a:defRPr kumimoji="1" sz="2400" b="1">
                <a:solidFill>
                  <a:schemeClr val="tx1"/>
                </a:solidFill>
                <a:latin typeface="Tahoma" pitchFamily="34" charset="0"/>
                <a:ea typeface="宋体" charset="-122"/>
              </a:defRPr>
            </a:lvl2pPr>
            <a:lvl3pPr marL="1143000" indent="-228600" eaLnBrk="0" hangingPunct="0">
              <a:defRPr kumimoji="1" sz="2400" b="1">
                <a:solidFill>
                  <a:schemeClr val="tx1"/>
                </a:solidFill>
                <a:latin typeface="Tahoma" pitchFamily="34" charset="0"/>
                <a:ea typeface="宋体" charset="-122"/>
              </a:defRPr>
            </a:lvl3pPr>
            <a:lvl4pPr marL="1600200" indent="-228600" eaLnBrk="0" hangingPunct="0">
              <a:defRPr kumimoji="1" sz="2400" b="1">
                <a:solidFill>
                  <a:schemeClr val="tx1"/>
                </a:solidFill>
                <a:latin typeface="Tahoma" pitchFamily="34" charset="0"/>
                <a:ea typeface="宋体" charset="-122"/>
              </a:defRPr>
            </a:lvl4pPr>
            <a:lvl5pPr marL="2057400" indent="-228600" eaLnBrk="0" hangingPunct="0">
              <a:defRPr kumimoji="1" sz="2400" b="1">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b="1">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b="1">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b="1">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b="1">
                <a:solidFill>
                  <a:schemeClr val="tx1"/>
                </a:solidFill>
                <a:latin typeface="Tahoma" pitchFamily="34" charset="0"/>
                <a:ea typeface="宋体" charset="-122"/>
              </a:defRPr>
            </a:lvl9pPr>
          </a:lstStyle>
          <a:p>
            <a:pPr eaLnBrk="1" fontAlgn="auto" hangingPunct="1">
              <a:spcBef>
                <a:spcPct val="50000"/>
              </a:spcBef>
              <a:spcAft>
                <a:spcPts val="0"/>
              </a:spcAft>
            </a:pPr>
            <a:r>
              <a:rPr lang="zh-CN" altLang="en-US" dirty="0">
                <a:solidFill>
                  <a:srgbClr val="000000"/>
                </a:solidFill>
                <a:latin typeface="Times New Roman" pitchFamily="18" charset="0"/>
              </a:rPr>
              <a:t>图中</a:t>
            </a:r>
            <a:r>
              <a:rPr lang="en-US" altLang="zh-CN" dirty="0" err="1">
                <a:solidFill>
                  <a:srgbClr val="000000"/>
                </a:solidFill>
                <a:latin typeface="Times New Roman" pitchFamily="18" charset="0"/>
              </a:rPr>
              <a:t>a,b</a:t>
            </a:r>
            <a:r>
              <a:rPr lang="zh-CN" altLang="en-US" dirty="0">
                <a:solidFill>
                  <a:srgbClr val="000000"/>
                </a:solidFill>
                <a:latin typeface="Times New Roman" pitchFamily="18" charset="0"/>
              </a:rPr>
              <a:t>之间的阴影部分，对应阶码小于</a:t>
            </a:r>
            <a:r>
              <a:rPr lang="en-US" altLang="zh-CN" dirty="0">
                <a:solidFill>
                  <a:srgbClr val="000000"/>
                </a:solidFill>
                <a:latin typeface="Times New Roman" pitchFamily="18" charset="0"/>
              </a:rPr>
              <a:t>128</a:t>
            </a:r>
            <a:r>
              <a:rPr lang="zh-CN" altLang="en-US" dirty="0">
                <a:solidFill>
                  <a:srgbClr val="000000"/>
                </a:solidFill>
                <a:latin typeface="Times New Roman" pitchFamily="18" charset="0"/>
              </a:rPr>
              <a:t>的情况，叫做浮点数的下溢。下溢时．浮点数值趋于零，故机器不做溢出处理，仅把它作为机器零。</a:t>
            </a:r>
          </a:p>
          <a:p>
            <a:pPr eaLnBrk="1" fontAlgn="auto" hangingPunct="1">
              <a:spcBef>
                <a:spcPct val="50000"/>
              </a:spcBef>
              <a:spcAft>
                <a:spcPts val="0"/>
              </a:spcAft>
            </a:pPr>
            <a:r>
              <a:rPr lang="zh-CN" altLang="en-US" dirty="0">
                <a:solidFill>
                  <a:srgbClr val="000000"/>
                </a:solidFill>
                <a:latin typeface="Times New Roman" pitchFamily="18" charset="0"/>
              </a:rPr>
              <a:t>    图中的</a:t>
            </a:r>
            <a:r>
              <a:rPr lang="en-US" altLang="zh-CN" dirty="0">
                <a:solidFill>
                  <a:srgbClr val="000000"/>
                </a:solidFill>
                <a:latin typeface="Times New Roman" pitchFamily="18" charset="0"/>
              </a:rPr>
              <a:t>A</a:t>
            </a:r>
            <a:r>
              <a:rPr lang="zh-CN" altLang="en-US" dirty="0">
                <a:solidFill>
                  <a:srgbClr val="000000"/>
                </a:solidFill>
                <a:latin typeface="Times New Roman" pitchFamily="18" charset="0"/>
              </a:rPr>
              <a:t>、</a:t>
            </a:r>
            <a:r>
              <a:rPr lang="en-US" altLang="zh-CN" dirty="0">
                <a:solidFill>
                  <a:srgbClr val="000000"/>
                </a:solidFill>
                <a:latin typeface="Times New Roman" pitchFamily="18" charset="0"/>
              </a:rPr>
              <a:t>B</a:t>
            </a:r>
            <a:r>
              <a:rPr lang="zh-CN" altLang="en-US" dirty="0">
                <a:solidFill>
                  <a:srgbClr val="000000"/>
                </a:solidFill>
                <a:latin typeface="Times New Roman" pitchFamily="18" charset="0"/>
              </a:rPr>
              <a:t>两侧阴影部分，对应阶码大于</a:t>
            </a:r>
            <a:r>
              <a:rPr lang="en-US" altLang="zh-CN" dirty="0">
                <a:solidFill>
                  <a:srgbClr val="000000"/>
                </a:solidFill>
                <a:latin typeface="Times New Roman" pitchFamily="18" charset="0"/>
              </a:rPr>
              <a:t>127</a:t>
            </a:r>
            <a:r>
              <a:rPr lang="zh-CN" altLang="en-US" dirty="0">
                <a:solidFill>
                  <a:srgbClr val="000000"/>
                </a:solidFill>
                <a:latin typeface="Times New Roman" pitchFamily="18" charset="0"/>
              </a:rPr>
              <a:t>的情况，叫做浮点数的上溢。此刻，浮点数真正溢出，机器需停止运算，作溢出中断处理。</a:t>
            </a:r>
            <a:r>
              <a:rPr lang="zh-CN" altLang="en-US" dirty="0">
                <a:solidFill>
                  <a:srgbClr val="FF0000"/>
                </a:solidFill>
                <a:latin typeface="Times New Roman" pitchFamily="18" charset="0"/>
              </a:rPr>
              <a:t>一般说浮点溢出，均是指上溢。</a:t>
            </a:r>
          </a:p>
          <a:p>
            <a:pPr eaLnBrk="1" fontAlgn="auto" hangingPunct="1">
              <a:spcBef>
                <a:spcPct val="50000"/>
              </a:spcBef>
              <a:spcAft>
                <a:spcPts val="0"/>
              </a:spcAft>
            </a:pPr>
            <a:r>
              <a:rPr lang="zh-CN" altLang="en-US" dirty="0">
                <a:solidFill>
                  <a:srgbClr val="000000"/>
                </a:solidFill>
                <a:latin typeface="Times New Roman" pitchFamily="18" charset="0"/>
              </a:rPr>
              <a:t>    </a:t>
            </a:r>
            <a:r>
              <a:rPr lang="zh-CN" altLang="en-US" dirty="0">
                <a:solidFill>
                  <a:srgbClr val="FF0000"/>
                </a:solidFill>
                <a:latin typeface="Times New Roman" pitchFamily="18" charset="0"/>
              </a:rPr>
              <a:t>可见，浮点机的溢出与否可由阶码的符号决定：</a:t>
            </a:r>
          </a:p>
          <a:p>
            <a:pPr eaLnBrk="1" fontAlgn="auto" hangingPunct="1">
              <a:spcBef>
                <a:spcPct val="50000"/>
              </a:spcBef>
              <a:spcAft>
                <a:spcPts val="0"/>
              </a:spcAft>
            </a:pPr>
            <a:r>
              <a:rPr lang="zh-CN" altLang="en-US" dirty="0">
                <a:solidFill>
                  <a:srgbClr val="FF0000"/>
                </a:solidFill>
                <a:latin typeface="Times New Roman" pitchFamily="18" charset="0"/>
              </a:rPr>
              <a:t>    </a:t>
            </a:r>
            <a:r>
              <a:rPr lang="zh-CN" altLang="en-US" dirty="0">
                <a:solidFill>
                  <a:srgbClr val="0000FF"/>
                </a:solidFill>
                <a:latin typeface="Times New Roman" pitchFamily="18" charset="0"/>
              </a:rPr>
              <a:t>阶码</a:t>
            </a:r>
            <a:r>
              <a:rPr lang="en-US" altLang="zh-CN" dirty="0">
                <a:solidFill>
                  <a:srgbClr val="0000FF"/>
                </a:solidFill>
                <a:latin typeface="Times New Roman" pitchFamily="18" charset="0"/>
              </a:rPr>
              <a:t>[j]</a:t>
            </a:r>
            <a:r>
              <a:rPr lang="zh-CN" altLang="en-US" baseline="-25000" dirty="0">
                <a:solidFill>
                  <a:srgbClr val="0000FF"/>
                </a:solidFill>
                <a:latin typeface="Times New Roman" pitchFamily="18" charset="0"/>
              </a:rPr>
              <a:t>补</a:t>
            </a:r>
            <a:r>
              <a:rPr lang="en-US" altLang="zh-CN" dirty="0">
                <a:solidFill>
                  <a:srgbClr val="0000FF"/>
                </a:solidFill>
                <a:latin typeface="Times New Roman" pitchFamily="18" charset="0"/>
              </a:rPr>
              <a:t>=01, </a:t>
            </a:r>
            <a:r>
              <a:rPr lang="en-US" altLang="zh-CN" dirty="0">
                <a:solidFill>
                  <a:srgbClr val="0000FF"/>
                </a:solidFill>
                <a:latin typeface="Times New Roman" pitchFamily="18" charset="0"/>
                <a:sym typeface="Symbol" pitchFamily="18" charset="2"/>
              </a:rPr>
              <a:t>    </a:t>
            </a:r>
            <a:r>
              <a:rPr lang="zh-CN" altLang="en-US" dirty="0">
                <a:solidFill>
                  <a:srgbClr val="0000FF"/>
                </a:solidFill>
                <a:latin typeface="Times New Roman" pitchFamily="18" charset="0"/>
              </a:rPr>
              <a:t>为上溢，机器停止运算，做中断处理；</a:t>
            </a:r>
          </a:p>
          <a:p>
            <a:pPr eaLnBrk="1" fontAlgn="auto" hangingPunct="1">
              <a:spcBef>
                <a:spcPct val="50000"/>
              </a:spcBef>
              <a:spcAft>
                <a:spcPts val="0"/>
              </a:spcAft>
            </a:pPr>
            <a:r>
              <a:rPr lang="zh-CN" altLang="en-US" dirty="0">
                <a:solidFill>
                  <a:srgbClr val="0000FF"/>
                </a:solidFill>
                <a:latin typeface="Times New Roman" pitchFamily="18" charset="0"/>
              </a:rPr>
              <a:t>    阶码</a:t>
            </a:r>
            <a:r>
              <a:rPr lang="en-US" altLang="zh-CN" dirty="0">
                <a:solidFill>
                  <a:srgbClr val="0000FF"/>
                </a:solidFill>
                <a:latin typeface="Times New Roman" pitchFamily="18" charset="0"/>
              </a:rPr>
              <a:t>[j]</a:t>
            </a:r>
            <a:r>
              <a:rPr lang="zh-CN" altLang="en-US" baseline="-25000" dirty="0">
                <a:solidFill>
                  <a:srgbClr val="0000FF"/>
                </a:solidFill>
                <a:latin typeface="Times New Roman" pitchFamily="18" charset="0"/>
              </a:rPr>
              <a:t>补</a:t>
            </a:r>
            <a:r>
              <a:rPr lang="en-US" altLang="zh-CN" dirty="0">
                <a:solidFill>
                  <a:srgbClr val="0000FF"/>
                </a:solidFill>
                <a:latin typeface="Times New Roman" pitchFamily="18" charset="0"/>
              </a:rPr>
              <a:t>=10, </a:t>
            </a:r>
            <a:r>
              <a:rPr lang="en-US" altLang="zh-CN" dirty="0">
                <a:solidFill>
                  <a:srgbClr val="0000FF"/>
                </a:solidFill>
                <a:latin typeface="Times New Roman" pitchFamily="18" charset="0"/>
                <a:sym typeface="Symbol" pitchFamily="18" charset="2"/>
              </a:rPr>
              <a:t>    </a:t>
            </a:r>
            <a:r>
              <a:rPr lang="zh-CN" altLang="en-US" dirty="0">
                <a:solidFill>
                  <a:srgbClr val="0000FF"/>
                </a:solidFill>
                <a:latin typeface="Times New Roman" pitchFamily="18" charset="0"/>
              </a:rPr>
              <a:t>为下溢，按机器零处理。</a:t>
            </a:r>
          </a:p>
        </p:txBody>
      </p:sp>
    </p:spTree>
    <p:extLst>
      <p:ext uri="{BB962C8B-B14F-4D97-AF65-F5344CB8AC3E}">
        <p14:creationId xmlns:p14="http://schemas.microsoft.com/office/powerpoint/2010/main" val="2894622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ChangeArrowheads="1"/>
          </p:cNvSpPr>
          <p:nvPr/>
        </p:nvSpPr>
        <p:spPr bwMode="auto">
          <a:xfrm>
            <a:off x="228600" y="304800"/>
            <a:ext cx="57245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pPr eaLnBrk="1" fontAlgn="auto" hangingPunct="1">
              <a:lnSpc>
                <a:spcPct val="90000"/>
              </a:lnSpc>
              <a:spcBef>
                <a:spcPts val="0"/>
              </a:spcBef>
              <a:spcAft>
                <a:spcPts val="0"/>
              </a:spcAft>
            </a:pPr>
            <a:r>
              <a:rPr lang="en-US" altLang="zh-CN" sz="3600">
                <a:solidFill>
                  <a:srgbClr val="FF0000"/>
                </a:solidFill>
                <a:latin typeface="隶书" pitchFamily="49" charset="-122"/>
                <a:ea typeface="隶书" pitchFamily="49" charset="-122"/>
              </a:rPr>
              <a:t> </a:t>
            </a:r>
            <a:r>
              <a:rPr lang="zh-CN" altLang="en-US" sz="3600">
                <a:solidFill>
                  <a:srgbClr val="FF0000"/>
                </a:solidFill>
                <a:latin typeface="隶书" pitchFamily="49" charset="-122"/>
                <a:ea typeface="隶书" pitchFamily="49" charset="-122"/>
              </a:rPr>
              <a:t>浮点乘、除法运算</a:t>
            </a:r>
          </a:p>
        </p:txBody>
      </p:sp>
      <p:sp>
        <p:nvSpPr>
          <p:cNvPr id="152579" name="Text Box 5"/>
          <p:cNvSpPr txBox="1">
            <a:spLocks noChangeArrowheads="1"/>
          </p:cNvSpPr>
          <p:nvPr/>
        </p:nvSpPr>
        <p:spPr bwMode="auto">
          <a:xfrm>
            <a:off x="152400" y="914400"/>
            <a:ext cx="6502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itchFamily="34" charset="0"/>
                <a:ea typeface="宋体" charset="-122"/>
              </a:defRPr>
            </a:lvl1pPr>
            <a:lvl2pPr marL="742950" indent="-285750" eaLnBrk="0" hangingPunct="0">
              <a:defRPr kumimoji="1" sz="2400" b="1">
                <a:solidFill>
                  <a:schemeClr val="tx1"/>
                </a:solidFill>
                <a:latin typeface="Tahoma" pitchFamily="34" charset="0"/>
                <a:ea typeface="宋体" charset="-122"/>
              </a:defRPr>
            </a:lvl2pPr>
            <a:lvl3pPr marL="1143000" indent="-228600" eaLnBrk="0" hangingPunct="0">
              <a:defRPr kumimoji="1" sz="2400" b="1">
                <a:solidFill>
                  <a:schemeClr val="tx1"/>
                </a:solidFill>
                <a:latin typeface="Tahoma" pitchFamily="34" charset="0"/>
                <a:ea typeface="宋体" charset="-122"/>
              </a:defRPr>
            </a:lvl3pPr>
            <a:lvl4pPr marL="1600200" indent="-228600" eaLnBrk="0" hangingPunct="0">
              <a:defRPr kumimoji="1" sz="2400" b="1">
                <a:solidFill>
                  <a:schemeClr val="tx1"/>
                </a:solidFill>
                <a:latin typeface="Tahoma" pitchFamily="34" charset="0"/>
                <a:ea typeface="宋体" charset="-122"/>
              </a:defRPr>
            </a:lvl4pPr>
            <a:lvl5pPr marL="2057400" indent="-228600" eaLnBrk="0" hangingPunct="0">
              <a:defRPr kumimoji="1" sz="2400" b="1">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b="1">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b="1">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b="1">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b="1">
                <a:solidFill>
                  <a:schemeClr val="tx1"/>
                </a:solidFill>
                <a:latin typeface="Tahoma" pitchFamily="34" charset="0"/>
                <a:ea typeface="宋体" charset="-122"/>
              </a:defRPr>
            </a:lvl9pPr>
          </a:lstStyle>
          <a:p>
            <a:pPr eaLnBrk="1" fontAlgn="auto" hangingPunct="1">
              <a:spcBef>
                <a:spcPct val="50000"/>
              </a:spcBef>
              <a:spcAft>
                <a:spcPts val="0"/>
              </a:spcAft>
            </a:pPr>
            <a:r>
              <a:rPr lang="en-US" altLang="zh-CN" sz="3200">
                <a:solidFill>
                  <a:srgbClr val="0000FF"/>
                </a:solidFill>
                <a:latin typeface="隶书" pitchFamily="49" charset="-122"/>
                <a:ea typeface="隶书" pitchFamily="49" charset="-122"/>
              </a:rPr>
              <a:t>1.</a:t>
            </a:r>
            <a:r>
              <a:rPr lang="zh-CN" altLang="en-US" sz="3200">
                <a:solidFill>
                  <a:srgbClr val="0000FF"/>
                </a:solidFill>
                <a:latin typeface="隶书" pitchFamily="49" charset="-122"/>
                <a:ea typeface="隶书" pitchFamily="49" charset="-122"/>
              </a:rPr>
              <a:t>浮点乘法、除法运算规则</a:t>
            </a:r>
          </a:p>
        </p:txBody>
      </p:sp>
      <p:sp>
        <p:nvSpPr>
          <p:cNvPr id="152580" name="Text Box 6"/>
          <p:cNvSpPr txBox="1">
            <a:spLocks noChangeArrowheads="1"/>
          </p:cNvSpPr>
          <p:nvPr/>
        </p:nvSpPr>
        <p:spPr bwMode="auto">
          <a:xfrm>
            <a:off x="304800" y="1524000"/>
            <a:ext cx="8458200" cy="385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itchFamily="34" charset="0"/>
                <a:ea typeface="宋体" charset="-122"/>
              </a:defRPr>
            </a:lvl1pPr>
            <a:lvl2pPr marL="742950" indent="-285750" eaLnBrk="0" hangingPunct="0">
              <a:defRPr kumimoji="1" sz="2400" b="1">
                <a:solidFill>
                  <a:schemeClr val="tx1"/>
                </a:solidFill>
                <a:latin typeface="Tahoma" pitchFamily="34" charset="0"/>
                <a:ea typeface="宋体" charset="-122"/>
              </a:defRPr>
            </a:lvl2pPr>
            <a:lvl3pPr marL="1143000" indent="-228600" eaLnBrk="0" hangingPunct="0">
              <a:defRPr kumimoji="1" sz="2400" b="1">
                <a:solidFill>
                  <a:schemeClr val="tx1"/>
                </a:solidFill>
                <a:latin typeface="Tahoma" pitchFamily="34" charset="0"/>
                <a:ea typeface="宋体" charset="-122"/>
              </a:defRPr>
            </a:lvl3pPr>
            <a:lvl4pPr marL="1600200" indent="-228600" eaLnBrk="0" hangingPunct="0">
              <a:defRPr kumimoji="1" sz="2400" b="1">
                <a:solidFill>
                  <a:schemeClr val="tx1"/>
                </a:solidFill>
                <a:latin typeface="Tahoma" pitchFamily="34" charset="0"/>
                <a:ea typeface="宋体" charset="-122"/>
              </a:defRPr>
            </a:lvl4pPr>
            <a:lvl5pPr marL="2057400" indent="-228600" eaLnBrk="0" hangingPunct="0">
              <a:defRPr kumimoji="1" sz="2400" b="1">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b="1">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b="1">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b="1">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b="1">
                <a:solidFill>
                  <a:schemeClr val="tx1"/>
                </a:solidFill>
                <a:latin typeface="Tahoma" pitchFamily="34" charset="0"/>
                <a:ea typeface="宋体" charset="-122"/>
              </a:defRPr>
            </a:lvl9pPr>
          </a:lstStyle>
          <a:p>
            <a:pPr eaLnBrk="1" fontAlgn="auto" hangingPunct="1">
              <a:spcBef>
                <a:spcPct val="50000"/>
              </a:spcBef>
              <a:spcAft>
                <a:spcPts val="0"/>
              </a:spcAft>
            </a:pPr>
            <a:r>
              <a:rPr lang="en-US" altLang="zh-CN">
                <a:solidFill>
                  <a:srgbClr val="000000"/>
                </a:solidFill>
                <a:latin typeface="Times New Roman" pitchFamily="18" charset="0"/>
              </a:rPr>
              <a:t>   </a:t>
            </a:r>
            <a:r>
              <a:rPr lang="zh-CN" altLang="en-US">
                <a:solidFill>
                  <a:srgbClr val="000000"/>
                </a:solidFill>
                <a:latin typeface="Times New Roman" pitchFamily="18" charset="0"/>
              </a:rPr>
              <a:t>设有两个浮点数ｘ和ｙ：  </a:t>
            </a:r>
            <a:r>
              <a:rPr lang="zh-CN" altLang="en-US">
                <a:solidFill>
                  <a:srgbClr val="0000FF"/>
                </a:solidFill>
                <a:latin typeface="Times New Roman" pitchFamily="18" charset="0"/>
              </a:rPr>
              <a:t>ｘ＝</a:t>
            </a:r>
            <a:r>
              <a:rPr lang="en-US" altLang="zh-CN">
                <a:solidFill>
                  <a:srgbClr val="0000FF"/>
                </a:solidFill>
                <a:latin typeface="Times New Roman" pitchFamily="18" charset="0"/>
              </a:rPr>
              <a:t>2</a:t>
            </a:r>
            <a:r>
              <a:rPr lang="en-US" altLang="zh-CN" baseline="30000">
                <a:solidFill>
                  <a:srgbClr val="0000FF"/>
                </a:solidFill>
                <a:latin typeface="Times New Roman" pitchFamily="18" charset="0"/>
              </a:rPr>
              <a:t>Ex</a:t>
            </a:r>
            <a:r>
              <a:rPr lang="en-US" altLang="zh-CN">
                <a:solidFill>
                  <a:srgbClr val="0000FF"/>
                </a:solidFill>
                <a:latin typeface="Times New Roman" pitchFamily="18" charset="0"/>
              </a:rPr>
              <a:t>·M</a:t>
            </a:r>
            <a:r>
              <a:rPr lang="en-US" altLang="zh-CN" baseline="-30000">
                <a:solidFill>
                  <a:srgbClr val="0000FF"/>
                </a:solidFill>
                <a:latin typeface="Times New Roman" pitchFamily="18" charset="0"/>
              </a:rPr>
              <a:t>x</a:t>
            </a:r>
            <a:br>
              <a:rPr lang="en-US" altLang="zh-CN">
                <a:solidFill>
                  <a:srgbClr val="0000FF"/>
                </a:solidFill>
                <a:latin typeface="Times New Roman" pitchFamily="18" charset="0"/>
              </a:rPr>
            </a:br>
            <a:r>
              <a:rPr lang="zh-CN" altLang="en-US">
                <a:solidFill>
                  <a:srgbClr val="0000FF"/>
                </a:solidFill>
                <a:latin typeface="Times New Roman" pitchFamily="18" charset="0"/>
              </a:rPr>
              <a:t>　　　　                                 ｙ＝</a:t>
            </a:r>
            <a:r>
              <a:rPr lang="en-US" altLang="zh-CN">
                <a:solidFill>
                  <a:srgbClr val="0000FF"/>
                </a:solidFill>
                <a:latin typeface="Times New Roman" pitchFamily="18" charset="0"/>
              </a:rPr>
              <a:t>2</a:t>
            </a:r>
            <a:r>
              <a:rPr lang="en-US" altLang="zh-CN" baseline="30000">
                <a:solidFill>
                  <a:srgbClr val="0000FF"/>
                </a:solidFill>
                <a:latin typeface="Times New Roman" pitchFamily="18" charset="0"/>
              </a:rPr>
              <a:t>Ey</a:t>
            </a:r>
            <a:r>
              <a:rPr lang="en-US" altLang="zh-CN">
                <a:solidFill>
                  <a:srgbClr val="0000FF"/>
                </a:solidFill>
                <a:latin typeface="Times New Roman" pitchFamily="18" charset="0"/>
              </a:rPr>
              <a:t>·M</a:t>
            </a:r>
            <a:r>
              <a:rPr lang="en-US" altLang="zh-CN" baseline="-25000">
                <a:solidFill>
                  <a:srgbClr val="0000FF"/>
                </a:solidFill>
                <a:latin typeface="Times New Roman" pitchFamily="18" charset="0"/>
              </a:rPr>
              <a:t>y</a:t>
            </a:r>
            <a:endParaRPr lang="en-US" altLang="zh-CN" baseline="-25000">
              <a:solidFill>
                <a:srgbClr val="000000"/>
              </a:solidFill>
              <a:latin typeface="Times New Roman" pitchFamily="18" charset="0"/>
            </a:endParaRPr>
          </a:p>
          <a:p>
            <a:pPr eaLnBrk="1" fontAlgn="auto" hangingPunct="1">
              <a:spcBef>
                <a:spcPct val="50000"/>
              </a:spcBef>
              <a:spcAft>
                <a:spcPts val="0"/>
              </a:spcAft>
            </a:pPr>
            <a:r>
              <a:rPr lang="zh-CN" altLang="en-US">
                <a:solidFill>
                  <a:srgbClr val="FF0000"/>
                </a:solidFill>
                <a:latin typeface="Times New Roman" pitchFamily="18" charset="0"/>
              </a:rPr>
              <a:t>浮点乘法运算的规则是：</a:t>
            </a:r>
            <a:r>
              <a:rPr lang="zh-CN" altLang="en-US">
                <a:solidFill>
                  <a:srgbClr val="6600FF"/>
                </a:solidFill>
                <a:latin typeface="Times New Roman" pitchFamily="18" charset="0"/>
              </a:rPr>
              <a:t>     ｘ</a:t>
            </a:r>
            <a:r>
              <a:rPr lang="zh-CN" altLang="en-US">
                <a:solidFill>
                  <a:srgbClr val="6600FF"/>
                </a:solidFill>
                <a:latin typeface="Times New Roman" pitchFamily="18" charset="0"/>
                <a:sym typeface="Symbol" pitchFamily="18" charset="2"/>
              </a:rPr>
              <a:t></a:t>
            </a:r>
            <a:r>
              <a:rPr lang="zh-CN" altLang="en-US">
                <a:solidFill>
                  <a:srgbClr val="6600FF"/>
                </a:solidFill>
                <a:latin typeface="Times New Roman" pitchFamily="18" charset="0"/>
              </a:rPr>
              <a:t>ｙ＝</a:t>
            </a:r>
            <a:r>
              <a:rPr lang="en-US" altLang="zh-CN">
                <a:solidFill>
                  <a:srgbClr val="6600FF"/>
                </a:solidFill>
                <a:latin typeface="Times New Roman" pitchFamily="18" charset="0"/>
              </a:rPr>
              <a:t>2</a:t>
            </a:r>
            <a:r>
              <a:rPr lang="en-US" altLang="zh-CN" baseline="30000">
                <a:solidFill>
                  <a:srgbClr val="6600FF"/>
                </a:solidFill>
                <a:latin typeface="Times New Roman" pitchFamily="18" charset="0"/>
              </a:rPr>
              <a:t>(Ex+ Ey) </a:t>
            </a:r>
            <a:r>
              <a:rPr lang="en-US" altLang="zh-CN">
                <a:solidFill>
                  <a:srgbClr val="6600FF"/>
                </a:solidFill>
                <a:latin typeface="Times New Roman" pitchFamily="18" charset="0"/>
              </a:rPr>
              <a:t>· (M</a:t>
            </a:r>
            <a:r>
              <a:rPr lang="en-US" altLang="zh-CN" baseline="-30000">
                <a:solidFill>
                  <a:srgbClr val="6600FF"/>
                </a:solidFill>
                <a:latin typeface="Times New Roman" pitchFamily="18" charset="0"/>
              </a:rPr>
              <a:t>x</a:t>
            </a:r>
            <a:r>
              <a:rPr lang="en-US" altLang="zh-CN">
                <a:solidFill>
                  <a:srgbClr val="6600FF"/>
                </a:solidFill>
                <a:latin typeface="Times New Roman" pitchFamily="18" charset="0"/>
                <a:sym typeface="Symbol" pitchFamily="18" charset="2"/>
              </a:rPr>
              <a:t></a:t>
            </a:r>
            <a:r>
              <a:rPr lang="en-US" altLang="zh-CN">
                <a:solidFill>
                  <a:srgbClr val="333399"/>
                </a:solidFill>
                <a:latin typeface="Times New Roman" pitchFamily="18" charset="0"/>
              </a:rPr>
              <a:t> </a:t>
            </a:r>
            <a:r>
              <a:rPr lang="en-US" altLang="zh-CN">
                <a:solidFill>
                  <a:srgbClr val="6600FF"/>
                </a:solidFill>
                <a:latin typeface="Times New Roman" pitchFamily="18" charset="0"/>
              </a:rPr>
              <a:t>M</a:t>
            </a:r>
            <a:r>
              <a:rPr lang="en-US" altLang="zh-CN" baseline="-30000">
                <a:solidFill>
                  <a:srgbClr val="6600FF"/>
                </a:solidFill>
                <a:latin typeface="Times New Roman" pitchFamily="18" charset="0"/>
              </a:rPr>
              <a:t>y</a:t>
            </a:r>
            <a:r>
              <a:rPr lang="en-US" altLang="zh-CN">
                <a:solidFill>
                  <a:srgbClr val="6600FF"/>
                </a:solidFill>
                <a:latin typeface="Times New Roman" pitchFamily="18" charset="0"/>
              </a:rPr>
              <a:t>)</a:t>
            </a:r>
            <a:endParaRPr lang="en-US" altLang="zh-CN">
              <a:solidFill>
                <a:srgbClr val="000000"/>
              </a:solidFill>
              <a:latin typeface="Times New Roman" pitchFamily="18" charset="0"/>
            </a:endParaRPr>
          </a:p>
          <a:p>
            <a:pPr eaLnBrk="1" fontAlgn="auto" hangingPunct="1">
              <a:spcBef>
                <a:spcPct val="50000"/>
              </a:spcBef>
              <a:spcAft>
                <a:spcPts val="0"/>
              </a:spcAft>
            </a:pPr>
            <a:r>
              <a:rPr lang="en-US" altLang="zh-CN">
                <a:solidFill>
                  <a:srgbClr val="000000"/>
                </a:solidFill>
                <a:latin typeface="Times New Roman" pitchFamily="18" charset="0"/>
              </a:rPr>
              <a:t>    </a:t>
            </a:r>
            <a:r>
              <a:rPr lang="zh-CN" altLang="en-US">
                <a:solidFill>
                  <a:srgbClr val="000000"/>
                </a:solidFill>
                <a:latin typeface="Times New Roman" pitchFamily="18" charset="0"/>
              </a:rPr>
              <a:t>即：  乘积的尾数是相乘两数的尾数之积</a:t>
            </a:r>
            <a:r>
              <a:rPr lang="en-US" altLang="zh-CN">
                <a:solidFill>
                  <a:srgbClr val="000000"/>
                </a:solidFill>
                <a:latin typeface="Times New Roman" pitchFamily="18" charset="0"/>
              </a:rPr>
              <a:t>;</a:t>
            </a:r>
          </a:p>
          <a:p>
            <a:pPr eaLnBrk="1" fontAlgn="auto" hangingPunct="1">
              <a:lnSpc>
                <a:spcPct val="65000"/>
              </a:lnSpc>
              <a:spcBef>
                <a:spcPct val="50000"/>
              </a:spcBef>
              <a:spcAft>
                <a:spcPts val="0"/>
              </a:spcAft>
            </a:pPr>
            <a:r>
              <a:rPr lang="en-US" altLang="zh-CN">
                <a:solidFill>
                  <a:srgbClr val="000000"/>
                </a:solidFill>
                <a:latin typeface="Times New Roman" pitchFamily="18" charset="0"/>
              </a:rPr>
              <a:t>              </a:t>
            </a:r>
            <a:r>
              <a:rPr lang="zh-CN" altLang="en-US">
                <a:solidFill>
                  <a:srgbClr val="000000"/>
                </a:solidFill>
                <a:latin typeface="Times New Roman" pitchFamily="18" charset="0"/>
              </a:rPr>
              <a:t>乘积的阶码是相乘两数的阶码之和。</a:t>
            </a:r>
          </a:p>
          <a:p>
            <a:pPr eaLnBrk="1" fontAlgn="auto" hangingPunct="1">
              <a:spcBef>
                <a:spcPct val="50000"/>
              </a:spcBef>
              <a:spcAft>
                <a:spcPts val="0"/>
              </a:spcAft>
            </a:pPr>
            <a:r>
              <a:rPr lang="zh-CN" altLang="en-US">
                <a:solidFill>
                  <a:srgbClr val="FF0000"/>
                </a:solidFill>
                <a:latin typeface="Times New Roman" pitchFamily="18" charset="0"/>
              </a:rPr>
              <a:t>浮点除法运算的规则是</a:t>
            </a:r>
            <a:r>
              <a:rPr lang="en-US" altLang="zh-CN">
                <a:solidFill>
                  <a:srgbClr val="FF0000"/>
                </a:solidFill>
                <a:latin typeface="Times New Roman" pitchFamily="18" charset="0"/>
              </a:rPr>
              <a:t>:</a:t>
            </a:r>
            <a:r>
              <a:rPr lang="en-US" altLang="zh-CN">
                <a:solidFill>
                  <a:srgbClr val="000000"/>
                </a:solidFill>
                <a:latin typeface="Times New Roman" pitchFamily="18" charset="0"/>
              </a:rPr>
              <a:t> </a:t>
            </a:r>
            <a:r>
              <a:rPr lang="en-US" altLang="zh-CN">
                <a:solidFill>
                  <a:srgbClr val="6600FF"/>
                </a:solidFill>
                <a:latin typeface="Times New Roman" pitchFamily="18" charset="0"/>
              </a:rPr>
              <a:t>       </a:t>
            </a:r>
            <a:r>
              <a:rPr lang="zh-CN" altLang="en-US">
                <a:solidFill>
                  <a:srgbClr val="6600FF"/>
                </a:solidFill>
                <a:latin typeface="Times New Roman" pitchFamily="18" charset="0"/>
              </a:rPr>
              <a:t>ｘ</a:t>
            </a:r>
            <a:r>
              <a:rPr lang="en-US" altLang="zh-CN">
                <a:solidFill>
                  <a:srgbClr val="6600FF"/>
                </a:solidFill>
                <a:latin typeface="Times New Roman" pitchFamily="18" charset="0"/>
              </a:rPr>
              <a:t>÷</a:t>
            </a:r>
            <a:r>
              <a:rPr lang="zh-CN" altLang="en-US">
                <a:solidFill>
                  <a:srgbClr val="6600FF"/>
                </a:solidFill>
                <a:latin typeface="Times New Roman" pitchFamily="18" charset="0"/>
              </a:rPr>
              <a:t>ｙ＝</a:t>
            </a:r>
            <a:r>
              <a:rPr lang="en-US" altLang="zh-CN">
                <a:solidFill>
                  <a:srgbClr val="6600FF"/>
                </a:solidFill>
                <a:latin typeface="Times New Roman" pitchFamily="18" charset="0"/>
              </a:rPr>
              <a:t>2</a:t>
            </a:r>
            <a:r>
              <a:rPr lang="en-US" altLang="zh-CN" baseline="30000">
                <a:solidFill>
                  <a:srgbClr val="6600FF"/>
                </a:solidFill>
                <a:latin typeface="Times New Roman" pitchFamily="18" charset="0"/>
              </a:rPr>
              <a:t>(Ex</a:t>
            </a:r>
            <a:r>
              <a:rPr lang="zh-CN" altLang="en-US" baseline="30000">
                <a:solidFill>
                  <a:srgbClr val="6600FF"/>
                </a:solidFill>
                <a:latin typeface="Times New Roman" pitchFamily="18" charset="0"/>
              </a:rPr>
              <a:t>－</a:t>
            </a:r>
            <a:r>
              <a:rPr lang="en-US" altLang="zh-CN" baseline="30000">
                <a:solidFill>
                  <a:srgbClr val="6600FF"/>
                </a:solidFill>
                <a:latin typeface="Times New Roman" pitchFamily="18" charset="0"/>
              </a:rPr>
              <a:t>Ey) </a:t>
            </a:r>
            <a:r>
              <a:rPr lang="en-US" altLang="zh-CN">
                <a:solidFill>
                  <a:srgbClr val="6600FF"/>
                </a:solidFill>
                <a:latin typeface="Times New Roman" pitchFamily="18" charset="0"/>
              </a:rPr>
              <a:t>· (M</a:t>
            </a:r>
            <a:r>
              <a:rPr lang="en-US" altLang="zh-CN" baseline="-30000">
                <a:solidFill>
                  <a:srgbClr val="6600FF"/>
                </a:solidFill>
                <a:latin typeface="Times New Roman" pitchFamily="18" charset="0"/>
              </a:rPr>
              <a:t>x</a:t>
            </a:r>
            <a:r>
              <a:rPr lang="en-US" altLang="zh-CN">
                <a:solidFill>
                  <a:srgbClr val="6600FF"/>
                </a:solidFill>
                <a:latin typeface="Times New Roman" pitchFamily="18" charset="0"/>
              </a:rPr>
              <a:t>÷M</a:t>
            </a:r>
            <a:r>
              <a:rPr lang="en-US" altLang="zh-CN" baseline="-30000">
                <a:solidFill>
                  <a:srgbClr val="6600FF"/>
                </a:solidFill>
                <a:latin typeface="Times New Roman" pitchFamily="18" charset="0"/>
              </a:rPr>
              <a:t>y</a:t>
            </a:r>
            <a:r>
              <a:rPr lang="en-US" altLang="zh-CN">
                <a:solidFill>
                  <a:srgbClr val="6600FF"/>
                </a:solidFill>
                <a:latin typeface="Times New Roman" pitchFamily="18" charset="0"/>
              </a:rPr>
              <a:t>)</a:t>
            </a:r>
            <a:endParaRPr lang="en-US" altLang="zh-CN">
              <a:solidFill>
                <a:srgbClr val="000000"/>
              </a:solidFill>
              <a:latin typeface="Times New Roman" pitchFamily="18" charset="0"/>
            </a:endParaRPr>
          </a:p>
          <a:p>
            <a:pPr eaLnBrk="1" fontAlgn="auto" hangingPunct="1">
              <a:spcBef>
                <a:spcPct val="50000"/>
              </a:spcBef>
              <a:spcAft>
                <a:spcPts val="0"/>
              </a:spcAft>
            </a:pPr>
            <a:r>
              <a:rPr lang="en-US" altLang="zh-CN">
                <a:solidFill>
                  <a:srgbClr val="000000"/>
                </a:solidFill>
                <a:latin typeface="Times New Roman" pitchFamily="18" charset="0"/>
              </a:rPr>
              <a:t>      </a:t>
            </a:r>
            <a:r>
              <a:rPr lang="zh-CN" altLang="en-US">
                <a:solidFill>
                  <a:srgbClr val="000000"/>
                </a:solidFill>
                <a:latin typeface="Times New Roman" pitchFamily="18" charset="0"/>
              </a:rPr>
              <a:t>即：商的尾数是相除两数的尾数之商</a:t>
            </a:r>
            <a:r>
              <a:rPr lang="en-US" altLang="zh-CN">
                <a:solidFill>
                  <a:srgbClr val="000000"/>
                </a:solidFill>
                <a:latin typeface="Times New Roman" pitchFamily="18" charset="0"/>
              </a:rPr>
              <a:t>;</a:t>
            </a:r>
          </a:p>
          <a:p>
            <a:pPr eaLnBrk="1" fontAlgn="auto" hangingPunct="1">
              <a:lnSpc>
                <a:spcPct val="65000"/>
              </a:lnSpc>
              <a:spcBef>
                <a:spcPct val="50000"/>
              </a:spcBef>
              <a:spcAft>
                <a:spcPts val="0"/>
              </a:spcAft>
            </a:pPr>
            <a:r>
              <a:rPr lang="en-US" altLang="zh-CN">
                <a:solidFill>
                  <a:srgbClr val="000000"/>
                </a:solidFill>
                <a:latin typeface="Times New Roman" pitchFamily="18" charset="0"/>
              </a:rPr>
              <a:t>              </a:t>
            </a:r>
            <a:r>
              <a:rPr lang="zh-CN" altLang="en-US">
                <a:solidFill>
                  <a:srgbClr val="000000"/>
                </a:solidFill>
                <a:latin typeface="Times New Roman" pitchFamily="18" charset="0"/>
              </a:rPr>
              <a:t>商的阶码是相除两数的阶码之差。</a:t>
            </a:r>
          </a:p>
        </p:txBody>
      </p:sp>
    </p:spTree>
    <p:extLst>
      <p:ext uri="{BB962C8B-B14F-4D97-AF65-F5344CB8AC3E}">
        <p14:creationId xmlns:p14="http://schemas.microsoft.com/office/powerpoint/2010/main" val="1516372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2"/>
          <p:cNvSpPr txBox="1">
            <a:spLocks noChangeArrowheads="1"/>
          </p:cNvSpPr>
          <p:nvPr/>
        </p:nvSpPr>
        <p:spPr bwMode="auto">
          <a:xfrm>
            <a:off x="274638" y="688975"/>
            <a:ext cx="5568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itchFamily="34" charset="0"/>
                <a:ea typeface="宋体" charset="-122"/>
              </a:defRPr>
            </a:lvl1pPr>
            <a:lvl2pPr marL="742950" indent="-285750" eaLnBrk="0" hangingPunct="0">
              <a:defRPr kumimoji="1" sz="2400" b="1">
                <a:solidFill>
                  <a:schemeClr val="tx1"/>
                </a:solidFill>
                <a:latin typeface="Tahoma" pitchFamily="34" charset="0"/>
                <a:ea typeface="宋体" charset="-122"/>
              </a:defRPr>
            </a:lvl2pPr>
            <a:lvl3pPr marL="1143000" indent="-228600" eaLnBrk="0" hangingPunct="0">
              <a:defRPr kumimoji="1" sz="2400" b="1">
                <a:solidFill>
                  <a:schemeClr val="tx1"/>
                </a:solidFill>
                <a:latin typeface="Tahoma" pitchFamily="34" charset="0"/>
                <a:ea typeface="宋体" charset="-122"/>
              </a:defRPr>
            </a:lvl3pPr>
            <a:lvl4pPr marL="1600200" indent="-228600" eaLnBrk="0" hangingPunct="0">
              <a:defRPr kumimoji="1" sz="2400" b="1">
                <a:solidFill>
                  <a:schemeClr val="tx1"/>
                </a:solidFill>
                <a:latin typeface="Tahoma" pitchFamily="34" charset="0"/>
                <a:ea typeface="宋体" charset="-122"/>
              </a:defRPr>
            </a:lvl4pPr>
            <a:lvl5pPr marL="2057400" indent="-228600" eaLnBrk="0" hangingPunct="0">
              <a:defRPr kumimoji="1" sz="2400" b="1">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b="1">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b="1">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b="1">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b="1">
                <a:solidFill>
                  <a:schemeClr val="tx1"/>
                </a:solidFill>
                <a:latin typeface="Tahoma" pitchFamily="34" charset="0"/>
                <a:ea typeface="宋体" charset="-122"/>
              </a:defRPr>
            </a:lvl9pPr>
          </a:lstStyle>
          <a:p>
            <a:pPr eaLnBrk="1" fontAlgn="auto" hangingPunct="1">
              <a:spcBef>
                <a:spcPct val="50000"/>
              </a:spcBef>
              <a:spcAft>
                <a:spcPts val="0"/>
              </a:spcAft>
            </a:pPr>
            <a:r>
              <a:rPr lang="en-US" altLang="zh-CN" sz="3200">
                <a:solidFill>
                  <a:srgbClr val="0000FF"/>
                </a:solidFill>
                <a:latin typeface="宋体" charset="-122"/>
              </a:rPr>
              <a:t>2. </a:t>
            </a:r>
            <a:r>
              <a:rPr lang="zh-CN" altLang="en-US" sz="3200">
                <a:solidFill>
                  <a:srgbClr val="0000FF"/>
                </a:solidFill>
                <a:latin typeface="宋体" charset="-122"/>
              </a:rPr>
              <a:t>浮点乘、除法运算步骤</a:t>
            </a:r>
          </a:p>
        </p:txBody>
      </p:sp>
      <p:sp>
        <p:nvSpPr>
          <p:cNvPr id="153603" name="Text Box 3"/>
          <p:cNvSpPr txBox="1">
            <a:spLocks noChangeArrowheads="1"/>
          </p:cNvSpPr>
          <p:nvPr/>
        </p:nvSpPr>
        <p:spPr bwMode="auto">
          <a:xfrm>
            <a:off x="419100" y="1460500"/>
            <a:ext cx="68961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b="1">
                <a:solidFill>
                  <a:schemeClr val="tx1"/>
                </a:solidFill>
                <a:latin typeface="Tahoma" pitchFamily="34" charset="0"/>
                <a:ea typeface="宋体" charset="-122"/>
              </a:defRPr>
            </a:lvl1pPr>
            <a:lvl2pPr marL="742950" indent="-285750" eaLnBrk="0" hangingPunct="0">
              <a:defRPr kumimoji="1" sz="2400" b="1">
                <a:solidFill>
                  <a:schemeClr val="tx1"/>
                </a:solidFill>
                <a:latin typeface="Tahoma" pitchFamily="34" charset="0"/>
                <a:ea typeface="宋体" charset="-122"/>
              </a:defRPr>
            </a:lvl2pPr>
            <a:lvl3pPr marL="1143000" indent="-228600" eaLnBrk="0" hangingPunct="0">
              <a:defRPr kumimoji="1" sz="2400" b="1">
                <a:solidFill>
                  <a:schemeClr val="tx1"/>
                </a:solidFill>
                <a:latin typeface="Tahoma" pitchFamily="34" charset="0"/>
                <a:ea typeface="宋体" charset="-122"/>
              </a:defRPr>
            </a:lvl3pPr>
            <a:lvl4pPr marL="1600200" indent="-228600" eaLnBrk="0" hangingPunct="0">
              <a:defRPr kumimoji="1" sz="2400" b="1">
                <a:solidFill>
                  <a:schemeClr val="tx1"/>
                </a:solidFill>
                <a:latin typeface="Tahoma" pitchFamily="34" charset="0"/>
                <a:ea typeface="宋体" charset="-122"/>
              </a:defRPr>
            </a:lvl4pPr>
            <a:lvl5pPr marL="2057400" indent="-228600" eaLnBrk="0" hangingPunct="0">
              <a:defRPr kumimoji="1" sz="2400" b="1">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b="1">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b="1">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b="1">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b="1">
                <a:solidFill>
                  <a:schemeClr val="tx1"/>
                </a:solidFill>
                <a:latin typeface="Tahoma" pitchFamily="34" charset="0"/>
                <a:ea typeface="宋体" charset="-122"/>
              </a:defRPr>
            </a:lvl9pPr>
          </a:lstStyle>
          <a:p>
            <a:pPr eaLnBrk="1" fontAlgn="auto" hangingPunct="1">
              <a:spcBef>
                <a:spcPct val="50000"/>
              </a:spcBef>
              <a:spcAft>
                <a:spcPts val="0"/>
              </a:spcAft>
            </a:pPr>
            <a:r>
              <a:rPr lang="zh-CN" altLang="en-US" dirty="0">
                <a:solidFill>
                  <a:srgbClr val="000000"/>
                </a:solidFill>
                <a:latin typeface="Times New Roman" pitchFamily="18" charset="0"/>
              </a:rPr>
              <a:t>浮点数的乘除运算大体分为四步：</a:t>
            </a:r>
          </a:p>
          <a:p>
            <a:pPr eaLnBrk="1" fontAlgn="auto" hangingPunct="1">
              <a:spcBef>
                <a:spcPct val="50000"/>
              </a:spcBef>
              <a:spcAft>
                <a:spcPts val="0"/>
              </a:spcAft>
            </a:pPr>
            <a:r>
              <a:rPr lang="en-US" altLang="zh-CN" dirty="0">
                <a:solidFill>
                  <a:srgbClr val="FF0000"/>
                </a:solidFill>
                <a:latin typeface="Times New Roman" pitchFamily="18" charset="0"/>
              </a:rPr>
              <a:t>(1)  0 </a:t>
            </a:r>
            <a:r>
              <a:rPr lang="zh-CN" altLang="en-US" dirty="0">
                <a:solidFill>
                  <a:srgbClr val="FF0000"/>
                </a:solidFill>
                <a:latin typeface="Times New Roman" pitchFamily="18" charset="0"/>
              </a:rPr>
              <a:t>操作数检查；</a:t>
            </a:r>
          </a:p>
          <a:p>
            <a:pPr eaLnBrk="1" fontAlgn="auto" hangingPunct="1">
              <a:spcBef>
                <a:spcPct val="50000"/>
              </a:spcBef>
              <a:spcAft>
                <a:spcPts val="0"/>
              </a:spcAft>
            </a:pPr>
            <a:r>
              <a:rPr lang="en-US" altLang="zh-CN" dirty="0">
                <a:solidFill>
                  <a:srgbClr val="FF0000"/>
                </a:solidFill>
                <a:latin typeface="Times New Roman" pitchFamily="18" charset="0"/>
              </a:rPr>
              <a:t>(2)  </a:t>
            </a:r>
            <a:r>
              <a:rPr lang="zh-CN" altLang="en-US" dirty="0">
                <a:solidFill>
                  <a:srgbClr val="FF0000"/>
                </a:solidFill>
                <a:latin typeface="Times New Roman" pitchFamily="18" charset="0"/>
              </a:rPr>
              <a:t>阶码加</a:t>
            </a:r>
            <a:r>
              <a:rPr lang="en-US" altLang="zh-CN" dirty="0">
                <a:solidFill>
                  <a:srgbClr val="FF0000"/>
                </a:solidFill>
                <a:latin typeface="Times New Roman" pitchFamily="18" charset="0"/>
              </a:rPr>
              <a:t>/</a:t>
            </a:r>
            <a:r>
              <a:rPr lang="zh-CN" altLang="en-US" dirty="0">
                <a:solidFill>
                  <a:srgbClr val="FF0000"/>
                </a:solidFill>
                <a:latin typeface="Times New Roman" pitchFamily="18" charset="0"/>
              </a:rPr>
              <a:t>减操作；</a:t>
            </a:r>
          </a:p>
          <a:p>
            <a:pPr eaLnBrk="1" fontAlgn="auto" hangingPunct="1">
              <a:spcBef>
                <a:spcPct val="50000"/>
              </a:spcBef>
              <a:spcAft>
                <a:spcPts val="0"/>
              </a:spcAft>
            </a:pPr>
            <a:r>
              <a:rPr lang="en-US" altLang="zh-CN" dirty="0">
                <a:solidFill>
                  <a:srgbClr val="FF0000"/>
                </a:solidFill>
                <a:latin typeface="Times New Roman" pitchFamily="18" charset="0"/>
              </a:rPr>
              <a:t>(3) </a:t>
            </a:r>
            <a:r>
              <a:rPr lang="zh-CN" altLang="en-US" dirty="0">
                <a:solidFill>
                  <a:srgbClr val="FF0000"/>
                </a:solidFill>
                <a:latin typeface="Times New Roman" pitchFamily="18" charset="0"/>
              </a:rPr>
              <a:t>尾数乘</a:t>
            </a:r>
            <a:r>
              <a:rPr lang="en-US" altLang="zh-CN" dirty="0">
                <a:solidFill>
                  <a:srgbClr val="FF0000"/>
                </a:solidFill>
                <a:latin typeface="Times New Roman" pitchFamily="18" charset="0"/>
              </a:rPr>
              <a:t>/</a:t>
            </a:r>
            <a:r>
              <a:rPr lang="zh-CN" altLang="en-US" dirty="0">
                <a:solidFill>
                  <a:srgbClr val="FF0000"/>
                </a:solidFill>
                <a:latin typeface="Times New Roman" pitchFamily="18" charset="0"/>
              </a:rPr>
              <a:t>除操作；</a:t>
            </a:r>
          </a:p>
          <a:p>
            <a:pPr eaLnBrk="1" fontAlgn="auto" hangingPunct="1">
              <a:spcBef>
                <a:spcPct val="50000"/>
              </a:spcBef>
              <a:spcAft>
                <a:spcPts val="0"/>
              </a:spcAft>
            </a:pPr>
            <a:r>
              <a:rPr lang="en-US" altLang="zh-CN" dirty="0">
                <a:solidFill>
                  <a:srgbClr val="FF0000"/>
                </a:solidFill>
                <a:latin typeface="Times New Roman" pitchFamily="18" charset="0"/>
              </a:rPr>
              <a:t>(4) </a:t>
            </a:r>
            <a:r>
              <a:rPr lang="zh-CN" altLang="en-US" dirty="0">
                <a:solidFill>
                  <a:srgbClr val="FF0000"/>
                </a:solidFill>
                <a:latin typeface="Times New Roman" pitchFamily="18" charset="0"/>
              </a:rPr>
              <a:t>结果规格化及舍入处理。</a:t>
            </a:r>
          </a:p>
        </p:txBody>
      </p:sp>
    </p:spTree>
    <p:extLst>
      <p:ext uri="{BB962C8B-B14F-4D97-AF65-F5344CB8AC3E}">
        <p14:creationId xmlns:p14="http://schemas.microsoft.com/office/powerpoint/2010/main" val="842212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4"/>
          <p:cNvSpPr>
            <a:spLocks noGrp="1" noChangeArrowheads="1"/>
          </p:cNvSpPr>
          <p:nvPr>
            <p:ph type="title" idx="4294967295"/>
          </p:nvPr>
        </p:nvSpPr>
        <p:spPr>
          <a:xfrm>
            <a:off x="304800" y="260648"/>
            <a:ext cx="8382000" cy="710952"/>
          </a:xfrm>
        </p:spPr>
        <p:txBody>
          <a:bodyPr/>
          <a:lstStyle/>
          <a:p>
            <a:pPr eaLnBrk="1" hangingPunct="1"/>
            <a:r>
              <a:rPr lang="en-US" dirty="0"/>
              <a:t>FP Instructions in MIPS</a:t>
            </a:r>
            <a:endParaRPr lang="en-AU" altLang="zh-CN" dirty="0">
              <a:ea typeface="宋体" pitchFamily="2" charset="-122"/>
            </a:endParaRPr>
          </a:p>
        </p:txBody>
      </p:sp>
      <p:sp>
        <p:nvSpPr>
          <p:cNvPr id="40964" name="Rectangle 5"/>
          <p:cNvSpPr>
            <a:spLocks noGrp="1" noChangeArrowheads="1"/>
          </p:cNvSpPr>
          <p:nvPr>
            <p:ph type="body" idx="4294967295"/>
          </p:nvPr>
        </p:nvSpPr>
        <p:spPr>
          <a:xfrm>
            <a:off x="286296" y="1196752"/>
            <a:ext cx="8534400" cy="4899248"/>
          </a:xfrm>
        </p:spPr>
        <p:txBody>
          <a:bodyPr/>
          <a:lstStyle/>
          <a:p>
            <a:pPr eaLnBrk="1" hangingPunct="1">
              <a:lnSpc>
                <a:spcPct val="80000"/>
              </a:lnSpc>
            </a:pPr>
            <a:r>
              <a:rPr lang="en-US" sz="2800" dirty="0"/>
              <a:t>FP hardware is </a:t>
            </a:r>
            <a:r>
              <a:rPr lang="en-US" sz="2800" dirty="0">
                <a:solidFill>
                  <a:srgbClr val="FF0000"/>
                </a:solidFill>
              </a:rPr>
              <a:t>coprocessor 1</a:t>
            </a:r>
          </a:p>
          <a:p>
            <a:pPr lvl="1" eaLnBrk="1" hangingPunct="1">
              <a:lnSpc>
                <a:spcPct val="80000"/>
              </a:lnSpc>
            </a:pPr>
            <a:r>
              <a:rPr lang="en-US" sz="2400" dirty="0"/>
              <a:t>Adjunct processor that extends the ISA</a:t>
            </a:r>
          </a:p>
          <a:p>
            <a:pPr eaLnBrk="1" hangingPunct="1">
              <a:lnSpc>
                <a:spcPct val="80000"/>
              </a:lnSpc>
            </a:pPr>
            <a:r>
              <a:rPr lang="en-US" sz="2800" dirty="0"/>
              <a:t>Separate FP registers</a:t>
            </a:r>
          </a:p>
          <a:p>
            <a:pPr lvl="1" eaLnBrk="1" hangingPunct="1">
              <a:lnSpc>
                <a:spcPct val="80000"/>
              </a:lnSpc>
            </a:pPr>
            <a:r>
              <a:rPr lang="en-US" sz="2400" dirty="0">
                <a:solidFill>
                  <a:srgbClr val="FF0000"/>
                </a:solidFill>
              </a:rPr>
              <a:t>32 single-precision: $f0, $f1, … $f31</a:t>
            </a:r>
          </a:p>
          <a:p>
            <a:pPr lvl="1" eaLnBrk="1" hangingPunct="1">
              <a:lnSpc>
                <a:spcPct val="80000"/>
              </a:lnSpc>
            </a:pPr>
            <a:r>
              <a:rPr lang="en-US" sz="2400" dirty="0">
                <a:solidFill>
                  <a:srgbClr val="FF0000"/>
                </a:solidFill>
              </a:rPr>
              <a:t>Paired for double-precision: $f0/$f1, $f2/$f3</a:t>
            </a:r>
            <a:r>
              <a:rPr lang="en-US" sz="2400" dirty="0"/>
              <a:t>, …</a:t>
            </a:r>
          </a:p>
          <a:p>
            <a:pPr lvl="2" eaLnBrk="1" hangingPunct="1">
              <a:lnSpc>
                <a:spcPct val="80000"/>
              </a:lnSpc>
            </a:pPr>
            <a:r>
              <a:rPr lang="en-US" sz="2000" dirty="0"/>
              <a:t>Release 2 of MIPs ISA supports 32 × 64-bit FP </a:t>
            </a:r>
            <a:r>
              <a:rPr lang="en-US" sz="2000" dirty="0" err="1"/>
              <a:t>reg’s</a:t>
            </a:r>
            <a:endParaRPr lang="en-US" sz="2000" dirty="0"/>
          </a:p>
          <a:p>
            <a:pPr eaLnBrk="1" hangingPunct="1">
              <a:lnSpc>
                <a:spcPct val="80000"/>
              </a:lnSpc>
            </a:pPr>
            <a:r>
              <a:rPr lang="en-US" sz="2800" dirty="0"/>
              <a:t>FP instructions operate only on FP registers</a:t>
            </a:r>
          </a:p>
          <a:p>
            <a:pPr lvl="1" eaLnBrk="1" hangingPunct="1">
              <a:lnSpc>
                <a:spcPct val="80000"/>
              </a:lnSpc>
            </a:pPr>
            <a:r>
              <a:rPr lang="en-US" sz="2400" dirty="0"/>
              <a:t>Programs generally don’t do integer ops on FP data, or vice versa</a:t>
            </a:r>
          </a:p>
          <a:p>
            <a:pPr lvl="1" eaLnBrk="1" hangingPunct="1">
              <a:lnSpc>
                <a:spcPct val="80000"/>
              </a:lnSpc>
            </a:pPr>
            <a:r>
              <a:rPr lang="en-US" sz="2400" dirty="0"/>
              <a:t>More registers with minimal code-size impact</a:t>
            </a:r>
          </a:p>
          <a:p>
            <a:pPr eaLnBrk="1" hangingPunct="1">
              <a:lnSpc>
                <a:spcPct val="80000"/>
              </a:lnSpc>
            </a:pPr>
            <a:r>
              <a:rPr lang="en-US" sz="2800" dirty="0"/>
              <a:t>FP load and store instructions</a:t>
            </a:r>
          </a:p>
          <a:p>
            <a:pPr lvl="1" eaLnBrk="1" hangingPunct="1">
              <a:lnSpc>
                <a:spcPct val="80000"/>
              </a:lnSpc>
            </a:pPr>
            <a:r>
              <a:rPr lang="en-US" sz="2400" dirty="0">
                <a:solidFill>
                  <a:schemeClr val="tx2"/>
                </a:solidFill>
                <a:latin typeface="Lucida Console" pitchFamily="49" charset="0"/>
              </a:rPr>
              <a:t>lwc1</a:t>
            </a:r>
            <a:r>
              <a:rPr lang="en-US" sz="2400" dirty="0">
                <a:solidFill>
                  <a:schemeClr val="tx2"/>
                </a:solidFill>
              </a:rPr>
              <a:t>, </a:t>
            </a:r>
            <a:r>
              <a:rPr lang="en-US" sz="2400" dirty="0">
                <a:solidFill>
                  <a:schemeClr val="tx2"/>
                </a:solidFill>
                <a:latin typeface="Lucida Console" pitchFamily="49" charset="0"/>
              </a:rPr>
              <a:t>ldc1</a:t>
            </a:r>
            <a:r>
              <a:rPr lang="en-US" sz="2400" dirty="0">
                <a:solidFill>
                  <a:schemeClr val="tx2"/>
                </a:solidFill>
              </a:rPr>
              <a:t>, </a:t>
            </a:r>
            <a:r>
              <a:rPr lang="en-US" sz="2400" dirty="0">
                <a:solidFill>
                  <a:schemeClr val="tx2"/>
                </a:solidFill>
                <a:latin typeface="Lucida Console" pitchFamily="49" charset="0"/>
              </a:rPr>
              <a:t>swc1</a:t>
            </a:r>
            <a:r>
              <a:rPr lang="en-US" sz="2400" dirty="0">
                <a:solidFill>
                  <a:schemeClr val="tx2"/>
                </a:solidFill>
              </a:rPr>
              <a:t>, </a:t>
            </a:r>
            <a:r>
              <a:rPr lang="en-US" sz="2400" dirty="0">
                <a:solidFill>
                  <a:schemeClr val="tx2"/>
                </a:solidFill>
                <a:latin typeface="Lucida Console" pitchFamily="49" charset="0"/>
              </a:rPr>
              <a:t>sdc1</a:t>
            </a:r>
          </a:p>
          <a:p>
            <a:pPr lvl="2" eaLnBrk="1" hangingPunct="1">
              <a:lnSpc>
                <a:spcPct val="80000"/>
              </a:lnSpc>
            </a:pPr>
            <a:r>
              <a:rPr lang="en-US" sz="2000" dirty="0"/>
              <a:t>e.g., </a:t>
            </a:r>
            <a:r>
              <a:rPr lang="en-US" sz="2000" dirty="0">
                <a:solidFill>
                  <a:schemeClr val="tx2"/>
                </a:solidFill>
                <a:latin typeface="Lucida Console" pitchFamily="49" charset="0"/>
              </a:rPr>
              <a:t>ldc1 $f8, 32($</a:t>
            </a:r>
            <a:r>
              <a:rPr lang="en-US" sz="2000" dirty="0" err="1">
                <a:solidFill>
                  <a:schemeClr val="tx2"/>
                </a:solidFill>
                <a:latin typeface="Lucida Console" pitchFamily="49" charset="0"/>
              </a:rPr>
              <a:t>sp</a:t>
            </a:r>
            <a:r>
              <a:rPr lang="en-US" sz="2000" dirty="0">
                <a:solidFill>
                  <a:schemeClr val="tx2"/>
                </a:solidFill>
                <a:latin typeface="Lucida Console" pitchFamily="49" charset="0"/>
              </a:rPr>
              <a:t>)</a:t>
            </a:r>
            <a:endParaRPr lang="en-AU" altLang="zh-CN" sz="2000" dirty="0">
              <a:solidFill>
                <a:schemeClr val="tx2"/>
              </a:solidFill>
              <a:latin typeface="Lucida Console" pitchFamily="49"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6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6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6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64">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096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96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964">
                                            <p:txEl>
                                              <p:pRg st="8" end="8"/>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096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96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96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4"/>
          <p:cNvSpPr>
            <a:spLocks noGrp="1" noChangeArrowheads="1"/>
          </p:cNvSpPr>
          <p:nvPr>
            <p:ph type="title" idx="4294967295"/>
          </p:nvPr>
        </p:nvSpPr>
        <p:spPr>
          <a:xfrm>
            <a:off x="381000" y="332656"/>
            <a:ext cx="8382000" cy="627856"/>
          </a:xfrm>
        </p:spPr>
        <p:txBody>
          <a:bodyPr/>
          <a:lstStyle/>
          <a:p>
            <a:pPr eaLnBrk="1" hangingPunct="1"/>
            <a:r>
              <a:rPr lang="en-US" dirty="0"/>
              <a:t>FP Instructions in MIPS</a:t>
            </a:r>
            <a:endParaRPr lang="en-AU" altLang="zh-CN" dirty="0">
              <a:ea typeface="宋体" pitchFamily="2" charset="-122"/>
            </a:endParaRPr>
          </a:p>
        </p:txBody>
      </p:sp>
      <p:sp>
        <p:nvSpPr>
          <p:cNvPr id="41988" name="Rectangle 5"/>
          <p:cNvSpPr>
            <a:spLocks noGrp="1" noChangeArrowheads="1"/>
          </p:cNvSpPr>
          <p:nvPr>
            <p:ph type="body" idx="4294967295"/>
          </p:nvPr>
        </p:nvSpPr>
        <p:spPr>
          <a:xfrm>
            <a:off x="381000" y="1340768"/>
            <a:ext cx="8153400" cy="4755232"/>
          </a:xfrm>
        </p:spPr>
        <p:txBody>
          <a:bodyPr/>
          <a:lstStyle/>
          <a:p>
            <a:pPr eaLnBrk="1" hangingPunct="1">
              <a:lnSpc>
                <a:spcPct val="80000"/>
              </a:lnSpc>
            </a:pPr>
            <a:r>
              <a:rPr lang="en-US" sz="2800" dirty="0"/>
              <a:t>Single-precision arithmetic</a:t>
            </a:r>
          </a:p>
          <a:p>
            <a:pPr lvl="1" eaLnBrk="1" hangingPunct="1">
              <a:lnSpc>
                <a:spcPct val="80000"/>
              </a:lnSpc>
            </a:pPr>
            <a:r>
              <a:rPr lang="en-US" sz="2400" dirty="0" err="1">
                <a:solidFill>
                  <a:schemeClr val="tx2"/>
                </a:solidFill>
                <a:latin typeface="Lucida Console" pitchFamily="49" charset="0"/>
              </a:rPr>
              <a:t>add.s</a:t>
            </a:r>
            <a:r>
              <a:rPr lang="en-US" sz="2400" dirty="0">
                <a:solidFill>
                  <a:schemeClr val="tx2"/>
                </a:solidFill>
              </a:rPr>
              <a:t>, </a:t>
            </a:r>
            <a:r>
              <a:rPr lang="en-US" sz="2400" dirty="0" err="1">
                <a:solidFill>
                  <a:schemeClr val="tx2"/>
                </a:solidFill>
                <a:latin typeface="Lucida Console" pitchFamily="49" charset="0"/>
              </a:rPr>
              <a:t>sub.s</a:t>
            </a:r>
            <a:r>
              <a:rPr lang="en-US" sz="2400" dirty="0">
                <a:solidFill>
                  <a:schemeClr val="tx2"/>
                </a:solidFill>
              </a:rPr>
              <a:t>, </a:t>
            </a:r>
            <a:r>
              <a:rPr lang="en-US" sz="2400" dirty="0" err="1">
                <a:solidFill>
                  <a:schemeClr val="tx2"/>
                </a:solidFill>
                <a:latin typeface="Lucida Console" pitchFamily="49" charset="0"/>
              </a:rPr>
              <a:t>mul.s</a:t>
            </a:r>
            <a:r>
              <a:rPr lang="en-US" sz="2400" dirty="0">
                <a:solidFill>
                  <a:schemeClr val="tx2"/>
                </a:solidFill>
              </a:rPr>
              <a:t>, </a:t>
            </a:r>
            <a:r>
              <a:rPr lang="en-US" sz="2400" dirty="0" err="1">
                <a:solidFill>
                  <a:schemeClr val="tx2"/>
                </a:solidFill>
              </a:rPr>
              <a:t>div.s</a:t>
            </a:r>
            <a:endParaRPr lang="en-US" sz="2400" dirty="0">
              <a:solidFill>
                <a:schemeClr val="tx2"/>
              </a:solidFill>
            </a:endParaRPr>
          </a:p>
          <a:p>
            <a:pPr lvl="2" eaLnBrk="1" hangingPunct="1">
              <a:lnSpc>
                <a:spcPct val="80000"/>
              </a:lnSpc>
            </a:pPr>
            <a:r>
              <a:rPr lang="en-US" sz="2000" dirty="0"/>
              <a:t>e.g., </a:t>
            </a:r>
            <a:r>
              <a:rPr lang="en-US" sz="2000" dirty="0" err="1">
                <a:solidFill>
                  <a:schemeClr val="tx2"/>
                </a:solidFill>
                <a:latin typeface="Lucida Console" pitchFamily="49" charset="0"/>
              </a:rPr>
              <a:t>add.s</a:t>
            </a:r>
            <a:r>
              <a:rPr lang="en-US" sz="2000" dirty="0">
                <a:solidFill>
                  <a:schemeClr val="tx2"/>
                </a:solidFill>
                <a:latin typeface="Lucida Console" pitchFamily="49" charset="0"/>
              </a:rPr>
              <a:t> $f0, $f1, $f6</a:t>
            </a:r>
          </a:p>
          <a:p>
            <a:pPr eaLnBrk="1" hangingPunct="1">
              <a:lnSpc>
                <a:spcPct val="80000"/>
              </a:lnSpc>
            </a:pPr>
            <a:r>
              <a:rPr lang="en-US" sz="2800" dirty="0"/>
              <a:t>Double-precision arithmetic</a:t>
            </a:r>
          </a:p>
          <a:p>
            <a:pPr lvl="1" eaLnBrk="1" hangingPunct="1">
              <a:lnSpc>
                <a:spcPct val="80000"/>
              </a:lnSpc>
            </a:pPr>
            <a:r>
              <a:rPr lang="en-US" sz="2400" dirty="0" err="1">
                <a:solidFill>
                  <a:schemeClr val="tx2"/>
                </a:solidFill>
                <a:latin typeface="Lucida Console" pitchFamily="49" charset="0"/>
              </a:rPr>
              <a:t>add.d</a:t>
            </a:r>
            <a:r>
              <a:rPr lang="en-US" sz="2400" dirty="0">
                <a:solidFill>
                  <a:schemeClr val="tx2"/>
                </a:solidFill>
              </a:rPr>
              <a:t>, </a:t>
            </a:r>
            <a:r>
              <a:rPr lang="en-US" sz="2400" dirty="0" err="1">
                <a:solidFill>
                  <a:schemeClr val="tx2"/>
                </a:solidFill>
                <a:latin typeface="Lucida Console" pitchFamily="49" charset="0"/>
              </a:rPr>
              <a:t>sub.d</a:t>
            </a:r>
            <a:r>
              <a:rPr lang="en-US" sz="2400" dirty="0">
                <a:solidFill>
                  <a:schemeClr val="tx2"/>
                </a:solidFill>
              </a:rPr>
              <a:t>, </a:t>
            </a:r>
            <a:r>
              <a:rPr lang="en-US" sz="2400" dirty="0" err="1">
                <a:solidFill>
                  <a:schemeClr val="tx2"/>
                </a:solidFill>
                <a:latin typeface="Lucida Console" pitchFamily="49" charset="0"/>
              </a:rPr>
              <a:t>mul.d</a:t>
            </a:r>
            <a:r>
              <a:rPr lang="en-US" sz="2400" dirty="0">
                <a:solidFill>
                  <a:schemeClr val="tx2"/>
                </a:solidFill>
              </a:rPr>
              <a:t>, </a:t>
            </a:r>
            <a:r>
              <a:rPr lang="en-US" sz="2400" dirty="0" err="1">
                <a:solidFill>
                  <a:schemeClr val="tx2"/>
                </a:solidFill>
                <a:latin typeface="Lucida Console" pitchFamily="49" charset="0"/>
              </a:rPr>
              <a:t>div.d</a:t>
            </a:r>
            <a:endParaRPr lang="en-US" sz="2400" dirty="0">
              <a:solidFill>
                <a:schemeClr val="tx2"/>
              </a:solidFill>
              <a:latin typeface="Lucida Console" pitchFamily="49" charset="0"/>
            </a:endParaRPr>
          </a:p>
          <a:p>
            <a:pPr lvl="2" eaLnBrk="1" hangingPunct="1">
              <a:lnSpc>
                <a:spcPct val="80000"/>
              </a:lnSpc>
            </a:pPr>
            <a:r>
              <a:rPr lang="en-US" sz="2000" dirty="0"/>
              <a:t>e.g., </a:t>
            </a:r>
            <a:r>
              <a:rPr lang="en-US" sz="2000" dirty="0" err="1">
                <a:solidFill>
                  <a:schemeClr val="tx2"/>
                </a:solidFill>
                <a:latin typeface="Lucida Console" pitchFamily="49" charset="0"/>
              </a:rPr>
              <a:t>mul.d</a:t>
            </a:r>
            <a:r>
              <a:rPr lang="en-US" sz="2000" dirty="0">
                <a:solidFill>
                  <a:schemeClr val="tx2"/>
                </a:solidFill>
                <a:latin typeface="Lucida Console" pitchFamily="49" charset="0"/>
              </a:rPr>
              <a:t> $f4, $f4, $f6</a:t>
            </a:r>
          </a:p>
          <a:p>
            <a:pPr eaLnBrk="1" hangingPunct="1">
              <a:lnSpc>
                <a:spcPct val="80000"/>
              </a:lnSpc>
            </a:pPr>
            <a:r>
              <a:rPr lang="en-US" sz="2800" dirty="0"/>
              <a:t>Single- and double-precision comparison</a:t>
            </a:r>
          </a:p>
          <a:p>
            <a:pPr lvl="1" eaLnBrk="1" hangingPunct="1">
              <a:lnSpc>
                <a:spcPct val="80000"/>
              </a:lnSpc>
            </a:pPr>
            <a:r>
              <a:rPr lang="en-US" sz="2400" dirty="0" err="1">
                <a:solidFill>
                  <a:schemeClr val="tx2"/>
                </a:solidFill>
                <a:latin typeface="Lucida Console" pitchFamily="49" charset="0"/>
              </a:rPr>
              <a:t>c.</a:t>
            </a:r>
            <a:r>
              <a:rPr lang="en-US" sz="2400" i="1" dirty="0" err="1">
                <a:solidFill>
                  <a:schemeClr val="tx2"/>
                </a:solidFill>
                <a:latin typeface="Lucida Console" pitchFamily="49" charset="0"/>
              </a:rPr>
              <a:t>xx</a:t>
            </a:r>
            <a:r>
              <a:rPr lang="en-US" sz="2400" dirty="0" err="1">
                <a:solidFill>
                  <a:schemeClr val="tx2"/>
                </a:solidFill>
                <a:latin typeface="Lucida Console" pitchFamily="49" charset="0"/>
              </a:rPr>
              <a:t>.s</a:t>
            </a:r>
            <a:r>
              <a:rPr lang="en-US" sz="2400" dirty="0">
                <a:solidFill>
                  <a:schemeClr val="tx2"/>
                </a:solidFill>
              </a:rPr>
              <a:t>, </a:t>
            </a:r>
            <a:r>
              <a:rPr lang="en-US" sz="2400" dirty="0" err="1">
                <a:solidFill>
                  <a:schemeClr val="tx2"/>
                </a:solidFill>
                <a:latin typeface="Lucida Console" pitchFamily="49" charset="0"/>
              </a:rPr>
              <a:t>c.</a:t>
            </a:r>
            <a:r>
              <a:rPr lang="en-US" sz="2400" i="1" dirty="0" err="1">
                <a:solidFill>
                  <a:schemeClr val="tx2"/>
                </a:solidFill>
                <a:latin typeface="Lucida Console" pitchFamily="49" charset="0"/>
              </a:rPr>
              <a:t>xx</a:t>
            </a:r>
            <a:r>
              <a:rPr lang="en-US" sz="2400" dirty="0" err="1">
                <a:solidFill>
                  <a:schemeClr val="tx2"/>
                </a:solidFill>
                <a:latin typeface="Lucida Console" pitchFamily="49" charset="0"/>
              </a:rPr>
              <a:t>.d</a:t>
            </a:r>
            <a:r>
              <a:rPr lang="en-US" sz="2400" dirty="0">
                <a:solidFill>
                  <a:schemeClr val="tx2"/>
                </a:solidFill>
              </a:rPr>
              <a:t> (</a:t>
            </a:r>
            <a:r>
              <a:rPr lang="en-US" sz="2400" i="1" dirty="0">
                <a:solidFill>
                  <a:schemeClr val="tx2"/>
                </a:solidFill>
              </a:rPr>
              <a:t>xx</a:t>
            </a:r>
            <a:r>
              <a:rPr lang="en-US" sz="2400" dirty="0">
                <a:solidFill>
                  <a:schemeClr val="tx2"/>
                </a:solidFill>
              </a:rPr>
              <a:t> is </a:t>
            </a:r>
            <a:r>
              <a:rPr lang="en-US" sz="2400" dirty="0">
                <a:solidFill>
                  <a:schemeClr val="tx2"/>
                </a:solidFill>
                <a:latin typeface="Lucida Console" pitchFamily="49" charset="0"/>
              </a:rPr>
              <a:t>eq</a:t>
            </a:r>
            <a:r>
              <a:rPr lang="en-US" sz="2400" dirty="0">
                <a:solidFill>
                  <a:schemeClr val="tx2"/>
                </a:solidFill>
              </a:rPr>
              <a:t>, </a:t>
            </a:r>
            <a:r>
              <a:rPr lang="en-US" sz="2400" dirty="0" err="1">
                <a:solidFill>
                  <a:schemeClr val="tx2"/>
                </a:solidFill>
                <a:latin typeface="Lucida Console" pitchFamily="49" charset="0"/>
              </a:rPr>
              <a:t>lt</a:t>
            </a:r>
            <a:r>
              <a:rPr lang="en-US" sz="2400" dirty="0">
                <a:solidFill>
                  <a:schemeClr val="tx2"/>
                </a:solidFill>
              </a:rPr>
              <a:t>, </a:t>
            </a:r>
            <a:r>
              <a:rPr lang="en-US" sz="2400" dirty="0">
                <a:solidFill>
                  <a:schemeClr val="tx2"/>
                </a:solidFill>
                <a:latin typeface="Lucida Console" pitchFamily="49" charset="0"/>
              </a:rPr>
              <a:t>le</a:t>
            </a:r>
            <a:r>
              <a:rPr lang="en-US" sz="2400" dirty="0">
                <a:solidFill>
                  <a:schemeClr val="tx2"/>
                </a:solidFill>
              </a:rPr>
              <a:t>, …)</a:t>
            </a:r>
          </a:p>
          <a:p>
            <a:pPr lvl="1" eaLnBrk="1" hangingPunct="1">
              <a:lnSpc>
                <a:spcPct val="80000"/>
              </a:lnSpc>
            </a:pPr>
            <a:r>
              <a:rPr lang="en-US" sz="2400" dirty="0"/>
              <a:t>Sets or clears FP condition-code bit</a:t>
            </a:r>
          </a:p>
          <a:p>
            <a:pPr lvl="2" eaLnBrk="1" hangingPunct="1">
              <a:lnSpc>
                <a:spcPct val="80000"/>
              </a:lnSpc>
            </a:pPr>
            <a:r>
              <a:rPr lang="en-US" sz="2000" dirty="0"/>
              <a:t>e.g. </a:t>
            </a:r>
            <a:r>
              <a:rPr lang="en-US" sz="2000" dirty="0" err="1">
                <a:solidFill>
                  <a:schemeClr val="tx2"/>
                </a:solidFill>
                <a:latin typeface="Lucida Console" pitchFamily="49" charset="0"/>
              </a:rPr>
              <a:t>c.lt.s</a:t>
            </a:r>
            <a:r>
              <a:rPr lang="en-US" sz="2000" dirty="0">
                <a:solidFill>
                  <a:schemeClr val="tx2"/>
                </a:solidFill>
                <a:latin typeface="Lucida Console" pitchFamily="49" charset="0"/>
              </a:rPr>
              <a:t> $f3, $f4</a:t>
            </a:r>
          </a:p>
          <a:p>
            <a:pPr eaLnBrk="1" hangingPunct="1">
              <a:lnSpc>
                <a:spcPct val="80000"/>
              </a:lnSpc>
            </a:pPr>
            <a:r>
              <a:rPr lang="en-US" sz="2800" dirty="0"/>
              <a:t>Branch on FP condition code true or false</a:t>
            </a:r>
          </a:p>
          <a:p>
            <a:pPr lvl="1" eaLnBrk="1" hangingPunct="1">
              <a:lnSpc>
                <a:spcPct val="80000"/>
              </a:lnSpc>
            </a:pPr>
            <a:r>
              <a:rPr lang="en-US" sz="2400" dirty="0">
                <a:solidFill>
                  <a:schemeClr val="tx2"/>
                </a:solidFill>
                <a:latin typeface="Lucida Console" pitchFamily="49" charset="0"/>
              </a:rPr>
              <a:t>bc1t</a:t>
            </a:r>
            <a:r>
              <a:rPr lang="en-US" sz="2400" dirty="0">
                <a:solidFill>
                  <a:schemeClr val="tx2"/>
                </a:solidFill>
              </a:rPr>
              <a:t>, </a:t>
            </a:r>
            <a:r>
              <a:rPr lang="en-US" sz="2400" dirty="0">
                <a:solidFill>
                  <a:schemeClr val="tx2"/>
                </a:solidFill>
                <a:latin typeface="Lucida Console" pitchFamily="49" charset="0"/>
              </a:rPr>
              <a:t>bc1f</a:t>
            </a:r>
          </a:p>
          <a:p>
            <a:pPr lvl="2" eaLnBrk="1" hangingPunct="1">
              <a:lnSpc>
                <a:spcPct val="80000"/>
              </a:lnSpc>
            </a:pPr>
            <a:r>
              <a:rPr lang="en-US" sz="2000" dirty="0"/>
              <a:t>e.g., </a:t>
            </a:r>
            <a:r>
              <a:rPr lang="en-US" sz="2000" dirty="0">
                <a:solidFill>
                  <a:schemeClr val="tx2"/>
                </a:solidFill>
                <a:latin typeface="Lucida Console" pitchFamily="49" charset="0"/>
              </a:rPr>
              <a:t>bc1t </a:t>
            </a:r>
            <a:r>
              <a:rPr lang="en-US" sz="2000" dirty="0" err="1">
                <a:solidFill>
                  <a:schemeClr val="tx2"/>
                </a:solidFill>
                <a:latin typeface="Lucida Console" pitchFamily="49" charset="0"/>
              </a:rPr>
              <a:t>TargetLabel</a:t>
            </a:r>
            <a:endParaRPr lang="en-AU" altLang="zh-CN" sz="2000" dirty="0">
              <a:solidFill>
                <a:schemeClr val="tx2"/>
              </a:solidFill>
              <a:latin typeface="Lucida Console" pitchFamily="49" charset="0"/>
              <a:ea typeface="宋体" pitchFamily="2" charset="-122"/>
            </a:endParaRPr>
          </a:p>
        </p:txBody>
      </p:sp>
    </p:spTree>
    <p:extLst>
      <p:ext uri="{BB962C8B-B14F-4D97-AF65-F5344CB8AC3E}">
        <p14:creationId xmlns:p14="http://schemas.microsoft.com/office/powerpoint/2010/main" val="14449301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98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98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988">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198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98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988">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988">
                                            <p:txEl>
                                              <p:pRg st="9" end="9"/>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198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98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98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idx="4294967295"/>
          </p:nvPr>
        </p:nvSpPr>
        <p:spPr>
          <a:xfrm>
            <a:off x="381000" y="285974"/>
            <a:ext cx="8382000" cy="699864"/>
          </a:xfrm>
        </p:spPr>
        <p:txBody>
          <a:bodyPr/>
          <a:lstStyle/>
          <a:p>
            <a:pPr eaLnBrk="1" hangingPunct="1"/>
            <a:r>
              <a:rPr lang="en-US" dirty="0"/>
              <a:t>Accurate Arithmetic</a:t>
            </a:r>
            <a:endParaRPr lang="en-AU" altLang="zh-CN" dirty="0">
              <a:ea typeface="宋体" pitchFamily="2" charset="-122"/>
            </a:endParaRPr>
          </a:p>
        </p:txBody>
      </p:sp>
      <p:sp>
        <p:nvSpPr>
          <p:cNvPr id="48132" name="Rectangle 3"/>
          <p:cNvSpPr>
            <a:spLocks noGrp="1" noChangeArrowheads="1"/>
          </p:cNvSpPr>
          <p:nvPr>
            <p:ph type="body" idx="4294967295"/>
          </p:nvPr>
        </p:nvSpPr>
        <p:spPr>
          <a:xfrm>
            <a:off x="381000" y="1196752"/>
            <a:ext cx="8153400" cy="4899248"/>
          </a:xfrm>
        </p:spPr>
        <p:txBody>
          <a:bodyPr/>
          <a:lstStyle/>
          <a:p>
            <a:pPr eaLnBrk="1" hangingPunct="1">
              <a:lnSpc>
                <a:spcPct val="90000"/>
              </a:lnSpc>
            </a:pPr>
            <a:r>
              <a:rPr lang="en-US" sz="2400" dirty="0"/>
              <a:t>Infinite variety of real numbers between, say, 0 and 1</a:t>
            </a:r>
          </a:p>
          <a:p>
            <a:pPr lvl="1" eaLnBrk="1" hangingPunct="1">
              <a:lnSpc>
                <a:spcPct val="90000"/>
              </a:lnSpc>
            </a:pPr>
            <a:r>
              <a:rPr lang="en-US" sz="2000" dirty="0"/>
              <a:t>Only 2</a:t>
            </a:r>
            <a:r>
              <a:rPr lang="en-US" sz="2000" baseline="30000" dirty="0"/>
              <a:t>53</a:t>
            </a:r>
            <a:r>
              <a:rPr lang="en-US" sz="2000" dirty="0"/>
              <a:t> can be represented by double precision FP</a:t>
            </a:r>
          </a:p>
          <a:p>
            <a:pPr eaLnBrk="1" hangingPunct="1">
              <a:lnSpc>
                <a:spcPct val="90000"/>
              </a:lnSpc>
            </a:pPr>
            <a:r>
              <a:rPr lang="en-US" sz="2400" dirty="0"/>
              <a:t>IEEE </a:t>
            </a:r>
            <a:r>
              <a:rPr lang="en-US" sz="2400" dirty="0" err="1"/>
              <a:t>Std</a:t>
            </a:r>
            <a:r>
              <a:rPr lang="en-US" sz="2400" dirty="0"/>
              <a:t> 754 specifies additional rounding control</a:t>
            </a:r>
          </a:p>
          <a:p>
            <a:pPr lvl="1" eaLnBrk="1" hangingPunct="1">
              <a:lnSpc>
                <a:spcPct val="90000"/>
              </a:lnSpc>
            </a:pPr>
            <a:r>
              <a:rPr lang="en-US" sz="2000" dirty="0"/>
              <a:t>Extra bits of precision (</a:t>
            </a:r>
            <a:r>
              <a:rPr lang="en-US" sz="2000" dirty="0">
                <a:solidFill>
                  <a:srgbClr val="FF0000"/>
                </a:solidFill>
              </a:rPr>
              <a:t>guard, round, sticky</a:t>
            </a:r>
            <a:r>
              <a:rPr lang="en-US" sz="2000" dirty="0"/>
              <a:t>)</a:t>
            </a:r>
          </a:p>
          <a:p>
            <a:pPr lvl="1" eaLnBrk="1" hangingPunct="1">
              <a:lnSpc>
                <a:spcPct val="90000"/>
              </a:lnSpc>
            </a:pPr>
            <a:r>
              <a:rPr lang="en-US" sz="2000" dirty="0">
                <a:solidFill>
                  <a:srgbClr val="FF0000"/>
                </a:solidFill>
              </a:rPr>
              <a:t>guard</a:t>
            </a:r>
            <a:r>
              <a:rPr lang="en-US" sz="2000" dirty="0"/>
              <a:t> and </a:t>
            </a:r>
            <a:r>
              <a:rPr lang="en-US" sz="2000" dirty="0">
                <a:solidFill>
                  <a:srgbClr val="FF0000"/>
                </a:solidFill>
              </a:rPr>
              <a:t>round </a:t>
            </a:r>
            <a:r>
              <a:rPr lang="en-US" sz="2000" dirty="0"/>
              <a:t>bits are 2 extra bits kept on the right during intermediate additions</a:t>
            </a:r>
          </a:p>
          <a:p>
            <a:pPr lvl="1"/>
            <a:r>
              <a:rPr lang="en-US" sz="2000" dirty="0">
                <a:solidFill>
                  <a:srgbClr val="FF0000"/>
                </a:solidFill>
              </a:rPr>
              <a:t>sticky</a:t>
            </a:r>
            <a:r>
              <a:rPr lang="en-US" sz="2000" dirty="0"/>
              <a:t> bit used in rounding in addition to </a:t>
            </a:r>
            <a:r>
              <a:rPr lang="en-US" sz="2000" dirty="0">
                <a:solidFill>
                  <a:srgbClr val="FF0000"/>
                </a:solidFill>
              </a:rPr>
              <a:t>guard</a:t>
            </a:r>
            <a:r>
              <a:rPr lang="en-US" sz="2000" dirty="0"/>
              <a:t> and </a:t>
            </a:r>
            <a:r>
              <a:rPr lang="en-US" sz="2000" dirty="0">
                <a:solidFill>
                  <a:srgbClr val="FF0000"/>
                </a:solidFill>
              </a:rPr>
              <a:t>round</a:t>
            </a:r>
            <a:r>
              <a:rPr lang="en-US" sz="2000" dirty="0"/>
              <a:t> bits; is set whenever a 1 bit shifts right of the round bit</a:t>
            </a:r>
          </a:p>
          <a:p>
            <a:pPr eaLnBrk="1" hangingPunct="1">
              <a:lnSpc>
                <a:spcPct val="90000"/>
              </a:lnSpc>
            </a:pPr>
            <a:endParaRPr lang="en-US" sz="2400" dirty="0"/>
          </a:p>
          <a:p>
            <a:pPr eaLnBrk="1" hangingPunct="1">
              <a:lnSpc>
                <a:spcPct val="90000"/>
              </a:lnSpc>
            </a:pPr>
            <a:endParaRPr lang="en-US" sz="1200" dirty="0"/>
          </a:p>
          <a:p>
            <a:pPr eaLnBrk="1" hangingPunct="1">
              <a:lnSpc>
                <a:spcPct val="90000"/>
              </a:lnSpc>
            </a:pPr>
            <a:r>
              <a:rPr lang="en-US" sz="2400" dirty="0"/>
              <a:t>Not all FP units implement all options</a:t>
            </a:r>
          </a:p>
          <a:p>
            <a:pPr lvl="1" eaLnBrk="1" hangingPunct="1">
              <a:lnSpc>
                <a:spcPct val="90000"/>
              </a:lnSpc>
            </a:pPr>
            <a:r>
              <a:rPr lang="en-US" sz="2000" dirty="0"/>
              <a:t>Most programming languages and FP libraries just use defaults</a:t>
            </a:r>
          </a:p>
          <a:p>
            <a:pPr eaLnBrk="1" hangingPunct="1">
              <a:lnSpc>
                <a:spcPct val="90000"/>
              </a:lnSpc>
            </a:pPr>
            <a:r>
              <a:rPr lang="en-US" sz="2400" dirty="0"/>
              <a:t>Trade-off between hardware complexity, performance, and market requirements</a:t>
            </a:r>
          </a:p>
          <a:p>
            <a:pPr eaLnBrk="1" hangingPunct="1">
              <a:lnSpc>
                <a:spcPct val="90000"/>
              </a:lnSpc>
            </a:pPr>
            <a:endParaRPr lang="en-AU" altLang="zh-CN" sz="2400" dirty="0">
              <a:ea typeface="宋体" pitchFamily="2" charset="-122"/>
            </a:endParaRPr>
          </a:p>
        </p:txBody>
      </p:sp>
      <p:sp>
        <p:nvSpPr>
          <p:cNvPr id="5" name="TextBox 4"/>
          <p:cNvSpPr txBox="1">
            <a:spLocks noChangeArrowheads="1"/>
          </p:cNvSpPr>
          <p:nvPr/>
        </p:nvSpPr>
        <p:spPr bwMode="auto">
          <a:xfrm>
            <a:off x="1600200" y="3954463"/>
            <a:ext cx="5915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2400" dirty="0">
                <a:solidFill>
                  <a:srgbClr val="008000"/>
                </a:solidFill>
              </a:rPr>
              <a:t>F  =  1 . </a:t>
            </a:r>
            <a:r>
              <a:rPr lang="en-US" sz="2400" dirty="0" err="1"/>
              <a:t>xxxxxxxxxxxxxxxxxxxxxxx</a:t>
            </a:r>
            <a:r>
              <a:rPr lang="en-US" sz="2400" dirty="0">
                <a:solidFill>
                  <a:schemeClr val="accent2"/>
                </a:solidFill>
              </a:rPr>
              <a:t> </a:t>
            </a:r>
            <a:r>
              <a:rPr lang="en-US" sz="2400" dirty="0">
                <a:solidFill>
                  <a:srgbClr val="008000"/>
                </a:solidFill>
              </a:rPr>
              <a:t>G R 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13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13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132">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813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132">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13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eaLnBrk="1" hangingPunct="1"/>
            <a:r>
              <a:rPr lang="en-US" altLang="zh-CN" dirty="0">
                <a:ea typeface="宋体" pitchFamily="2" charset="-122"/>
              </a:rPr>
              <a:t>Amdahl’s Law</a:t>
            </a:r>
            <a:endParaRPr lang="en-AU" dirty="0"/>
          </a:p>
        </p:txBody>
      </p:sp>
      <p:sp>
        <p:nvSpPr>
          <p:cNvPr id="12294" name="Rectangle 3"/>
          <p:cNvSpPr>
            <a:spLocks noGrp="1" noChangeArrowheads="1"/>
          </p:cNvSpPr>
          <p:nvPr>
            <p:ph type="body" idx="1"/>
          </p:nvPr>
        </p:nvSpPr>
        <p:spPr>
          <a:xfrm>
            <a:off x="327026" y="1125537"/>
            <a:ext cx="8496297" cy="2519487"/>
          </a:xfrm>
        </p:spPr>
        <p:txBody>
          <a:bodyPr/>
          <a:lstStyle/>
          <a:p>
            <a:pPr algn="just" eaLnBrk="1" hangingPunct="1"/>
            <a:r>
              <a:rPr lang="en-US" altLang="zh-CN" sz="2800" dirty="0">
                <a:solidFill>
                  <a:srgbClr val="FF0000"/>
                </a:solidFill>
                <a:ea typeface="宋体" pitchFamily="2" charset="-122"/>
              </a:rPr>
              <a:t>Amdahl’s law</a:t>
            </a:r>
            <a:r>
              <a:rPr lang="en-US" altLang="zh-CN" sz="2800" dirty="0">
                <a:ea typeface="宋体" pitchFamily="2" charset="-122"/>
              </a:rPr>
              <a:t>: performance enhancement possible with a given improvement is limited by the amount that the improved feature is used</a:t>
            </a:r>
          </a:p>
          <a:p>
            <a:pPr eaLnBrk="1" hangingPunct="1"/>
            <a:r>
              <a:rPr lang="en-US" altLang="zh-CN" sz="2800" dirty="0">
                <a:solidFill>
                  <a:schemeClr val="tx2"/>
                </a:solidFill>
                <a:ea typeface="宋体" pitchFamily="2" charset="-122"/>
              </a:rPr>
              <a:t>Pitfall</a:t>
            </a:r>
            <a:r>
              <a:rPr lang="en-US" altLang="zh-CN" sz="2800" dirty="0">
                <a:ea typeface="宋体" pitchFamily="2" charset="-122"/>
              </a:rPr>
              <a:t>: Improving an aspect of a computer and expecting a proportional improvement in overall performance</a:t>
            </a:r>
            <a:endParaRPr lang="en-US" altLang="zh-CN" sz="2800" dirty="0">
              <a:ea typeface="宋体" pitchFamily="2" charset="-122"/>
              <a:sym typeface="Wingdings" pitchFamily="2" charset="2"/>
            </a:endParaRPr>
          </a:p>
        </p:txBody>
      </p:sp>
      <p:graphicFrame>
        <p:nvGraphicFramePr>
          <p:cNvPr id="12291" name="Object 7"/>
          <p:cNvGraphicFramePr>
            <a:graphicFrameLocks noChangeAspect="1"/>
          </p:cNvGraphicFramePr>
          <p:nvPr>
            <p:extLst>
              <p:ext uri="{D42A27DB-BD31-4B8C-83A1-F6EECF244321}">
                <p14:modId xmlns:p14="http://schemas.microsoft.com/office/powerpoint/2010/main" val="4111745570"/>
              </p:ext>
            </p:extLst>
          </p:nvPr>
        </p:nvGraphicFramePr>
        <p:xfrm>
          <a:off x="320676" y="4293790"/>
          <a:ext cx="5287962" cy="839787"/>
        </p:xfrm>
        <a:graphic>
          <a:graphicData uri="http://schemas.openxmlformats.org/presentationml/2006/ole">
            <mc:AlternateContent xmlns:mc="http://schemas.openxmlformats.org/markup-compatibility/2006">
              <mc:Choice xmlns:v="urn:schemas-microsoft-com:vml" Requires="v">
                <p:oleObj spid="_x0000_s3079" name="Equation" r:id="rId4" imgW="2641600" imgH="419100" progId="Equation.3">
                  <p:embed/>
                </p:oleObj>
              </mc:Choice>
              <mc:Fallback>
                <p:oleObj name="Equation" r:id="rId4" imgW="2641600" imgH="419100" progId="Equation.3">
                  <p:embed/>
                  <p:pic>
                    <p:nvPicPr>
                      <p:cNvPr id="12291"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676" y="4293790"/>
                        <a:ext cx="5287962" cy="839787"/>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22" name="Rectangle 9"/>
          <p:cNvSpPr>
            <a:spLocks noChangeArrowheads="1"/>
          </p:cNvSpPr>
          <p:nvPr/>
        </p:nvSpPr>
        <p:spPr bwMode="auto">
          <a:xfrm>
            <a:off x="706041" y="5805066"/>
            <a:ext cx="79914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folHlink"/>
              </a:buClr>
              <a:buSzPct val="60000"/>
              <a:buFont typeface="Wingdings" pitchFamily="2" charset="2"/>
              <a:buChar char="n"/>
            </a:pPr>
            <a:r>
              <a:rPr lang="en-US" altLang="zh-CN" sz="2800" dirty="0">
                <a:solidFill>
                  <a:srgbClr val="FF0000"/>
                </a:solidFill>
                <a:ea typeface="宋体" pitchFamily="2" charset="-122"/>
                <a:sym typeface="Wingdings" pitchFamily="2" charset="2"/>
              </a:rPr>
              <a:t>Corollary: </a:t>
            </a:r>
            <a:r>
              <a:rPr lang="en-US" altLang="zh-CN" sz="2800" b="1" dirty="0">
                <a:solidFill>
                  <a:srgbClr val="FF0000"/>
                </a:solidFill>
                <a:ea typeface="宋体" pitchFamily="2" charset="-122"/>
                <a:sym typeface="Wingdings" pitchFamily="2" charset="2"/>
              </a:rPr>
              <a:t>make the common case fast</a:t>
            </a:r>
          </a:p>
        </p:txBody>
      </p:sp>
      <p:pic>
        <p:nvPicPr>
          <p:cNvPr id="9" name="Picture 3">
            <a:extLst>
              <a:ext uri="{FF2B5EF4-FFF2-40B4-BE49-F238E27FC236}">
                <a16:creationId xmlns:a16="http://schemas.microsoft.com/office/drawing/2014/main" id="{46C83222-416B-451A-BD0F-EC7199329D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4704" y="4066044"/>
            <a:ext cx="2898620" cy="1295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idx="4294967295"/>
          </p:nvPr>
        </p:nvSpPr>
        <p:spPr>
          <a:xfrm>
            <a:off x="269875" y="260648"/>
            <a:ext cx="8382000" cy="722015"/>
          </a:xfrm>
        </p:spPr>
        <p:txBody>
          <a:bodyPr/>
          <a:lstStyle/>
          <a:p>
            <a:pPr eaLnBrk="1" hangingPunct="1"/>
            <a:r>
              <a:rPr lang="en-AU" altLang="zh-CN" dirty="0">
                <a:ea typeface="宋体" pitchFamily="2" charset="-122"/>
              </a:rPr>
              <a:t>Parallelism and Associativity</a:t>
            </a:r>
          </a:p>
        </p:txBody>
      </p:sp>
      <p:sp>
        <p:nvSpPr>
          <p:cNvPr id="48132" name="Rectangle 3"/>
          <p:cNvSpPr>
            <a:spLocks noGrp="1" noChangeArrowheads="1"/>
          </p:cNvSpPr>
          <p:nvPr>
            <p:ph type="body" idx="4294967295"/>
          </p:nvPr>
        </p:nvSpPr>
        <p:spPr>
          <a:xfrm>
            <a:off x="873125" y="1125538"/>
            <a:ext cx="8270875" cy="1636712"/>
          </a:xfrm>
        </p:spPr>
        <p:txBody>
          <a:bodyPr/>
          <a:lstStyle/>
          <a:p>
            <a:pPr eaLnBrk="1" hangingPunct="1"/>
            <a:r>
              <a:rPr lang="en-AU" altLang="zh-CN" sz="2400">
                <a:ea typeface="宋体" pitchFamily="2" charset="-122"/>
              </a:rPr>
              <a:t>Parallel programs may interleave operations in unexpected orders</a:t>
            </a:r>
          </a:p>
          <a:p>
            <a:pPr lvl="1" eaLnBrk="1" hangingPunct="1"/>
            <a:r>
              <a:rPr lang="en-AU" altLang="zh-CN" sz="2000">
                <a:ea typeface="宋体" pitchFamily="2" charset="-122"/>
              </a:rPr>
              <a:t>Integer addition is associative</a:t>
            </a:r>
          </a:p>
          <a:p>
            <a:pPr lvl="1" eaLnBrk="1" hangingPunct="1"/>
            <a:r>
              <a:rPr lang="en-AU" altLang="zh-CN" sz="2000">
                <a:ea typeface="宋体" pitchFamily="2" charset="-122"/>
              </a:rPr>
              <a:t>Assumptions of associativity for FP numbers may fail!</a:t>
            </a:r>
          </a:p>
        </p:txBody>
      </p:sp>
      <p:graphicFrame>
        <p:nvGraphicFramePr>
          <p:cNvPr id="3074" name="Object 5"/>
          <p:cNvGraphicFramePr>
            <a:graphicFrameLocks noChangeAspect="1"/>
          </p:cNvGraphicFramePr>
          <p:nvPr/>
        </p:nvGraphicFramePr>
        <p:xfrm>
          <a:off x="1771650" y="2800350"/>
          <a:ext cx="5238750" cy="1914525"/>
        </p:xfrm>
        <a:graphic>
          <a:graphicData uri="http://schemas.openxmlformats.org/presentationml/2006/ole">
            <mc:AlternateContent xmlns:mc="http://schemas.openxmlformats.org/markup-compatibility/2006">
              <mc:Choice xmlns:v="urn:schemas-microsoft-com:vml" Requires="v">
                <p:oleObj spid="_x0000_s6151" name="Worksheet" r:id="rId4" imgW="5305330" imgH="1914573" progId="Excel.Sheet.8">
                  <p:embed/>
                </p:oleObj>
              </mc:Choice>
              <mc:Fallback>
                <p:oleObj name="Worksheet" r:id="rId4" imgW="5305330" imgH="1914573" progId="Excel.Sheet.8">
                  <p:embed/>
                  <p:pic>
                    <p:nvPicPr>
                      <p:cNvPr id="3074"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1650" y="2800350"/>
                        <a:ext cx="5238750" cy="191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9" name="Rectangle 6"/>
          <p:cNvSpPr>
            <a:spLocks noChangeArrowheads="1"/>
          </p:cNvSpPr>
          <p:nvPr/>
        </p:nvSpPr>
        <p:spPr bwMode="auto">
          <a:xfrm>
            <a:off x="571500" y="4857750"/>
            <a:ext cx="827087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folHlink"/>
              </a:buClr>
              <a:buSzPct val="60000"/>
              <a:buFont typeface="Wingdings" pitchFamily="2" charset="2"/>
              <a:buChar char="n"/>
            </a:pPr>
            <a:r>
              <a:rPr lang="en-AU" altLang="zh-CN" sz="2400" dirty="0">
                <a:solidFill>
                  <a:srgbClr val="FF0000"/>
                </a:solidFill>
                <a:ea typeface="宋体" pitchFamily="2" charset="-122"/>
              </a:rPr>
              <a:t>Floating point numbers are approximations of real numbers – not associative!</a:t>
            </a:r>
          </a:p>
          <a:p>
            <a:pPr marL="342900" indent="-342900" eaLnBrk="1" hangingPunct="1">
              <a:spcBef>
                <a:spcPct val="20000"/>
              </a:spcBef>
              <a:buClr>
                <a:schemeClr val="folHlink"/>
              </a:buClr>
              <a:buSzPct val="60000"/>
              <a:buFont typeface="Wingdings" pitchFamily="2" charset="2"/>
              <a:buChar char="n"/>
            </a:pPr>
            <a:r>
              <a:rPr lang="en-AU" altLang="zh-CN" sz="2400" dirty="0">
                <a:ea typeface="宋体" pitchFamily="2" charset="-122"/>
              </a:rPr>
              <a:t>Need to validate parallel programs under varying degrees of parallelism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132">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79">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1475656" y="3133527"/>
            <a:ext cx="5760640" cy="769441"/>
          </a:xfrm>
        </p:spPr>
        <p:txBody>
          <a:bodyPr/>
          <a:lstStyle/>
          <a:p>
            <a:pPr algn="ctr" eaLnBrk="1" hangingPunct="1"/>
            <a:r>
              <a:rPr lang="en-AU" altLang="zh-CN" dirty="0">
                <a:ea typeface="微软雅黑" panose="020B0503020204020204" pitchFamily="34" charset="-122"/>
              </a:rPr>
              <a:t>The Processor</a:t>
            </a:r>
          </a:p>
        </p:txBody>
      </p:sp>
    </p:spTree>
    <p:extLst>
      <p:ext uri="{BB962C8B-B14F-4D97-AF65-F5344CB8AC3E}">
        <p14:creationId xmlns:p14="http://schemas.microsoft.com/office/powerpoint/2010/main" val="2847916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en-US"/>
              <a:t>The Main Control Unit</a:t>
            </a:r>
            <a:endParaRPr lang="en-AU" altLang="zh-CN">
              <a:ea typeface="宋体" pitchFamily="2" charset="-122"/>
            </a:endParaRPr>
          </a:p>
        </p:txBody>
      </p:sp>
      <p:sp>
        <p:nvSpPr>
          <p:cNvPr id="25604" name="Rectangle 3"/>
          <p:cNvSpPr>
            <a:spLocks noGrp="1" noChangeArrowheads="1"/>
          </p:cNvSpPr>
          <p:nvPr>
            <p:ph idx="1"/>
          </p:nvPr>
        </p:nvSpPr>
        <p:spPr>
          <a:xfrm>
            <a:off x="684213" y="1125538"/>
            <a:ext cx="8270875" cy="690562"/>
          </a:xfrm>
        </p:spPr>
        <p:txBody>
          <a:bodyPr/>
          <a:lstStyle/>
          <a:p>
            <a:pPr eaLnBrk="1" hangingPunct="1"/>
            <a:r>
              <a:rPr lang="en-US"/>
              <a:t>Control signals derived from instruction</a:t>
            </a:r>
            <a:endParaRPr lang="en-AU" altLang="zh-CN">
              <a:ea typeface="宋体" pitchFamily="2" charset="-122"/>
            </a:endParaRPr>
          </a:p>
        </p:txBody>
      </p:sp>
      <p:grpSp>
        <p:nvGrpSpPr>
          <p:cNvPr id="25605" name="Group 4"/>
          <p:cNvGrpSpPr>
            <a:grpSpLocks/>
          </p:cNvGrpSpPr>
          <p:nvPr/>
        </p:nvGrpSpPr>
        <p:grpSpPr bwMode="auto">
          <a:xfrm>
            <a:off x="1619250" y="2060575"/>
            <a:ext cx="6913563" cy="773113"/>
            <a:chOff x="703" y="981"/>
            <a:chExt cx="4355" cy="487"/>
          </a:xfrm>
        </p:grpSpPr>
        <p:sp>
          <p:nvSpPr>
            <p:cNvPr id="25639" name="Text Box 5"/>
            <p:cNvSpPr txBox="1">
              <a:spLocks noChangeArrowheads="1"/>
            </p:cNvSpPr>
            <p:nvPr/>
          </p:nvSpPr>
          <p:spPr bwMode="auto">
            <a:xfrm>
              <a:off x="703"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0</a:t>
              </a:r>
              <a:endParaRPr lang="en-AU" altLang="zh-CN" sz="2000">
                <a:ea typeface="宋体" pitchFamily="2" charset="-122"/>
              </a:endParaRPr>
            </a:p>
          </p:txBody>
        </p:sp>
        <p:sp>
          <p:nvSpPr>
            <p:cNvPr id="25640" name="Text Box 6"/>
            <p:cNvSpPr txBox="1">
              <a:spLocks noChangeArrowheads="1"/>
            </p:cNvSpPr>
            <p:nvPr/>
          </p:nvSpPr>
          <p:spPr bwMode="auto">
            <a:xfrm>
              <a:off x="152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rs</a:t>
              </a:r>
              <a:endParaRPr lang="en-AU" altLang="zh-CN" sz="2000">
                <a:ea typeface="宋体" pitchFamily="2" charset="-122"/>
              </a:endParaRPr>
            </a:p>
          </p:txBody>
        </p:sp>
        <p:sp>
          <p:nvSpPr>
            <p:cNvPr id="25641" name="Text Box 7"/>
            <p:cNvSpPr txBox="1">
              <a:spLocks noChangeArrowheads="1"/>
            </p:cNvSpPr>
            <p:nvPr/>
          </p:nvSpPr>
          <p:spPr bwMode="auto">
            <a:xfrm>
              <a:off x="220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rt</a:t>
              </a:r>
              <a:endParaRPr lang="en-AU" altLang="zh-CN" sz="2000">
                <a:ea typeface="宋体" pitchFamily="2" charset="-122"/>
              </a:endParaRPr>
            </a:p>
          </p:txBody>
        </p:sp>
        <p:sp>
          <p:nvSpPr>
            <p:cNvPr id="25642" name="Text Box 8"/>
            <p:cNvSpPr txBox="1">
              <a:spLocks noChangeArrowheads="1"/>
            </p:cNvSpPr>
            <p:nvPr/>
          </p:nvSpPr>
          <p:spPr bwMode="auto">
            <a:xfrm>
              <a:off x="288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rd</a:t>
              </a:r>
              <a:endParaRPr lang="en-AU" altLang="zh-CN" sz="2000">
                <a:ea typeface="宋体" pitchFamily="2" charset="-122"/>
              </a:endParaRPr>
            </a:p>
          </p:txBody>
        </p:sp>
        <p:sp>
          <p:nvSpPr>
            <p:cNvPr id="25643" name="Text Box 9"/>
            <p:cNvSpPr txBox="1">
              <a:spLocks noChangeArrowheads="1"/>
            </p:cNvSpPr>
            <p:nvPr/>
          </p:nvSpPr>
          <p:spPr bwMode="auto">
            <a:xfrm>
              <a:off x="356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shamt</a:t>
              </a:r>
              <a:endParaRPr lang="en-AU" altLang="zh-CN" sz="2000">
                <a:ea typeface="宋体" pitchFamily="2" charset="-122"/>
              </a:endParaRPr>
            </a:p>
          </p:txBody>
        </p:sp>
        <p:sp>
          <p:nvSpPr>
            <p:cNvPr id="25644" name="Text Box 10"/>
            <p:cNvSpPr txBox="1">
              <a:spLocks noChangeArrowheads="1"/>
            </p:cNvSpPr>
            <p:nvPr/>
          </p:nvSpPr>
          <p:spPr bwMode="auto">
            <a:xfrm>
              <a:off x="4241"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funct</a:t>
              </a:r>
              <a:endParaRPr lang="en-AU" altLang="zh-CN" sz="2000">
                <a:ea typeface="宋体" pitchFamily="2" charset="-122"/>
              </a:endParaRPr>
            </a:p>
          </p:txBody>
        </p:sp>
        <p:sp>
          <p:nvSpPr>
            <p:cNvPr id="25645" name="Text Box 11"/>
            <p:cNvSpPr txBox="1">
              <a:spLocks noChangeArrowheads="1"/>
            </p:cNvSpPr>
            <p:nvPr/>
          </p:nvSpPr>
          <p:spPr bwMode="auto">
            <a:xfrm>
              <a:off x="879"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dirty="0"/>
                <a:t>31:26</a:t>
              </a:r>
              <a:endParaRPr lang="en-AU" altLang="zh-CN" dirty="0">
                <a:ea typeface="宋体" pitchFamily="2" charset="-122"/>
              </a:endParaRPr>
            </a:p>
          </p:txBody>
        </p:sp>
        <p:sp>
          <p:nvSpPr>
            <p:cNvPr id="25646" name="Text Box 12"/>
            <p:cNvSpPr txBox="1">
              <a:spLocks noChangeArrowheads="1"/>
            </p:cNvSpPr>
            <p:nvPr/>
          </p:nvSpPr>
          <p:spPr bwMode="auto">
            <a:xfrm>
              <a:off x="4488" y="1256"/>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5:0</a:t>
              </a:r>
              <a:endParaRPr lang="en-AU" altLang="zh-CN">
                <a:ea typeface="宋体" pitchFamily="2" charset="-122"/>
              </a:endParaRPr>
            </a:p>
          </p:txBody>
        </p:sp>
        <p:sp>
          <p:nvSpPr>
            <p:cNvPr id="25647" name="Text Box 13"/>
            <p:cNvSpPr txBox="1">
              <a:spLocks noChangeArrowheads="1"/>
            </p:cNvSpPr>
            <p:nvPr/>
          </p:nvSpPr>
          <p:spPr bwMode="auto">
            <a:xfrm>
              <a:off x="165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25:21</a:t>
              </a:r>
              <a:endParaRPr lang="en-AU" altLang="zh-CN">
                <a:ea typeface="宋体" pitchFamily="2" charset="-122"/>
              </a:endParaRPr>
            </a:p>
          </p:txBody>
        </p:sp>
        <p:sp>
          <p:nvSpPr>
            <p:cNvPr id="25648" name="Text Box 14"/>
            <p:cNvSpPr txBox="1">
              <a:spLocks noChangeArrowheads="1"/>
            </p:cNvSpPr>
            <p:nvPr/>
          </p:nvSpPr>
          <p:spPr bwMode="auto">
            <a:xfrm>
              <a:off x="23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20:16</a:t>
              </a:r>
              <a:endParaRPr lang="en-AU" altLang="zh-CN">
                <a:ea typeface="宋体" pitchFamily="2" charset="-122"/>
              </a:endParaRPr>
            </a:p>
          </p:txBody>
        </p:sp>
        <p:sp>
          <p:nvSpPr>
            <p:cNvPr id="25649" name="Text Box 15"/>
            <p:cNvSpPr txBox="1">
              <a:spLocks noChangeArrowheads="1"/>
            </p:cNvSpPr>
            <p:nvPr/>
          </p:nvSpPr>
          <p:spPr bwMode="auto">
            <a:xfrm>
              <a:off x="301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15:11</a:t>
              </a:r>
              <a:endParaRPr lang="en-AU" altLang="zh-CN">
                <a:ea typeface="宋体" pitchFamily="2" charset="-122"/>
              </a:endParaRPr>
            </a:p>
          </p:txBody>
        </p:sp>
        <p:sp>
          <p:nvSpPr>
            <p:cNvPr id="25650" name="Text Box 16"/>
            <p:cNvSpPr txBox="1">
              <a:spLocks noChangeArrowheads="1"/>
            </p:cNvSpPr>
            <p:nvPr/>
          </p:nvSpPr>
          <p:spPr bwMode="auto">
            <a:xfrm>
              <a:off x="3727"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10:6</a:t>
              </a:r>
              <a:endParaRPr lang="en-AU" altLang="zh-CN">
                <a:ea typeface="宋体" pitchFamily="2" charset="-122"/>
              </a:endParaRPr>
            </a:p>
          </p:txBody>
        </p:sp>
      </p:grpSp>
      <p:grpSp>
        <p:nvGrpSpPr>
          <p:cNvPr id="25606" name="Group 17"/>
          <p:cNvGrpSpPr>
            <a:grpSpLocks/>
          </p:cNvGrpSpPr>
          <p:nvPr/>
        </p:nvGrpSpPr>
        <p:grpSpPr bwMode="auto">
          <a:xfrm>
            <a:off x="1619250" y="3068638"/>
            <a:ext cx="6913563" cy="773112"/>
            <a:chOff x="884" y="981"/>
            <a:chExt cx="4355" cy="487"/>
          </a:xfrm>
        </p:grpSpPr>
        <p:sp>
          <p:nvSpPr>
            <p:cNvPr id="25631" name="Text Box 18"/>
            <p:cNvSpPr txBox="1">
              <a:spLocks noChangeArrowheads="1"/>
            </p:cNvSpPr>
            <p:nvPr/>
          </p:nvSpPr>
          <p:spPr bwMode="auto">
            <a:xfrm>
              <a:off x="884"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35 or 43</a:t>
              </a:r>
              <a:endParaRPr lang="en-AU" altLang="zh-CN" sz="2000">
                <a:ea typeface="宋体" pitchFamily="2" charset="-122"/>
              </a:endParaRPr>
            </a:p>
          </p:txBody>
        </p:sp>
        <p:sp>
          <p:nvSpPr>
            <p:cNvPr id="25632" name="Text Box 19"/>
            <p:cNvSpPr txBox="1">
              <a:spLocks noChangeArrowheads="1"/>
            </p:cNvSpPr>
            <p:nvPr/>
          </p:nvSpPr>
          <p:spPr bwMode="auto">
            <a:xfrm>
              <a:off x="170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rs</a:t>
              </a:r>
              <a:endParaRPr lang="en-AU" altLang="zh-CN" sz="2000">
                <a:ea typeface="宋体" pitchFamily="2" charset="-122"/>
              </a:endParaRPr>
            </a:p>
          </p:txBody>
        </p:sp>
        <p:sp>
          <p:nvSpPr>
            <p:cNvPr id="25633" name="Text Box 20"/>
            <p:cNvSpPr txBox="1">
              <a:spLocks noChangeArrowheads="1"/>
            </p:cNvSpPr>
            <p:nvPr/>
          </p:nvSpPr>
          <p:spPr bwMode="auto">
            <a:xfrm>
              <a:off x="238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rt</a:t>
              </a:r>
              <a:endParaRPr lang="en-AU" altLang="zh-CN" sz="2000">
                <a:ea typeface="宋体" pitchFamily="2" charset="-122"/>
              </a:endParaRPr>
            </a:p>
          </p:txBody>
        </p:sp>
        <p:sp>
          <p:nvSpPr>
            <p:cNvPr id="25634" name="Text Box 21"/>
            <p:cNvSpPr txBox="1">
              <a:spLocks noChangeArrowheads="1"/>
            </p:cNvSpPr>
            <p:nvPr/>
          </p:nvSpPr>
          <p:spPr bwMode="auto">
            <a:xfrm>
              <a:off x="3061" y="981"/>
              <a:ext cx="217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address</a:t>
              </a:r>
              <a:endParaRPr lang="en-AU" altLang="zh-CN" sz="2000">
                <a:ea typeface="宋体" pitchFamily="2" charset="-122"/>
              </a:endParaRPr>
            </a:p>
          </p:txBody>
        </p:sp>
        <p:sp>
          <p:nvSpPr>
            <p:cNvPr id="25635" name="Text Box 22"/>
            <p:cNvSpPr txBox="1">
              <a:spLocks noChangeArrowheads="1"/>
            </p:cNvSpPr>
            <p:nvPr/>
          </p:nvSpPr>
          <p:spPr bwMode="auto">
            <a:xfrm>
              <a:off x="106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31:26</a:t>
              </a:r>
              <a:endParaRPr lang="en-AU" altLang="zh-CN">
                <a:ea typeface="宋体" pitchFamily="2" charset="-122"/>
              </a:endParaRPr>
            </a:p>
          </p:txBody>
        </p:sp>
        <p:sp>
          <p:nvSpPr>
            <p:cNvPr id="25636" name="Text Box 23"/>
            <p:cNvSpPr txBox="1">
              <a:spLocks noChangeArrowheads="1"/>
            </p:cNvSpPr>
            <p:nvPr/>
          </p:nvSpPr>
          <p:spPr bwMode="auto">
            <a:xfrm>
              <a:off x="18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25:21</a:t>
              </a:r>
              <a:endParaRPr lang="en-AU" altLang="zh-CN">
                <a:ea typeface="宋体" pitchFamily="2" charset="-122"/>
              </a:endParaRPr>
            </a:p>
          </p:txBody>
        </p:sp>
        <p:sp>
          <p:nvSpPr>
            <p:cNvPr id="25637" name="Text Box 24"/>
            <p:cNvSpPr txBox="1">
              <a:spLocks noChangeArrowheads="1"/>
            </p:cNvSpPr>
            <p:nvPr/>
          </p:nvSpPr>
          <p:spPr bwMode="auto">
            <a:xfrm>
              <a:off x="2512"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20:16</a:t>
              </a:r>
              <a:endParaRPr lang="en-AU" altLang="zh-CN">
                <a:ea typeface="宋体" pitchFamily="2" charset="-122"/>
              </a:endParaRPr>
            </a:p>
          </p:txBody>
        </p:sp>
        <p:sp>
          <p:nvSpPr>
            <p:cNvPr id="25638" name="Text Box 25"/>
            <p:cNvSpPr txBox="1">
              <a:spLocks noChangeArrowheads="1"/>
            </p:cNvSpPr>
            <p:nvPr/>
          </p:nvSpPr>
          <p:spPr bwMode="auto">
            <a:xfrm>
              <a:off x="4000"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15:0</a:t>
              </a:r>
              <a:endParaRPr lang="en-AU" altLang="zh-CN">
                <a:ea typeface="宋体" pitchFamily="2" charset="-122"/>
              </a:endParaRPr>
            </a:p>
          </p:txBody>
        </p:sp>
      </p:grpSp>
      <p:grpSp>
        <p:nvGrpSpPr>
          <p:cNvPr id="25607" name="Group 26"/>
          <p:cNvGrpSpPr>
            <a:grpSpLocks/>
          </p:cNvGrpSpPr>
          <p:nvPr/>
        </p:nvGrpSpPr>
        <p:grpSpPr bwMode="auto">
          <a:xfrm>
            <a:off x="1619250" y="4052888"/>
            <a:ext cx="6913563" cy="773112"/>
            <a:chOff x="884" y="981"/>
            <a:chExt cx="4355" cy="487"/>
          </a:xfrm>
        </p:grpSpPr>
        <p:sp>
          <p:nvSpPr>
            <p:cNvPr id="25623" name="Text Box 27"/>
            <p:cNvSpPr txBox="1">
              <a:spLocks noChangeArrowheads="1"/>
            </p:cNvSpPr>
            <p:nvPr/>
          </p:nvSpPr>
          <p:spPr bwMode="auto">
            <a:xfrm>
              <a:off x="884"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4</a:t>
              </a:r>
              <a:endParaRPr lang="en-AU" altLang="zh-CN" sz="2000">
                <a:ea typeface="宋体" pitchFamily="2" charset="-122"/>
              </a:endParaRPr>
            </a:p>
          </p:txBody>
        </p:sp>
        <p:sp>
          <p:nvSpPr>
            <p:cNvPr id="25624" name="Text Box 28"/>
            <p:cNvSpPr txBox="1">
              <a:spLocks noChangeArrowheads="1"/>
            </p:cNvSpPr>
            <p:nvPr/>
          </p:nvSpPr>
          <p:spPr bwMode="auto">
            <a:xfrm>
              <a:off x="170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rs</a:t>
              </a:r>
              <a:endParaRPr lang="en-AU" altLang="zh-CN" sz="2000">
                <a:ea typeface="宋体" pitchFamily="2" charset="-122"/>
              </a:endParaRPr>
            </a:p>
          </p:txBody>
        </p:sp>
        <p:sp>
          <p:nvSpPr>
            <p:cNvPr id="25625" name="Text Box 29"/>
            <p:cNvSpPr txBox="1">
              <a:spLocks noChangeArrowheads="1"/>
            </p:cNvSpPr>
            <p:nvPr/>
          </p:nvSpPr>
          <p:spPr bwMode="auto">
            <a:xfrm>
              <a:off x="238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rt</a:t>
              </a:r>
              <a:endParaRPr lang="en-AU" altLang="zh-CN" sz="2000">
                <a:ea typeface="宋体" pitchFamily="2" charset="-122"/>
              </a:endParaRPr>
            </a:p>
          </p:txBody>
        </p:sp>
        <p:sp>
          <p:nvSpPr>
            <p:cNvPr id="25626" name="Text Box 30"/>
            <p:cNvSpPr txBox="1">
              <a:spLocks noChangeArrowheads="1"/>
            </p:cNvSpPr>
            <p:nvPr/>
          </p:nvSpPr>
          <p:spPr bwMode="auto">
            <a:xfrm>
              <a:off x="3061" y="981"/>
              <a:ext cx="217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address</a:t>
              </a:r>
              <a:endParaRPr lang="en-AU" altLang="zh-CN" sz="2000">
                <a:ea typeface="宋体" pitchFamily="2" charset="-122"/>
              </a:endParaRPr>
            </a:p>
          </p:txBody>
        </p:sp>
        <p:sp>
          <p:nvSpPr>
            <p:cNvPr id="25627" name="Text Box 31"/>
            <p:cNvSpPr txBox="1">
              <a:spLocks noChangeArrowheads="1"/>
            </p:cNvSpPr>
            <p:nvPr/>
          </p:nvSpPr>
          <p:spPr bwMode="auto">
            <a:xfrm>
              <a:off x="106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31:26</a:t>
              </a:r>
              <a:endParaRPr lang="en-AU" altLang="zh-CN">
                <a:ea typeface="宋体" pitchFamily="2" charset="-122"/>
              </a:endParaRPr>
            </a:p>
          </p:txBody>
        </p:sp>
        <p:sp>
          <p:nvSpPr>
            <p:cNvPr id="25628" name="Text Box 32"/>
            <p:cNvSpPr txBox="1">
              <a:spLocks noChangeArrowheads="1"/>
            </p:cNvSpPr>
            <p:nvPr/>
          </p:nvSpPr>
          <p:spPr bwMode="auto">
            <a:xfrm>
              <a:off x="18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25:21</a:t>
              </a:r>
              <a:endParaRPr lang="en-AU" altLang="zh-CN">
                <a:ea typeface="宋体" pitchFamily="2" charset="-122"/>
              </a:endParaRPr>
            </a:p>
          </p:txBody>
        </p:sp>
        <p:sp>
          <p:nvSpPr>
            <p:cNvPr id="25629" name="Text Box 33"/>
            <p:cNvSpPr txBox="1">
              <a:spLocks noChangeArrowheads="1"/>
            </p:cNvSpPr>
            <p:nvPr/>
          </p:nvSpPr>
          <p:spPr bwMode="auto">
            <a:xfrm>
              <a:off x="2512"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20:16</a:t>
              </a:r>
              <a:endParaRPr lang="en-AU" altLang="zh-CN">
                <a:ea typeface="宋体" pitchFamily="2" charset="-122"/>
              </a:endParaRPr>
            </a:p>
          </p:txBody>
        </p:sp>
        <p:sp>
          <p:nvSpPr>
            <p:cNvPr id="25630" name="Text Box 34"/>
            <p:cNvSpPr txBox="1">
              <a:spLocks noChangeArrowheads="1"/>
            </p:cNvSpPr>
            <p:nvPr/>
          </p:nvSpPr>
          <p:spPr bwMode="auto">
            <a:xfrm>
              <a:off x="4000"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15:0</a:t>
              </a:r>
              <a:endParaRPr lang="en-AU" altLang="zh-CN">
                <a:ea typeface="宋体" pitchFamily="2" charset="-122"/>
              </a:endParaRPr>
            </a:p>
          </p:txBody>
        </p:sp>
      </p:grpSp>
      <p:sp>
        <p:nvSpPr>
          <p:cNvPr id="25608" name="Text Box 35"/>
          <p:cNvSpPr txBox="1">
            <a:spLocks noChangeArrowheads="1"/>
          </p:cNvSpPr>
          <p:nvPr/>
        </p:nvSpPr>
        <p:spPr bwMode="auto">
          <a:xfrm>
            <a:off x="595313" y="2112963"/>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dirty="0"/>
              <a:t>R-type</a:t>
            </a:r>
            <a:endParaRPr lang="en-AU" altLang="zh-CN" sz="1800" dirty="0">
              <a:ea typeface="宋体" pitchFamily="2" charset="-122"/>
            </a:endParaRPr>
          </a:p>
        </p:txBody>
      </p:sp>
      <p:sp>
        <p:nvSpPr>
          <p:cNvPr id="25609" name="Text Box 36"/>
          <p:cNvSpPr txBox="1">
            <a:spLocks noChangeArrowheads="1"/>
          </p:cNvSpPr>
          <p:nvPr/>
        </p:nvSpPr>
        <p:spPr bwMode="auto">
          <a:xfrm>
            <a:off x="595313" y="2978150"/>
            <a:ext cx="75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Load/</a:t>
            </a:r>
            <a:br>
              <a:rPr lang="en-US" sz="1800"/>
            </a:br>
            <a:r>
              <a:rPr lang="en-US" sz="1800"/>
              <a:t>Store</a:t>
            </a:r>
            <a:endParaRPr lang="en-AU" altLang="zh-CN" sz="1800">
              <a:ea typeface="宋体" pitchFamily="2" charset="-122"/>
            </a:endParaRPr>
          </a:p>
        </p:txBody>
      </p:sp>
      <p:sp>
        <p:nvSpPr>
          <p:cNvPr id="25610" name="Text Box 37"/>
          <p:cNvSpPr txBox="1">
            <a:spLocks noChangeArrowheads="1"/>
          </p:cNvSpPr>
          <p:nvPr/>
        </p:nvSpPr>
        <p:spPr bwMode="auto">
          <a:xfrm>
            <a:off x="595313" y="4129088"/>
            <a:ext cx="908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Branch</a:t>
            </a:r>
            <a:endParaRPr lang="en-AU" altLang="zh-CN" sz="1800">
              <a:ea typeface="宋体" pitchFamily="2" charset="-122"/>
            </a:endParaRPr>
          </a:p>
        </p:txBody>
      </p:sp>
      <p:sp>
        <p:nvSpPr>
          <p:cNvPr id="25611" name="AutoShape 38"/>
          <p:cNvSpPr>
            <a:spLocks/>
          </p:cNvSpPr>
          <p:nvPr/>
        </p:nvSpPr>
        <p:spPr bwMode="auto">
          <a:xfrm rot="-5400000">
            <a:off x="2196307" y="4485481"/>
            <a:ext cx="144462" cy="1152525"/>
          </a:xfrm>
          <a:prstGeom prst="leftBrace">
            <a:avLst>
              <a:gd name="adj1" fmla="val 6648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12" name="AutoShape 39"/>
          <p:cNvSpPr>
            <a:spLocks/>
          </p:cNvSpPr>
          <p:nvPr/>
        </p:nvSpPr>
        <p:spPr bwMode="auto">
          <a:xfrm rot="-5400000">
            <a:off x="3384551" y="4594225"/>
            <a:ext cx="144462" cy="935037"/>
          </a:xfrm>
          <a:prstGeom prst="leftBrace">
            <a:avLst>
              <a:gd name="adj1" fmla="val 5393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13" name="AutoShape 40"/>
          <p:cNvSpPr>
            <a:spLocks/>
          </p:cNvSpPr>
          <p:nvPr/>
        </p:nvSpPr>
        <p:spPr bwMode="auto">
          <a:xfrm rot="-5400000">
            <a:off x="4464051" y="4594225"/>
            <a:ext cx="144462" cy="935037"/>
          </a:xfrm>
          <a:prstGeom prst="leftBrace">
            <a:avLst>
              <a:gd name="adj1" fmla="val 5393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14" name="Text Box 41"/>
          <p:cNvSpPr txBox="1">
            <a:spLocks noChangeArrowheads="1"/>
          </p:cNvSpPr>
          <p:nvPr/>
        </p:nvSpPr>
        <p:spPr bwMode="auto">
          <a:xfrm>
            <a:off x="1765300" y="5205413"/>
            <a:ext cx="1008063" cy="376237"/>
          </a:xfrm>
          <a:prstGeom prst="rect">
            <a:avLst/>
          </a:prstGeom>
          <a:solidFill>
            <a:schemeClr val="accent1"/>
          </a:solidFill>
          <a:ln w="9525">
            <a:solidFill>
              <a:schemeClr val="tx1"/>
            </a:solidFill>
            <a:miter lim="800000"/>
            <a:headEnd/>
            <a:tailEnd/>
          </a:ln>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1800"/>
              <a:t>opcode</a:t>
            </a:r>
            <a:endParaRPr lang="en-AU" altLang="zh-CN" sz="1800">
              <a:ea typeface="宋体" pitchFamily="2" charset="-122"/>
            </a:endParaRPr>
          </a:p>
        </p:txBody>
      </p:sp>
      <p:sp>
        <p:nvSpPr>
          <p:cNvPr id="25615" name="Text Box 42"/>
          <p:cNvSpPr txBox="1">
            <a:spLocks noChangeArrowheads="1"/>
          </p:cNvSpPr>
          <p:nvPr/>
        </p:nvSpPr>
        <p:spPr bwMode="auto">
          <a:xfrm>
            <a:off x="2916238" y="5205413"/>
            <a:ext cx="1008062" cy="650875"/>
          </a:xfrm>
          <a:prstGeom prst="rect">
            <a:avLst/>
          </a:prstGeom>
          <a:solidFill>
            <a:schemeClr val="accent1"/>
          </a:solidFill>
          <a:ln w="9525">
            <a:solidFill>
              <a:schemeClr val="tx1"/>
            </a:solidFill>
            <a:miter lim="800000"/>
            <a:headEnd/>
            <a:tailEnd/>
          </a:ln>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1800"/>
              <a:t>always read</a:t>
            </a:r>
            <a:endParaRPr lang="en-AU" altLang="zh-CN" sz="1800">
              <a:ea typeface="宋体" pitchFamily="2" charset="-122"/>
            </a:endParaRPr>
          </a:p>
        </p:txBody>
      </p:sp>
      <p:sp>
        <p:nvSpPr>
          <p:cNvPr id="25616" name="Text Box 43"/>
          <p:cNvSpPr txBox="1">
            <a:spLocks noChangeArrowheads="1"/>
          </p:cNvSpPr>
          <p:nvPr/>
        </p:nvSpPr>
        <p:spPr bwMode="auto">
          <a:xfrm>
            <a:off x="4068763" y="5205413"/>
            <a:ext cx="1008062" cy="925512"/>
          </a:xfrm>
          <a:prstGeom prst="rect">
            <a:avLst/>
          </a:prstGeom>
          <a:solidFill>
            <a:schemeClr val="accent1"/>
          </a:solidFill>
          <a:ln w="9525">
            <a:solidFill>
              <a:schemeClr val="tx1"/>
            </a:solidFill>
            <a:miter lim="800000"/>
            <a:headEnd/>
            <a:tailEnd/>
          </a:ln>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1800"/>
              <a:t>read, except for load</a:t>
            </a:r>
            <a:endParaRPr lang="en-AU" altLang="zh-CN" sz="1800">
              <a:ea typeface="宋体" pitchFamily="2" charset="-122"/>
            </a:endParaRPr>
          </a:p>
        </p:txBody>
      </p:sp>
      <p:sp>
        <p:nvSpPr>
          <p:cNvPr id="25617" name="Text Box 44"/>
          <p:cNvSpPr txBox="1">
            <a:spLocks noChangeArrowheads="1"/>
          </p:cNvSpPr>
          <p:nvPr/>
        </p:nvSpPr>
        <p:spPr bwMode="auto">
          <a:xfrm>
            <a:off x="5581650" y="5205413"/>
            <a:ext cx="1223963" cy="925512"/>
          </a:xfrm>
          <a:prstGeom prst="rect">
            <a:avLst/>
          </a:prstGeom>
          <a:solidFill>
            <a:schemeClr val="accent1"/>
          </a:solidFill>
          <a:ln w="9525">
            <a:solidFill>
              <a:schemeClr val="tx1"/>
            </a:solidFill>
            <a:miter lim="800000"/>
            <a:headEnd/>
            <a:tailEnd/>
          </a:ln>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1800" dirty="0"/>
              <a:t>write for R-type and load</a:t>
            </a:r>
            <a:endParaRPr lang="en-AU" altLang="zh-CN" sz="1800" dirty="0">
              <a:ea typeface="宋体" pitchFamily="2" charset="-122"/>
            </a:endParaRPr>
          </a:p>
        </p:txBody>
      </p:sp>
      <p:sp>
        <p:nvSpPr>
          <p:cNvPr id="25618" name="Line 45"/>
          <p:cNvSpPr>
            <a:spLocks noChangeShapeType="1"/>
          </p:cNvSpPr>
          <p:nvPr/>
        </p:nvSpPr>
        <p:spPr bwMode="auto">
          <a:xfrm flipH="1" flipV="1">
            <a:off x="5005388" y="3548063"/>
            <a:ext cx="576262" cy="1584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19" name="Line 46"/>
          <p:cNvSpPr>
            <a:spLocks noChangeShapeType="1"/>
          </p:cNvSpPr>
          <p:nvPr/>
        </p:nvSpPr>
        <p:spPr bwMode="auto">
          <a:xfrm flipH="1" flipV="1">
            <a:off x="5292725" y="2540000"/>
            <a:ext cx="360363" cy="25923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20" name="Text Box 47"/>
          <p:cNvSpPr txBox="1">
            <a:spLocks noChangeArrowheads="1"/>
          </p:cNvSpPr>
          <p:nvPr/>
        </p:nvSpPr>
        <p:spPr bwMode="auto">
          <a:xfrm>
            <a:off x="7308850" y="5205413"/>
            <a:ext cx="1439863" cy="650875"/>
          </a:xfrm>
          <a:prstGeom prst="rect">
            <a:avLst/>
          </a:prstGeom>
          <a:solidFill>
            <a:schemeClr val="accent1"/>
          </a:solidFill>
          <a:ln w="9525">
            <a:solidFill>
              <a:schemeClr val="tx1"/>
            </a:solidFill>
            <a:miter lim="800000"/>
            <a:headEnd/>
            <a:tailEnd/>
          </a:ln>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1800"/>
              <a:t>sign-extend and add</a:t>
            </a:r>
            <a:endParaRPr lang="en-AU" altLang="zh-CN" sz="1800">
              <a:ea typeface="宋体" pitchFamily="2" charset="-122"/>
            </a:endParaRPr>
          </a:p>
        </p:txBody>
      </p:sp>
      <p:sp>
        <p:nvSpPr>
          <p:cNvPr id="25621" name="Line 48"/>
          <p:cNvSpPr>
            <a:spLocks noChangeShapeType="1"/>
          </p:cNvSpPr>
          <p:nvPr/>
        </p:nvSpPr>
        <p:spPr bwMode="auto">
          <a:xfrm flipH="1" flipV="1">
            <a:off x="7453313" y="4556125"/>
            <a:ext cx="71437" cy="576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22" name="Line 49"/>
          <p:cNvSpPr>
            <a:spLocks noChangeShapeType="1"/>
          </p:cNvSpPr>
          <p:nvPr/>
        </p:nvSpPr>
        <p:spPr bwMode="auto">
          <a:xfrm flipV="1">
            <a:off x="7597775" y="3548063"/>
            <a:ext cx="0" cy="1584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4213" y="261938"/>
            <a:ext cx="8259762" cy="646112"/>
          </a:xfrm>
        </p:spPr>
        <p:txBody>
          <a:bodyPr/>
          <a:lstStyle/>
          <a:p>
            <a:pPr eaLnBrk="1" hangingPunct="1"/>
            <a:r>
              <a:rPr lang="en-US" sz="3600"/>
              <a:t>Instruction Execution: Main Steps</a:t>
            </a:r>
            <a:endParaRPr lang="en-AU" altLang="zh-CN" sz="3600">
              <a:ea typeface="宋体" pitchFamily="2" charset="-122"/>
            </a:endParaRPr>
          </a:p>
        </p:txBody>
      </p:sp>
      <p:sp>
        <p:nvSpPr>
          <p:cNvPr id="5124" name="Rectangle 3"/>
          <p:cNvSpPr>
            <a:spLocks noGrp="1" noChangeArrowheads="1"/>
          </p:cNvSpPr>
          <p:nvPr>
            <p:ph idx="1"/>
          </p:nvPr>
        </p:nvSpPr>
        <p:spPr/>
        <p:txBody>
          <a:bodyPr/>
          <a:lstStyle/>
          <a:p>
            <a:pPr eaLnBrk="1" hangingPunct="1"/>
            <a:r>
              <a:rPr lang="en-US" sz="2800"/>
              <a:t>PC </a:t>
            </a:r>
            <a:r>
              <a:rPr lang="en-US" sz="2800">
                <a:sym typeface="Symbol" pitchFamily="18" charset="2"/>
              </a:rPr>
              <a:t> instruction memory, fetch instruction</a:t>
            </a:r>
          </a:p>
          <a:p>
            <a:pPr eaLnBrk="1" hangingPunct="1"/>
            <a:r>
              <a:rPr lang="en-US" sz="2800">
                <a:sym typeface="Symbol" pitchFamily="18" charset="2"/>
              </a:rPr>
              <a:t>Register numbers</a:t>
            </a:r>
            <a:r>
              <a:rPr lang="en-US" sz="2800"/>
              <a:t> </a:t>
            </a:r>
            <a:r>
              <a:rPr lang="en-US" sz="2800">
                <a:sym typeface="Symbol" pitchFamily="18" charset="2"/>
              </a:rPr>
              <a:t> register file, read registers</a:t>
            </a:r>
          </a:p>
          <a:p>
            <a:pPr eaLnBrk="1" hangingPunct="1"/>
            <a:r>
              <a:rPr lang="en-US" sz="2800">
                <a:sym typeface="Symbol" pitchFamily="18" charset="2"/>
              </a:rPr>
              <a:t>Depending on instruction class</a:t>
            </a:r>
          </a:p>
          <a:p>
            <a:pPr lvl="1" eaLnBrk="1" hangingPunct="1"/>
            <a:r>
              <a:rPr lang="en-US" sz="2400">
                <a:sym typeface="Symbol" pitchFamily="18" charset="2"/>
              </a:rPr>
              <a:t>Use ALU to calculate</a:t>
            </a:r>
          </a:p>
          <a:p>
            <a:pPr lvl="2" eaLnBrk="1" hangingPunct="1"/>
            <a:r>
              <a:rPr lang="en-US" sz="2000">
                <a:sym typeface="Symbol" pitchFamily="18" charset="2"/>
              </a:rPr>
              <a:t>Arithmetic result</a:t>
            </a:r>
          </a:p>
          <a:p>
            <a:pPr lvl="2" eaLnBrk="1" hangingPunct="1"/>
            <a:r>
              <a:rPr lang="en-US" sz="2000">
                <a:sym typeface="Symbol" pitchFamily="18" charset="2"/>
              </a:rPr>
              <a:t>Memory address for load/store</a:t>
            </a:r>
          </a:p>
          <a:p>
            <a:pPr lvl="2" eaLnBrk="1" hangingPunct="1"/>
            <a:r>
              <a:rPr lang="en-US" sz="2000">
                <a:sym typeface="Symbol" pitchFamily="18" charset="2"/>
              </a:rPr>
              <a:t>Branch target address</a:t>
            </a:r>
          </a:p>
          <a:p>
            <a:pPr lvl="1" eaLnBrk="1" hangingPunct="1"/>
            <a:r>
              <a:rPr lang="en-US" sz="2400">
                <a:sym typeface="Symbol" pitchFamily="18" charset="2"/>
              </a:rPr>
              <a:t>Write result to register file (optional)</a:t>
            </a:r>
          </a:p>
          <a:p>
            <a:pPr lvl="1" eaLnBrk="1" hangingPunct="1"/>
            <a:r>
              <a:rPr lang="en-US" sz="2400">
                <a:sym typeface="Symbol" pitchFamily="18" charset="2"/>
              </a:rPr>
              <a:t>Access data memory for load/store (optional)</a:t>
            </a:r>
          </a:p>
          <a:p>
            <a:pPr lvl="1" eaLnBrk="1" hangingPunct="1"/>
            <a:r>
              <a:rPr lang="en-US" sz="2400">
                <a:sym typeface="Symbol" pitchFamily="18" charset="2"/>
              </a:rPr>
              <a:t>PC  target address or PC + 4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4">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124">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12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pPr eaLnBrk="1" hangingPunct="1"/>
            <a:r>
              <a:rPr lang="en-US"/>
              <a:t>R-Format Instructions</a:t>
            </a:r>
            <a:endParaRPr lang="en-AU" altLang="zh-CN">
              <a:ea typeface="宋体" pitchFamily="2" charset="-122"/>
            </a:endParaRPr>
          </a:p>
        </p:txBody>
      </p:sp>
      <p:sp>
        <p:nvSpPr>
          <p:cNvPr id="16389" name="Rectangle 3"/>
          <p:cNvSpPr>
            <a:spLocks noGrp="1" noChangeArrowheads="1"/>
          </p:cNvSpPr>
          <p:nvPr>
            <p:ph idx="1"/>
          </p:nvPr>
        </p:nvSpPr>
        <p:spPr>
          <a:xfrm>
            <a:off x="539552" y="1112228"/>
            <a:ext cx="8270875" cy="1920875"/>
          </a:xfrm>
        </p:spPr>
        <p:txBody>
          <a:bodyPr/>
          <a:lstStyle/>
          <a:p>
            <a:pPr eaLnBrk="1" hangingPunct="1">
              <a:spcBef>
                <a:spcPts val="0"/>
              </a:spcBef>
            </a:pPr>
            <a:r>
              <a:rPr lang="en-US" dirty="0"/>
              <a:t>Read two register operands</a:t>
            </a:r>
          </a:p>
          <a:p>
            <a:pPr eaLnBrk="1" hangingPunct="1">
              <a:spcBef>
                <a:spcPts val="0"/>
              </a:spcBef>
            </a:pPr>
            <a:r>
              <a:rPr lang="en-US" dirty="0"/>
              <a:t>Perform arithmetic/logical operation</a:t>
            </a:r>
          </a:p>
          <a:p>
            <a:pPr eaLnBrk="1" hangingPunct="1">
              <a:spcBef>
                <a:spcPts val="0"/>
              </a:spcBef>
            </a:pPr>
            <a:r>
              <a:rPr lang="en-US" dirty="0"/>
              <a:t>Write register result</a:t>
            </a:r>
            <a:endParaRPr lang="en-AU" altLang="zh-CN" dirty="0">
              <a:ea typeface="宋体" pitchFamily="2" charset="-122"/>
            </a:endParaRPr>
          </a:p>
        </p:txBody>
      </p:sp>
      <p:pic>
        <p:nvPicPr>
          <p:cNvPr id="16387" name="Picture 6" descr="f04-07-P374493"/>
          <p:cNvPicPr>
            <a:picLocks noChangeAspect="1" noChangeArrowheads="1"/>
          </p:cNvPicPr>
          <p:nvPr/>
        </p:nvPicPr>
        <p:blipFill rotWithShape="1">
          <a:blip r:embed="rId3">
            <a:extLst>
              <a:ext uri="{28A0092B-C50C-407E-A947-70E740481C1C}">
                <a14:useLocalDpi xmlns:a14="http://schemas.microsoft.com/office/drawing/2010/main" val="0"/>
              </a:ext>
            </a:extLst>
          </a:blip>
          <a:srcRect b="9947"/>
          <a:stretch/>
        </p:blipFill>
        <p:spPr bwMode="auto">
          <a:xfrm>
            <a:off x="681757" y="2780928"/>
            <a:ext cx="7654905" cy="28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rotWithShape="1">
          <a:blip r:embed="rId4"/>
          <a:srcRect b="72296"/>
          <a:stretch/>
        </p:blipFill>
        <p:spPr>
          <a:xfrm>
            <a:off x="536476" y="5745772"/>
            <a:ext cx="7683974" cy="762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3"/>
          <p:cNvSpPr txBox="1">
            <a:spLocks noChangeArrowheads="1"/>
          </p:cNvSpPr>
          <p:nvPr/>
        </p:nvSpPr>
        <p:spPr bwMode="auto">
          <a:xfrm>
            <a:off x="179512" y="4221088"/>
            <a:ext cx="17219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prstClr val="black"/>
                </a:solidFill>
                <a:effectLst/>
                <a:uLnTx/>
                <a:uFillTx/>
                <a:latin typeface="Tahoma" pitchFamily="34" charset="0"/>
                <a:ea typeface="宋体" pitchFamily="2" charset="-122"/>
                <a:cs typeface="+mn-cs"/>
              </a:rPr>
              <a:t>32X32-bit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prstClr val="black"/>
                </a:solidFill>
                <a:effectLst/>
                <a:uLnTx/>
                <a:uFillTx/>
                <a:latin typeface="Tahoma" pitchFamily="34" charset="0"/>
                <a:ea typeface="宋体" pitchFamily="2" charset="-122"/>
                <a:cs typeface="+mn-cs"/>
              </a:rPr>
              <a:t>register file</a:t>
            </a:r>
            <a:endParaRPr kumimoji="1" lang="zh-CN" altLang="en-US" sz="2000" b="1" i="0" u="none" strike="noStrike" kern="1200" cap="none" spc="0" normalizeH="0" baseline="0" noProof="0" dirty="0">
              <a:ln>
                <a:noFill/>
              </a:ln>
              <a:solidFill>
                <a:prstClr val="black"/>
              </a:solidFill>
              <a:effectLst/>
              <a:uLnTx/>
              <a:uFillTx/>
              <a:latin typeface="Tahoma" pitchFamily="34" charset="0"/>
              <a:ea typeface="宋体"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prstClr val="black"/>
                </a:solidFill>
                <a:effectLst/>
                <a:uLnTx/>
                <a:uFillTx/>
                <a:latin typeface="Tahoma" pitchFamily="34" charset="0"/>
                <a:ea typeface="宋体" pitchFamily="2" charset="-122"/>
                <a:cs typeface="+mn-cs"/>
              </a:rPr>
              <a:t>structure</a:t>
            </a:r>
            <a:endParaRPr kumimoji="1" lang="zh-CN" altLang="en-US" sz="2000" b="1" i="0" u="none" strike="noStrike" kern="1200" cap="none" spc="0" normalizeH="0" baseline="0" noProof="0" dirty="0">
              <a:ln>
                <a:noFill/>
              </a:ln>
              <a:solidFill>
                <a:prstClr val="black"/>
              </a:solidFill>
              <a:effectLst/>
              <a:uLnTx/>
              <a:uFillTx/>
              <a:latin typeface="Tahoma" pitchFamily="34" charset="0"/>
              <a:ea typeface="宋体" pitchFamily="2" charset="-122"/>
              <a:cs typeface="+mn-cs"/>
            </a:endParaRPr>
          </a:p>
        </p:txBody>
      </p:sp>
      <p:grpSp>
        <p:nvGrpSpPr>
          <p:cNvPr id="28676" name="Group 8"/>
          <p:cNvGrpSpPr>
            <a:grpSpLocks/>
          </p:cNvGrpSpPr>
          <p:nvPr/>
        </p:nvGrpSpPr>
        <p:grpSpPr bwMode="auto">
          <a:xfrm>
            <a:off x="1827369" y="1260334"/>
            <a:ext cx="7221774" cy="5400641"/>
            <a:chOff x="1184" y="94"/>
            <a:chExt cx="4568" cy="4009"/>
          </a:xfrm>
        </p:grpSpPr>
        <p:graphicFrame>
          <p:nvGraphicFramePr>
            <p:cNvPr id="28677" name="Object 5"/>
            <p:cNvGraphicFramePr>
              <a:graphicFrameLocks noChangeAspect="1"/>
            </p:cNvGraphicFramePr>
            <p:nvPr/>
          </p:nvGraphicFramePr>
          <p:xfrm>
            <a:off x="1184" y="94"/>
            <a:ext cx="4568" cy="4009"/>
          </p:xfrm>
          <a:graphic>
            <a:graphicData uri="http://schemas.openxmlformats.org/presentationml/2006/ole">
              <mc:AlternateContent xmlns:mc="http://schemas.openxmlformats.org/markup-compatibility/2006">
                <mc:Choice xmlns:v="urn:schemas-microsoft-com:vml" Requires="v">
                  <p:oleObj spid="_x0000_s7175" name="Visio" r:id="rId4" imgW="6577382" imgH="6288328" progId="Visio.Drawing.11">
                    <p:embed/>
                  </p:oleObj>
                </mc:Choice>
                <mc:Fallback>
                  <p:oleObj name="Visio" r:id="rId4" imgW="6577382" imgH="6288328" progId="Visio.Drawing.11">
                    <p:embed/>
                    <p:pic>
                      <p:nvPicPr>
                        <p:cNvPr id="2867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4" y="94"/>
                          <a:ext cx="4568" cy="4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8" name="Text Box 6"/>
            <p:cNvSpPr txBox="1">
              <a:spLocks noChangeArrowheads="1"/>
            </p:cNvSpPr>
            <p:nvPr/>
          </p:nvSpPr>
          <p:spPr bwMode="auto">
            <a:xfrm>
              <a:off x="4334" y="3600"/>
              <a:ext cx="5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itchFamily="34" charset="0"/>
                  <a:ea typeface="宋体" pitchFamily="2" charset="-122"/>
                  <a:cs typeface="+mn-cs"/>
                </a:rPr>
                <a:t>32_1</a:t>
              </a:r>
              <a:endParaRPr kumimoji="1" lang="zh-CN" altLang="en-US" sz="2400" b="0" i="0" u="none" strike="noStrike" kern="1200" cap="none" spc="0" normalizeH="0" baseline="0" noProof="0" dirty="0">
                <a:ln>
                  <a:noFill/>
                </a:ln>
                <a:solidFill>
                  <a:prstClr val="black"/>
                </a:solidFill>
                <a:effectLst/>
                <a:uLnTx/>
                <a:uFillTx/>
                <a:latin typeface="Tahoma" pitchFamily="34" charset="0"/>
                <a:ea typeface="宋体" pitchFamily="2" charset="-122"/>
                <a:cs typeface="+mn-cs"/>
              </a:endParaRPr>
            </a:p>
          </p:txBody>
        </p:sp>
        <p:sp>
          <p:nvSpPr>
            <p:cNvPr id="28679" name="Text Box 7"/>
            <p:cNvSpPr txBox="1">
              <a:spLocks noChangeArrowheads="1"/>
            </p:cNvSpPr>
            <p:nvPr/>
          </p:nvSpPr>
          <p:spPr bwMode="auto">
            <a:xfrm>
              <a:off x="4334" y="1872"/>
              <a:ext cx="5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itchFamily="34" charset="0"/>
                  <a:ea typeface="宋体" pitchFamily="2" charset="-122"/>
                  <a:cs typeface="+mn-cs"/>
                </a:rPr>
                <a:t>32_1</a:t>
              </a:r>
              <a:endParaRPr kumimoji="1" lang="zh-CN" altLang="en-US" sz="2400" b="0" i="0" u="none" strike="noStrike" kern="1200" cap="none" spc="0" normalizeH="0" baseline="0" noProof="0" dirty="0">
                <a:ln>
                  <a:noFill/>
                </a:ln>
                <a:solidFill>
                  <a:prstClr val="black"/>
                </a:solidFill>
                <a:effectLst/>
                <a:uLnTx/>
                <a:uFillTx/>
                <a:latin typeface="Tahoma" pitchFamily="34" charset="0"/>
                <a:ea typeface="宋体" pitchFamily="2" charset="-122"/>
                <a:cs typeface="+mn-cs"/>
              </a:endParaRPr>
            </a:p>
          </p:txBody>
        </p:sp>
      </p:grpSp>
      <p:sp>
        <p:nvSpPr>
          <p:cNvPr id="3" name="Text Box 7">
            <a:extLst>
              <a:ext uri="{FF2B5EF4-FFF2-40B4-BE49-F238E27FC236}">
                <a16:creationId xmlns:a16="http://schemas.microsoft.com/office/drawing/2014/main" id="{3E4A46CF-0368-3368-5DB5-8C74964D9F0A}"/>
              </a:ext>
            </a:extLst>
          </p:cNvPr>
          <p:cNvSpPr txBox="1">
            <a:spLocks noChangeArrowheads="1"/>
          </p:cNvSpPr>
          <p:nvPr/>
        </p:nvSpPr>
        <p:spPr bwMode="auto">
          <a:xfrm>
            <a:off x="76440" y="181091"/>
            <a:ext cx="205799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lvl1pPr algn="l" eaLnBrk="1" hangingPunct="1">
              <a:defRPr sz="4400" b="1">
                <a:solidFill>
                  <a:schemeClr val="tx2"/>
                </a:solidFill>
                <a:latin typeface="+mj-lt"/>
                <a:ea typeface="+mj-ea"/>
                <a:cs typeface="+mj-cs"/>
              </a:defRPr>
            </a:lvl1pPr>
            <a:lvl2pPr algn="l">
              <a:defRPr sz="4400" b="1">
                <a:solidFill>
                  <a:schemeClr val="tx2"/>
                </a:solidFill>
                <a:latin typeface="Arial" charset="0"/>
              </a:defRPr>
            </a:lvl2pPr>
            <a:lvl3pPr algn="l">
              <a:defRPr sz="4400" b="1">
                <a:solidFill>
                  <a:schemeClr val="tx2"/>
                </a:solidFill>
                <a:latin typeface="Arial" charset="0"/>
              </a:defRPr>
            </a:lvl3pPr>
            <a:lvl4pPr algn="l">
              <a:defRPr sz="4400" b="1">
                <a:solidFill>
                  <a:schemeClr val="tx2"/>
                </a:solidFill>
                <a:latin typeface="Arial" charset="0"/>
              </a:defRPr>
            </a:lvl4pPr>
            <a:lvl5pPr algn="l">
              <a:defRPr sz="4400" b="1">
                <a:solidFill>
                  <a:schemeClr val="tx2"/>
                </a:solidFill>
                <a:latin typeface="Arial" charset="0"/>
              </a:defRPr>
            </a:lvl5pPr>
            <a:lvl6pPr marL="457200" fontAlgn="base">
              <a:spcBef>
                <a:spcPct val="0"/>
              </a:spcBef>
              <a:spcAft>
                <a:spcPct val="0"/>
              </a:spcAft>
              <a:defRPr sz="4400" b="1">
                <a:solidFill>
                  <a:schemeClr val="tx2"/>
                </a:solidFill>
                <a:latin typeface="Arial" charset="0"/>
              </a:defRPr>
            </a:lvl6pPr>
            <a:lvl7pPr marL="914400" fontAlgn="base">
              <a:spcBef>
                <a:spcPct val="0"/>
              </a:spcBef>
              <a:spcAft>
                <a:spcPct val="0"/>
              </a:spcAft>
              <a:defRPr sz="4400" b="1">
                <a:solidFill>
                  <a:schemeClr val="tx2"/>
                </a:solidFill>
                <a:latin typeface="Arial" charset="0"/>
              </a:defRPr>
            </a:lvl7pPr>
            <a:lvl8pPr marL="1371600" fontAlgn="base">
              <a:spcBef>
                <a:spcPct val="0"/>
              </a:spcBef>
              <a:spcAft>
                <a:spcPct val="0"/>
              </a:spcAft>
              <a:defRPr sz="4400" b="1">
                <a:solidFill>
                  <a:schemeClr val="tx2"/>
                </a:solidFill>
                <a:latin typeface="Arial" charset="0"/>
              </a:defRPr>
            </a:lvl8pPr>
            <a:lvl9pPr marL="1828800" fontAlgn="base">
              <a:spcBef>
                <a:spcPct val="0"/>
              </a:spcBef>
              <a:spcAft>
                <a:spcPct val="0"/>
              </a:spcAft>
              <a:defRPr sz="4400" b="1">
                <a:solidFill>
                  <a:schemeClr val="tx2"/>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39A6"/>
                </a:solidFill>
                <a:effectLst/>
                <a:uLnTx/>
                <a:uFillTx/>
                <a:latin typeface="Arial"/>
                <a:ea typeface="等线 Light" panose="02010600030101010101" pitchFamily="2" charset="-122"/>
                <a:cs typeface="+mj-cs"/>
              </a:rPr>
              <a:t>Register File</a:t>
            </a:r>
            <a:endParaRPr kumimoji="0" lang="zh-CN" altLang="en-US" sz="3600" b="1" i="0" u="none" strike="noStrike" kern="1200" cap="none" spc="0" normalizeH="0" baseline="0" noProof="0" dirty="0">
              <a:ln>
                <a:noFill/>
              </a:ln>
              <a:solidFill>
                <a:srgbClr val="0039A6"/>
              </a:solidFill>
              <a:effectLst/>
              <a:uLnTx/>
              <a:uFillTx/>
              <a:latin typeface="Arial"/>
              <a:ea typeface="等线 Light" panose="02010600030101010101" pitchFamily="2" charset="-122"/>
              <a:cs typeface="+mj-cs"/>
            </a:endParaRPr>
          </a:p>
        </p:txBody>
      </p:sp>
      <p:sp>
        <p:nvSpPr>
          <p:cNvPr id="11" name="Rectangle 37">
            <a:extLst>
              <a:ext uri="{FF2B5EF4-FFF2-40B4-BE49-F238E27FC236}">
                <a16:creationId xmlns:a16="http://schemas.microsoft.com/office/drawing/2014/main" id="{D57FBCC3-1146-496E-7C5F-F5FADA467FD8}"/>
              </a:ext>
            </a:extLst>
          </p:cNvPr>
          <p:cNvSpPr txBox="1">
            <a:spLocks noChangeArrowheads="1"/>
          </p:cNvSpPr>
          <p:nvPr/>
        </p:nvSpPr>
        <p:spPr bwMode="auto">
          <a:xfrm>
            <a:off x="2287281" y="275158"/>
            <a:ext cx="4968552" cy="46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ECEAAC"/>
              </a:buClr>
              <a:buSzPct val="60000"/>
              <a:buFont typeface="Wingdings" panose="05000000000000000000" pitchFamily="2" charset="2"/>
              <a:buNone/>
              <a:tabLst/>
              <a:defRPr/>
            </a:pPr>
            <a:r>
              <a:rPr kumimoji="0" lang="en-US" altLang="zh-CN" sz="2400" b="0" i="0" u="none" strike="noStrike" kern="0" cap="none" spc="0" normalizeH="0" baseline="0" noProof="0" dirty="0">
                <a:ln>
                  <a:noFill/>
                </a:ln>
                <a:solidFill>
                  <a:srgbClr val="000000"/>
                </a:solidFill>
                <a:effectLst/>
                <a:uLnTx/>
                <a:uFillTx/>
                <a:latin typeface="Lucida Console" panose="020B0609040504020204" pitchFamily="49" charset="0"/>
                <a:ea typeface="宋体" panose="02010600030101010101" pitchFamily="2" charset="-122"/>
                <a:cs typeface="+mn-cs"/>
              </a:rPr>
              <a:t>	</a:t>
            </a:r>
            <a:r>
              <a:rPr kumimoji="0" lang="en-US" altLang="zh-CN" sz="2400" b="0" i="0" u="none" strike="noStrike" kern="0" cap="none" spc="0" normalizeH="0" baseline="0" noProof="0" dirty="0">
                <a:ln>
                  <a:noFill/>
                </a:ln>
                <a:solidFill>
                  <a:srgbClr val="0039A6"/>
                </a:solidFill>
                <a:effectLst/>
                <a:uLnTx/>
                <a:uFillTx/>
                <a:latin typeface="Lucida Console" panose="020B0609040504020204" pitchFamily="49" charset="0"/>
                <a:ea typeface="宋体" panose="02010600030101010101" pitchFamily="2" charset="-122"/>
                <a:cs typeface="+mn-cs"/>
              </a:rPr>
              <a:t>add $t0, $s1, $s2</a:t>
            </a:r>
          </a:p>
        </p:txBody>
      </p:sp>
      <p:grpSp>
        <p:nvGrpSpPr>
          <p:cNvPr id="18" name="组合 17">
            <a:extLst>
              <a:ext uri="{FF2B5EF4-FFF2-40B4-BE49-F238E27FC236}">
                <a16:creationId xmlns:a16="http://schemas.microsoft.com/office/drawing/2014/main" id="{EC0BF7AA-012C-5E92-E9EE-45E1BC450760}"/>
              </a:ext>
            </a:extLst>
          </p:cNvPr>
          <p:cNvGrpSpPr/>
          <p:nvPr/>
        </p:nvGrpSpPr>
        <p:grpSpPr>
          <a:xfrm>
            <a:off x="2395230" y="748490"/>
            <a:ext cx="5399377" cy="369332"/>
            <a:chOff x="2375694" y="601687"/>
            <a:chExt cx="6913562" cy="369332"/>
          </a:xfrm>
        </p:grpSpPr>
        <p:sp>
          <p:nvSpPr>
            <p:cNvPr id="12" name="Text Box 17">
              <a:extLst>
                <a:ext uri="{FF2B5EF4-FFF2-40B4-BE49-F238E27FC236}">
                  <a16:creationId xmlns:a16="http://schemas.microsoft.com/office/drawing/2014/main" id="{77B20480-93B4-974E-6894-7E65CC9DFB68}"/>
                </a:ext>
              </a:extLst>
            </p:cNvPr>
            <p:cNvSpPr txBox="1">
              <a:spLocks noChangeArrowheads="1"/>
            </p:cNvSpPr>
            <p:nvPr/>
          </p:nvSpPr>
          <p:spPr bwMode="auto">
            <a:xfrm>
              <a:off x="2375694" y="601687"/>
              <a:ext cx="1296987" cy="36933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special</a:t>
              </a:r>
              <a:endParaRPr kumimoji="0" lang="en-AU"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 Box 18">
              <a:extLst>
                <a:ext uri="{FF2B5EF4-FFF2-40B4-BE49-F238E27FC236}">
                  <a16:creationId xmlns:a16="http://schemas.microsoft.com/office/drawing/2014/main" id="{45E31E92-9C10-2113-C848-9C079A3FB019}"/>
                </a:ext>
              </a:extLst>
            </p:cNvPr>
            <p:cNvSpPr txBox="1">
              <a:spLocks noChangeArrowheads="1"/>
            </p:cNvSpPr>
            <p:nvPr/>
          </p:nvSpPr>
          <p:spPr bwMode="auto">
            <a:xfrm>
              <a:off x="3672681" y="601687"/>
              <a:ext cx="1079500" cy="36933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$s1</a:t>
              </a:r>
              <a:endParaRPr kumimoji="0" lang="en-AU"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Text Box 19">
              <a:extLst>
                <a:ext uri="{FF2B5EF4-FFF2-40B4-BE49-F238E27FC236}">
                  <a16:creationId xmlns:a16="http://schemas.microsoft.com/office/drawing/2014/main" id="{DE19C306-54CE-CCC3-1D50-6BC2BF3250F0}"/>
                </a:ext>
              </a:extLst>
            </p:cNvPr>
            <p:cNvSpPr txBox="1">
              <a:spLocks noChangeArrowheads="1"/>
            </p:cNvSpPr>
            <p:nvPr/>
          </p:nvSpPr>
          <p:spPr bwMode="auto">
            <a:xfrm>
              <a:off x="4752181" y="601687"/>
              <a:ext cx="1079500" cy="36933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$s2</a:t>
              </a:r>
              <a:endParaRPr kumimoji="0" lang="en-AU"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 name="Text Box 20">
              <a:extLst>
                <a:ext uri="{FF2B5EF4-FFF2-40B4-BE49-F238E27FC236}">
                  <a16:creationId xmlns:a16="http://schemas.microsoft.com/office/drawing/2014/main" id="{E3220E64-DA9C-9937-F44D-A1BA0E9B77D6}"/>
                </a:ext>
              </a:extLst>
            </p:cNvPr>
            <p:cNvSpPr txBox="1">
              <a:spLocks noChangeArrowheads="1"/>
            </p:cNvSpPr>
            <p:nvPr/>
          </p:nvSpPr>
          <p:spPr bwMode="auto">
            <a:xfrm>
              <a:off x="5831681" y="601687"/>
              <a:ext cx="1079500" cy="36933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$t0</a:t>
              </a:r>
              <a:endParaRPr kumimoji="0" lang="en-AU"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Text Box 21">
              <a:extLst>
                <a:ext uri="{FF2B5EF4-FFF2-40B4-BE49-F238E27FC236}">
                  <a16:creationId xmlns:a16="http://schemas.microsoft.com/office/drawing/2014/main" id="{1395340E-2541-730E-CD2B-BD2326805A87}"/>
                </a:ext>
              </a:extLst>
            </p:cNvPr>
            <p:cNvSpPr txBox="1">
              <a:spLocks noChangeArrowheads="1"/>
            </p:cNvSpPr>
            <p:nvPr/>
          </p:nvSpPr>
          <p:spPr bwMode="auto">
            <a:xfrm>
              <a:off x="6912769" y="601687"/>
              <a:ext cx="1079500" cy="36933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0</a:t>
              </a:r>
              <a:endParaRPr kumimoji="0" lang="en-AU"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 name="Text Box 22">
              <a:extLst>
                <a:ext uri="{FF2B5EF4-FFF2-40B4-BE49-F238E27FC236}">
                  <a16:creationId xmlns:a16="http://schemas.microsoft.com/office/drawing/2014/main" id="{3124CC81-3121-36E2-8344-1C1649AAFFCD}"/>
                </a:ext>
              </a:extLst>
            </p:cNvPr>
            <p:cNvSpPr txBox="1">
              <a:spLocks noChangeArrowheads="1"/>
            </p:cNvSpPr>
            <p:nvPr/>
          </p:nvSpPr>
          <p:spPr bwMode="auto">
            <a:xfrm>
              <a:off x="7992269" y="601687"/>
              <a:ext cx="1296987" cy="36933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add</a:t>
              </a:r>
              <a:endParaRPr kumimoji="0" lang="en-AU"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Tree>
    <p:extLst>
      <p:ext uri="{BB962C8B-B14F-4D97-AF65-F5344CB8AC3E}">
        <p14:creationId xmlns:p14="http://schemas.microsoft.com/office/powerpoint/2010/main" val="7209700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pPr eaLnBrk="1" hangingPunct="1"/>
            <a:r>
              <a:rPr lang="en-US"/>
              <a:t>Load/Store Instructions</a:t>
            </a:r>
            <a:endParaRPr lang="en-AU" altLang="zh-CN">
              <a:ea typeface="宋体" pitchFamily="2" charset="-122"/>
            </a:endParaRPr>
          </a:p>
        </p:txBody>
      </p:sp>
      <p:sp>
        <p:nvSpPr>
          <p:cNvPr id="17413" name="Rectangle 3"/>
          <p:cNvSpPr>
            <a:spLocks noGrp="1" noChangeArrowheads="1"/>
          </p:cNvSpPr>
          <p:nvPr>
            <p:ph idx="1"/>
          </p:nvPr>
        </p:nvSpPr>
        <p:spPr>
          <a:xfrm>
            <a:off x="684213" y="1125538"/>
            <a:ext cx="8204200" cy="2611437"/>
          </a:xfrm>
        </p:spPr>
        <p:txBody>
          <a:bodyPr/>
          <a:lstStyle/>
          <a:p>
            <a:pPr eaLnBrk="1" hangingPunct="1">
              <a:lnSpc>
                <a:spcPct val="90000"/>
              </a:lnSpc>
            </a:pPr>
            <a:r>
              <a:rPr lang="en-US" sz="2800"/>
              <a:t>Read register operands</a:t>
            </a:r>
          </a:p>
          <a:p>
            <a:pPr eaLnBrk="1" hangingPunct="1">
              <a:lnSpc>
                <a:spcPct val="90000"/>
              </a:lnSpc>
            </a:pPr>
            <a:r>
              <a:rPr lang="en-US" sz="2800"/>
              <a:t>Calculate address using 16-bit offset</a:t>
            </a:r>
          </a:p>
          <a:p>
            <a:pPr lvl="1" eaLnBrk="1" hangingPunct="1">
              <a:lnSpc>
                <a:spcPct val="90000"/>
              </a:lnSpc>
            </a:pPr>
            <a:r>
              <a:rPr lang="en-US" sz="2400"/>
              <a:t>Use ALU, but sign-extend offset</a:t>
            </a:r>
          </a:p>
          <a:p>
            <a:pPr eaLnBrk="1" hangingPunct="1">
              <a:lnSpc>
                <a:spcPct val="90000"/>
              </a:lnSpc>
            </a:pPr>
            <a:r>
              <a:rPr lang="en-US" sz="2800">
                <a:solidFill>
                  <a:schemeClr val="tx2"/>
                </a:solidFill>
              </a:rPr>
              <a:t>Load</a:t>
            </a:r>
            <a:r>
              <a:rPr lang="en-US" sz="2800"/>
              <a:t>: Read memory and update register</a:t>
            </a:r>
          </a:p>
          <a:p>
            <a:pPr eaLnBrk="1" hangingPunct="1">
              <a:lnSpc>
                <a:spcPct val="90000"/>
              </a:lnSpc>
            </a:pPr>
            <a:r>
              <a:rPr lang="en-US" sz="2800">
                <a:solidFill>
                  <a:schemeClr val="tx2"/>
                </a:solidFill>
              </a:rPr>
              <a:t>Store</a:t>
            </a:r>
            <a:r>
              <a:rPr lang="en-US" sz="2800"/>
              <a:t>: Write register value to memory</a:t>
            </a:r>
            <a:endParaRPr lang="en-AU" altLang="zh-CN" sz="2800">
              <a:ea typeface="宋体" pitchFamily="2" charset="-122"/>
            </a:endParaRPr>
          </a:p>
        </p:txBody>
      </p:sp>
      <p:pic>
        <p:nvPicPr>
          <p:cNvPr id="17411" name="Picture 6" descr="f04-08-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3429000"/>
            <a:ext cx="4437062"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1B4EDEDE-3CDE-4E24-9123-96B126C33E2E}"/>
              </a:ext>
            </a:extLst>
          </p:cNvPr>
          <p:cNvPicPr>
            <a:picLocks noChangeAspect="1"/>
          </p:cNvPicPr>
          <p:nvPr/>
        </p:nvPicPr>
        <p:blipFill rotWithShape="1">
          <a:blip r:embed="rId4"/>
          <a:srcRect t="32006" b="33146"/>
          <a:stretch/>
        </p:blipFill>
        <p:spPr>
          <a:xfrm>
            <a:off x="1043608" y="6020965"/>
            <a:ext cx="5940206" cy="7409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3">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741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4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a:t>Branch Instructions</a:t>
            </a:r>
            <a:endParaRPr lang="en-AU" altLang="zh-CN">
              <a:ea typeface="宋体" pitchFamily="2" charset="-122"/>
            </a:endParaRPr>
          </a:p>
        </p:txBody>
      </p:sp>
      <p:sp>
        <p:nvSpPr>
          <p:cNvPr id="18436" name="Rectangle 3"/>
          <p:cNvSpPr>
            <a:spLocks noGrp="1" noChangeArrowheads="1"/>
          </p:cNvSpPr>
          <p:nvPr>
            <p:ph idx="1"/>
          </p:nvPr>
        </p:nvSpPr>
        <p:spPr/>
        <p:txBody>
          <a:bodyPr/>
          <a:lstStyle/>
          <a:p>
            <a:pPr eaLnBrk="1" hangingPunct="1"/>
            <a:r>
              <a:rPr lang="en-US"/>
              <a:t>Read register operands</a:t>
            </a:r>
          </a:p>
          <a:p>
            <a:pPr eaLnBrk="1" hangingPunct="1"/>
            <a:r>
              <a:rPr lang="en-US"/>
              <a:t>Compare operands</a:t>
            </a:r>
          </a:p>
          <a:p>
            <a:pPr lvl="1" eaLnBrk="1" hangingPunct="1"/>
            <a:r>
              <a:rPr lang="en-US"/>
              <a:t>Use ALU, subtract and check Zero output</a:t>
            </a:r>
          </a:p>
          <a:p>
            <a:pPr eaLnBrk="1" hangingPunct="1"/>
            <a:r>
              <a:rPr lang="en-US"/>
              <a:t>Calculate target address</a:t>
            </a:r>
          </a:p>
          <a:p>
            <a:pPr lvl="1" eaLnBrk="1" hangingPunct="1"/>
            <a:r>
              <a:rPr lang="en-US"/>
              <a:t>Sign-extend displacement</a:t>
            </a:r>
          </a:p>
          <a:p>
            <a:pPr lvl="1" eaLnBrk="1" hangingPunct="1"/>
            <a:r>
              <a:rPr lang="en-US"/>
              <a:t>Shift left 2 places (word displacement)</a:t>
            </a:r>
          </a:p>
          <a:p>
            <a:pPr lvl="1" eaLnBrk="1" hangingPunct="1"/>
            <a:r>
              <a:rPr lang="en-US"/>
              <a:t>Add to PC + 4</a:t>
            </a:r>
          </a:p>
          <a:p>
            <a:pPr lvl="2" eaLnBrk="1" hangingPunct="1"/>
            <a:r>
              <a:rPr lang="en-US"/>
              <a:t>Already calculated by instruction fetch</a:t>
            </a:r>
            <a:endParaRPr lang="en-AU" altLang="zh-CN">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6">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843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3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p:txBody>
          <a:bodyPr/>
          <a:lstStyle/>
          <a:p>
            <a:pPr eaLnBrk="1" hangingPunct="1"/>
            <a:r>
              <a:rPr lang="en-US"/>
              <a:t>Branch Instructions</a:t>
            </a:r>
            <a:endParaRPr lang="en-AU" altLang="zh-CN">
              <a:ea typeface="宋体" pitchFamily="2" charset="-122"/>
            </a:endParaRPr>
          </a:p>
        </p:txBody>
      </p:sp>
      <p:pic>
        <p:nvPicPr>
          <p:cNvPr id="19459" name="Picture 7" descr="f04-0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042987"/>
            <a:ext cx="6556375"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AutoShape 4"/>
          <p:cNvSpPr>
            <a:spLocks/>
          </p:cNvSpPr>
          <p:nvPr/>
        </p:nvSpPr>
        <p:spPr bwMode="auto">
          <a:xfrm>
            <a:off x="1187450" y="1557338"/>
            <a:ext cx="1152302" cy="865187"/>
          </a:xfrm>
          <a:prstGeom prst="borderCallout1">
            <a:avLst>
              <a:gd name="adj1" fmla="val 44039"/>
              <a:gd name="adj2" fmla="val 100447"/>
              <a:gd name="adj3" fmla="val 44787"/>
              <a:gd name="adj4" fmla="val 346334"/>
            </a:avLst>
          </a:prstGeom>
          <a:solidFill>
            <a:schemeClr val="accent1"/>
          </a:solidFill>
          <a:ln w="9525">
            <a:solidFill>
              <a:schemeClr val="tx1"/>
            </a:solidFill>
            <a:miter lim="800000"/>
            <a:headEnd/>
            <a:tailEnd type="triangle" w="med" len="med"/>
          </a:ln>
        </p:spPr>
        <p:txBody>
          <a:bodyPr/>
          <a:lstStyle/>
          <a:p>
            <a:r>
              <a:rPr lang="en-US"/>
              <a:t>Just</a:t>
            </a:r>
            <a:br>
              <a:rPr lang="en-US"/>
            </a:br>
            <a:r>
              <a:rPr lang="en-US"/>
              <a:t>re-routes wires</a:t>
            </a:r>
            <a:endParaRPr lang="en-AU" altLang="zh-CN">
              <a:ea typeface="宋体" pitchFamily="2" charset="-122"/>
            </a:endParaRPr>
          </a:p>
        </p:txBody>
      </p:sp>
      <p:sp>
        <p:nvSpPr>
          <p:cNvPr id="19462" name="AutoShape 5"/>
          <p:cNvSpPr>
            <a:spLocks/>
          </p:cNvSpPr>
          <p:nvPr/>
        </p:nvSpPr>
        <p:spPr bwMode="auto">
          <a:xfrm>
            <a:off x="6073309" y="4725144"/>
            <a:ext cx="1368425" cy="647700"/>
          </a:xfrm>
          <a:prstGeom prst="borderCallout1">
            <a:avLst>
              <a:gd name="adj1" fmla="val 17648"/>
              <a:gd name="adj2" fmla="val -5569"/>
              <a:gd name="adj3" fmla="val 108126"/>
              <a:gd name="adj4" fmla="val -115314"/>
            </a:avLst>
          </a:prstGeom>
          <a:solidFill>
            <a:schemeClr val="accent1"/>
          </a:solidFill>
          <a:ln w="9525">
            <a:solidFill>
              <a:schemeClr val="tx1"/>
            </a:solidFill>
            <a:miter lim="800000"/>
            <a:headEnd/>
            <a:tailEnd type="triangle" w="med" len="med"/>
          </a:ln>
        </p:spPr>
        <p:txBody>
          <a:bodyPr/>
          <a:lstStyle/>
          <a:p>
            <a:r>
              <a:rPr lang="en-US" dirty="0"/>
              <a:t>Sign-bit wire replicated</a:t>
            </a:r>
            <a:endParaRPr lang="en-AU" altLang="zh-CN" dirty="0">
              <a:ea typeface="宋体" pitchFamily="2" charset="-122"/>
            </a:endParaRPr>
          </a:p>
        </p:txBody>
      </p:sp>
      <p:pic>
        <p:nvPicPr>
          <p:cNvPr id="7" name="图片 6">
            <a:extLst>
              <a:ext uri="{FF2B5EF4-FFF2-40B4-BE49-F238E27FC236}">
                <a16:creationId xmlns:a16="http://schemas.microsoft.com/office/drawing/2014/main" id="{4C110509-F664-43DF-8355-573D8C13C0C7}"/>
              </a:ext>
            </a:extLst>
          </p:cNvPr>
          <p:cNvPicPr>
            <a:picLocks noChangeAspect="1"/>
          </p:cNvPicPr>
          <p:nvPr/>
        </p:nvPicPr>
        <p:blipFill rotWithShape="1">
          <a:blip r:embed="rId4"/>
          <a:srcRect t="66818"/>
          <a:stretch/>
        </p:blipFill>
        <p:spPr>
          <a:xfrm>
            <a:off x="1271297" y="5949949"/>
            <a:ext cx="6170437" cy="732911"/>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5" descr="f04-17-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Rectangle 4"/>
          <p:cNvSpPr>
            <a:spLocks noGrp="1" noChangeArrowheads="1"/>
          </p:cNvSpPr>
          <p:nvPr>
            <p:ph type="title"/>
          </p:nvPr>
        </p:nvSpPr>
        <p:spPr/>
        <p:txBody>
          <a:bodyPr/>
          <a:lstStyle/>
          <a:p>
            <a:pPr eaLnBrk="1" hangingPunct="1"/>
            <a:r>
              <a:rPr lang="en-AU" altLang="zh-CN" dirty="0">
                <a:ea typeface="宋体" pitchFamily="2" charset="-122"/>
              </a:rPr>
              <a:t>Single-Cycle Processor</a:t>
            </a:r>
          </a:p>
        </p:txBody>
      </p:sp>
    </p:spTree>
    <p:extLst>
      <p:ext uri="{BB962C8B-B14F-4D97-AF65-F5344CB8AC3E}">
        <p14:creationId xmlns:p14="http://schemas.microsoft.com/office/powerpoint/2010/main" val="471341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363612" y="144959"/>
            <a:ext cx="5110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CN" sz="4400" b="1" dirty="0">
                <a:solidFill>
                  <a:schemeClr val="tx2"/>
                </a:solidFill>
                <a:latin typeface="+mj-lt"/>
                <a:cs typeface="+mj-cs"/>
              </a:rPr>
              <a:t>Power and Energy</a:t>
            </a:r>
          </a:p>
        </p:txBody>
      </p:sp>
      <p:pic>
        <p:nvPicPr>
          <p:cNvPr id="18227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888" y="4005064"/>
            <a:ext cx="332422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8" name="矩形 5"/>
          <p:cNvSpPr>
            <a:spLocks noChangeArrowheads="1"/>
          </p:cNvSpPr>
          <p:nvPr/>
        </p:nvSpPr>
        <p:spPr bwMode="auto">
          <a:xfrm>
            <a:off x="327001" y="1257707"/>
            <a:ext cx="4572000" cy="228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tabLst>
                <a:tab pos="228600" algn="l"/>
                <a:tab pos="457200" algn="l"/>
                <a:tab pos="571500" algn="l"/>
              </a:tabLst>
              <a:defRPr sz="3200">
                <a:solidFill>
                  <a:schemeClr val="tx1"/>
                </a:solidFill>
                <a:latin typeface="Times New Roman" panose="02020603050405020304" pitchFamily="18" charset="0"/>
              </a:defRPr>
            </a:lvl1pPr>
            <a:lvl2pPr marL="742950" indent="-285750">
              <a:spcBef>
                <a:spcPct val="20000"/>
              </a:spcBef>
              <a:buChar char="–"/>
              <a:tabLst>
                <a:tab pos="228600" algn="l"/>
                <a:tab pos="457200" algn="l"/>
                <a:tab pos="571500" algn="l"/>
              </a:tabLst>
              <a:defRPr sz="2800">
                <a:solidFill>
                  <a:schemeClr val="tx1"/>
                </a:solidFill>
                <a:latin typeface="Times New Roman" panose="02020603050405020304" pitchFamily="18" charset="0"/>
              </a:defRPr>
            </a:lvl2pPr>
            <a:lvl3pPr marL="1143000" indent="-228600">
              <a:spcBef>
                <a:spcPct val="20000"/>
              </a:spcBef>
              <a:buChar char="•"/>
              <a:tabLst>
                <a:tab pos="228600" algn="l"/>
                <a:tab pos="457200" algn="l"/>
                <a:tab pos="571500" algn="l"/>
              </a:tabLst>
              <a:defRPr sz="2400">
                <a:solidFill>
                  <a:schemeClr val="tx1"/>
                </a:solidFill>
                <a:latin typeface="Times New Roman" panose="02020603050405020304" pitchFamily="18" charset="0"/>
              </a:defRPr>
            </a:lvl3pPr>
            <a:lvl4pPr marL="1600200" indent="-228600">
              <a:spcBef>
                <a:spcPct val="20000"/>
              </a:spcBef>
              <a:buChar char="–"/>
              <a:tabLst>
                <a:tab pos="228600" algn="l"/>
                <a:tab pos="457200" algn="l"/>
                <a:tab pos="571500" algn="l"/>
              </a:tabLst>
              <a:defRPr sz="2000">
                <a:solidFill>
                  <a:schemeClr val="tx1"/>
                </a:solidFill>
                <a:latin typeface="Times New Roman" panose="02020603050405020304" pitchFamily="18" charset="0"/>
              </a:defRPr>
            </a:lvl4pPr>
            <a:lvl5pPr marL="2057400" indent="-228600">
              <a:spcBef>
                <a:spcPct val="20000"/>
              </a:spcBef>
              <a:buChar char="»"/>
              <a:tabLst>
                <a:tab pos="228600" algn="l"/>
                <a:tab pos="457200" algn="l"/>
                <a:tab pos="5715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228600" algn="l"/>
                <a:tab pos="457200" algn="l"/>
                <a:tab pos="5715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228600" algn="l"/>
                <a:tab pos="457200" algn="l"/>
                <a:tab pos="5715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228600" algn="l"/>
                <a:tab pos="457200" algn="l"/>
                <a:tab pos="5715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228600" algn="l"/>
                <a:tab pos="457200" algn="l"/>
                <a:tab pos="571500" algn="l"/>
              </a:tabLst>
              <a:defRPr sz="2000">
                <a:solidFill>
                  <a:schemeClr val="tx1"/>
                </a:solidFill>
                <a:latin typeface="Times New Roman" panose="02020603050405020304" pitchFamily="18" charset="0"/>
              </a:defRPr>
            </a:lvl9pPr>
          </a:lstStyle>
          <a:p>
            <a:pPr eaLnBrk="1" hangingPunct="1">
              <a:lnSpc>
                <a:spcPts val="2800"/>
              </a:lnSpc>
              <a:spcBef>
                <a:spcPct val="0"/>
              </a:spcBef>
              <a:buFontTx/>
              <a:buNone/>
            </a:pPr>
            <a:r>
              <a:rPr kumimoji="0" lang="en-US" altLang="zh-CN" sz="2400" dirty="0">
                <a:solidFill>
                  <a:srgbClr val="00009A"/>
                </a:solidFill>
                <a:latin typeface="Arial" panose="020B0604020202020204" pitchFamily="34" charset="0"/>
                <a:ea typeface="宋体" panose="02010600030101010101" pitchFamily="2" charset="-122"/>
                <a:cs typeface="Arial" panose="020B0604020202020204" pitchFamily="34" charset="0"/>
              </a:rPr>
              <a:t>•</a:t>
            </a:r>
            <a:r>
              <a:rPr kumimoji="0" lang="en-US" altLang="zh-CN" sz="2400" dirty="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2400" dirty="0">
                <a:solidFill>
                  <a:srgbClr val="00009A"/>
                </a:solidFill>
                <a:latin typeface="Arial" panose="020B0604020202020204" pitchFamily="34" charset="0"/>
                <a:ea typeface="宋体" panose="02010600030101010101" pitchFamily="2" charset="-122"/>
                <a:cs typeface="Arial" panose="020B0604020202020204" pitchFamily="34" charset="0"/>
              </a:rPr>
              <a:t>Energy</a:t>
            </a:r>
          </a:p>
          <a:p>
            <a:pPr eaLnBrk="1" hangingPunct="1">
              <a:lnSpc>
                <a:spcPts val="2800"/>
              </a:lnSpc>
              <a:spcBef>
                <a:spcPct val="0"/>
              </a:spcBef>
              <a:buFontTx/>
              <a:buNone/>
            </a:pPr>
            <a:r>
              <a:rPr kumimoji="0" lang="en-US" altLang="zh-CN" sz="4400" dirty="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2000" dirty="0">
                <a:solidFill>
                  <a:srgbClr val="000000"/>
                </a:solidFill>
                <a:latin typeface="Arial" panose="020B0604020202020204" pitchFamily="34" charset="0"/>
                <a:ea typeface="宋体" panose="02010600030101010101" pitchFamily="2" charset="-122"/>
                <a:cs typeface="Arial" panose="020B0604020202020204" pitchFamily="34" charset="0"/>
              </a:rPr>
              <a:t>–   measured in Joules</a:t>
            </a:r>
          </a:p>
          <a:p>
            <a:pPr eaLnBrk="1" hangingPunct="1">
              <a:lnSpc>
                <a:spcPts val="2800"/>
              </a:lnSpc>
              <a:spcBef>
                <a:spcPct val="0"/>
              </a:spcBef>
              <a:buFontTx/>
              <a:buNone/>
            </a:pPr>
            <a:r>
              <a:rPr kumimoji="0" lang="en-US" altLang="zh-CN" sz="2400" dirty="0">
                <a:solidFill>
                  <a:srgbClr val="00009A"/>
                </a:solidFill>
                <a:latin typeface="Arial" panose="020B0604020202020204" pitchFamily="34" charset="0"/>
                <a:ea typeface="宋体" panose="02010600030101010101" pitchFamily="2" charset="-122"/>
                <a:cs typeface="Arial" panose="020B0604020202020204" pitchFamily="34" charset="0"/>
              </a:rPr>
              <a:t>•</a:t>
            </a:r>
            <a:r>
              <a:rPr kumimoji="0" lang="en-US" altLang="zh-CN" sz="2400" dirty="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2400" dirty="0">
                <a:solidFill>
                  <a:srgbClr val="00009A"/>
                </a:solidFill>
                <a:latin typeface="Arial" panose="020B0604020202020204" pitchFamily="34" charset="0"/>
                <a:ea typeface="宋体" panose="02010600030101010101" pitchFamily="2" charset="-122"/>
                <a:cs typeface="Arial" panose="020B0604020202020204" pitchFamily="34" charset="0"/>
              </a:rPr>
              <a:t>Power</a:t>
            </a:r>
          </a:p>
          <a:p>
            <a:pPr eaLnBrk="1" hangingPunct="1">
              <a:lnSpc>
                <a:spcPts val="2800"/>
              </a:lnSpc>
              <a:spcBef>
                <a:spcPct val="0"/>
              </a:spcBef>
              <a:buFontTx/>
              <a:buNone/>
            </a:pPr>
            <a:r>
              <a:rPr kumimoji="0" lang="en-US" altLang="zh-CN" sz="4400" dirty="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2000" dirty="0">
                <a:solidFill>
                  <a:srgbClr val="000000"/>
                </a:solidFill>
                <a:latin typeface="Arial" panose="020B0604020202020204" pitchFamily="34" charset="0"/>
                <a:ea typeface="宋体" panose="02010600030101010101" pitchFamily="2" charset="-122"/>
                <a:cs typeface="Arial" panose="020B0604020202020204" pitchFamily="34" charset="0"/>
              </a:rPr>
              <a:t>–   rate of energy consumption</a:t>
            </a:r>
          </a:p>
          <a:p>
            <a:pPr eaLnBrk="1" hangingPunct="1">
              <a:lnSpc>
                <a:spcPts val="2800"/>
              </a:lnSpc>
              <a:spcBef>
                <a:spcPct val="0"/>
              </a:spcBef>
              <a:buFontTx/>
              <a:buNone/>
            </a:pPr>
            <a:r>
              <a:rPr kumimoji="0" lang="en-US" altLang="zh-CN" sz="5400" dirty="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800" dirty="0">
                <a:solidFill>
                  <a:srgbClr val="0000FF"/>
                </a:solidFill>
                <a:latin typeface="Arial" panose="020B0604020202020204" pitchFamily="34" charset="0"/>
                <a:ea typeface="宋体" panose="02010600030101010101" pitchFamily="2" charset="-122"/>
                <a:cs typeface="Arial" panose="020B0604020202020204" pitchFamily="34" charset="0"/>
              </a:rPr>
              <a:t>•</a:t>
            </a:r>
            <a:r>
              <a:rPr kumimoji="0" lang="en-US" altLang="zh-CN" sz="1800" dirty="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800" dirty="0">
                <a:solidFill>
                  <a:srgbClr val="0000FF"/>
                </a:solidFill>
                <a:latin typeface="Arial" panose="020B0604020202020204" pitchFamily="34" charset="0"/>
                <a:ea typeface="宋体" panose="02010600030101010101" pitchFamily="2" charset="-122"/>
                <a:cs typeface="Arial" panose="020B0604020202020204" pitchFamily="34" charset="0"/>
              </a:rPr>
              <a:t>[Watts</a:t>
            </a:r>
            <a:r>
              <a:rPr kumimoji="0" lang="en-US" altLang="zh-CN" sz="1800" dirty="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800" dirty="0">
                <a:solidFill>
                  <a:srgbClr val="0000FF"/>
                </a:solidFill>
                <a:latin typeface="Arial" panose="020B0604020202020204" pitchFamily="34" charset="0"/>
                <a:ea typeface="宋体" panose="02010600030101010101" pitchFamily="2" charset="-122"/>
                <a:cs typeface="Arial" panose="020B0604020202020204" pitchFamily="34" charset="0"/>
              </a:rPr>
              <a:t>=</a:t>
            </a:r>
            <a:r>
              <a:rPr kumimoji="0" lang="en-US" altLang="zh-CN" sz="1800" dirty="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1800" dirty="0">
                <a:solidFill>
                  <a:srgbClr val="0000FF"/>
                </a:solidFill>
                <a:latin typeface="Arial" panose="020B0604020202020204" pitchFamily="34" charset="0"/>
                <a:ea typeface="宋体" panose="02010600030101010101" pitchFamily="2" charset="-122"/>
                <a:cs typeface="Arial" panose="020B0604020202020204" pitchFamily="34" charset="0"/>
              </a:rPr>
              <a:t>Joules/sec]</a:t>
            </a:r>
          </a:p>
          <a:p>
            <a:pPr eaLnBrk="1" hangingPunct="1">
              <a:lnSpc>
                <a:spcPts val="2800"/>
              </a:lnSpc>
              <a:spcBef>
                <a:spcPct val="0"/>
              </a:spcBef>
              <a:buFontTx/>
              <a:buNone/>
            </a:pPr>
            <a:r>
              <a:rPr kumimoji="0" lang="en-US" altLang="zh-CN" sz="4400" dirty="0">
                <a:solidFill>
                  <a:srgbClr val="000000"/>
                </a:solidFill>
                <a:latin typeface="Arial" panose="020B0604020202020204" pitchFamily="34" charset="0"/>
                <a:ea typeface="宋体" panose="02010600030101010101" pitchFamily="2" charset="-122"/>
                <a:cs typeface="Arial" panose="020B0604020202020204" pitchFamily="34" charset="0"/>
              </a:rPr>
              <a:t>	</a:t>
            </a:r>
            <a:r>
              <a:rPr kumimoji="0" lang="en-US" altLang="zh-CN" sz="2000" dirty="0">
                <a:solidFill>
                  <a:srgbClr val="000000"/>
                </a:solidFill>
                <a:latin typeface="Arial" panose="020B0604020202020204" pitchFamily="34" charset="0"/>
                <a:ea typeface="宋体" panose="02010600030101010101" pitchFamily="2" charset="-122"/>
                <a:cs typeface="Arial" panose="020B0604020202020204" pitchFamily="34" charset="0"/>
              </a:rPr>
              <a:t>–   instantaneous power P = V * I</a:t>
            </a:r>
          </a:p>
        </p:txBody>
      </p:sp>
      <p:pic>
        <p:nvPicPr>
          <p:cNvPr id="6" name="Picture 2">
            <a:extLst>
              <a:ext uri="{FF2B5EF4-FFF2-40B4-BE49-F238E27FC236}">
                <a16:creationId xmlns:a16="http://schemas.microsoft.com/office/drawing/2014/main" id="{ADFCBE8F-F2ED-4106-BA82-7F60F45E04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333"/>
          <a:stretch/>
        </p:blipFill>
        <p:spPr bwMode="auto">
          <a:xfrm>
            <a:off x="4499992" y="1214065"/>
            <a:ext cx="4464360" cy="529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AU" altLang="zh-CN">
                <a:ea typeface="宋体" pitchFamily="2" charset="-122"/>
              </a:rPr>
              <a:t>Implementing Jumps</a:t>
            </a:r>
          </a:p>
        </p:txBody>
      </p:sp>
      <p:sp>
        <p:nvSpPr>
          <p:cNvPr id="30724" name="Rectangle 3"/>
          <p:cNvSpPr>
            <a:spLocks noGrp="1" noChangeArrowheads="1"/>
          </p:cNvSpPr>
          <p:nvPr>
            <p:ph idx="1"/>
          </p:nvPr>
        </p:nvSpPr>
        <p:spPr>
          <a:xfrm>
            <a:off x="472866" y="2349500"/>
            <a:ext cx="8270875" cy="3887788"/>
          </a:xfrm>
        </p:spPr>
        <p:txBody>
          <a:bodyPr/>
          <a:lstStyle/>
          <a:p>
            <a:pPr eaLnBrk="1" hangingPunct="1"/>
            <a:r>
              <a:rPr lang="en-AU" altLang="zh-CN" dirty="0">
                <a:ea typeface="宋体" pitchFamily="2" charset="-122"/>
              </a:rPr>
              <a:t>Jump uses word address</a:t>
            </a:r>
          </a:p>
          <a:p>
            <a:pPr eaLnBrk="1" hangingPunct="1"/>
            <a:r>
              <a:rPr lang="en-AU" altLang="zh-CN" dirty="0">
                <a:ea typeface="宋体" pitchFamily="2" charset="-122"/>
              </a:rPr>
              <a:t>Update PC with concatenation of</a:t>
            </a:r>
          </a:p>
          <a:p>
            <a:pPr lvl="1" eaLnBrk="1" hangingPunct="1"/>
            <a:r>
              <a:rPr lang="en-AU" altLang="zh-CN" dirty="0">
                <a:ea typeface="宋体" pitchFamily="2" charset="-122"/>
              </a:rPr>
              <a:t>Top 4 bits of old PC</a:t>
            </a:r>
          </a:p>
          <a:p>
            <a:pPr lvl="1" eaLnBrk="1" hangingPunct="1"/>
            <a:r>
              <a:rPr lang="en-AU" altLang="zh-CN" dirty="0">
                <a:ea typeface="宋体" pitchFamily="2" charset="-122"/>
              </a:rPr>
              <a:t>26-bit jump address</a:t>
            </a:r>
          </a:p>
          <a:p>
            <a:pPr lvl="1" eaLnBrk="1" hangingPunct="1"/>
            <a:r>
              <a:rPr lang="en-AU" altLang="zh-CN" dirty="0">
                <a:ea typeface="宋体" pitchFamily="2" charset="-122"/>
              </a:rPr>
              <a:t>00</a:t>
            </a:r>
          </a:p>
          <a:p>
            <a:pPr eaLnBrk="1" hangingPunct="1"/>
            <a:r>
              <a:rPr lang="en-AU" altLang="zh-CN" dirty="0">
                <a:ea typeface="宋体" pitchFamily="2" charset="-122"/>
              </a:rPr>
              <a:t>Need an extra control signal decoded from </a:t>
            </a:r>
            <a:r>
              <a:rPr lang="en-AU" altLang="zh-CN" dirty="0" err="1">
                <a:ea typeface="宋体" pitchFamily="2" charset="-122"/>
              </a:rPr>
              <a:t>opcode</a:t>
            </a:r>
            <a:endParaRPr lang="en-AU" altLang="zh-CN" dirty="0">
              <a:ea typeface="宋体" pitchFamily="2" charset="-122"/>
            </a:endParaRPr>
          </a:p>
        </p:txBody>
      </p:sp>
      <p:grpSp>
        <p:nvGrpSpPr>
          <p:cNvPr id="30725" name="Group 14"/>
          <p:cNvGrpSpPr>
            <a:grpSpLocks/>
          </p:cNvGrpSpPr>
          <p:nvPr/>
        </p:nvGrpSpPr>
        <p:grpSpPr bwMode="auto">
          <a:xfrm>
            <a:off x="1835150" y="1412875"/>
            <a:ext cx="6913563" cy="773113"/>
            <a:chOff x="1156" y="890"/>
            <a:chExt cx="4355" cy="487"/>
          </a:xfrm>
        </p:grpSpPr>
        <p:sp>
          <p:nvSpPr>
            <p:cNvPr id="30727" name="Text Box 5"/>
            <p:cNvSpPr txBox="1">
              <a:spLocks noChangeArrowheads="1"/>
            </p:cNvSpPr>
            <p:nvPr/>
          </p:nvSpPr>
          <p:spPr bwMode="auto">
            <a:xfrm>
              <a:off x="1156" y="890"/>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2</a:t>
              </a:r>
              <a:endParaRPr lang="en-AU" altLang="zh-CN" sz="2000">
                <a:ea typeface="宋体" pitchFamily="2" charset="-122"/>
              </a:endParaRPr>
            </a:p>
          </p:txBody>
        </p:sp>
        <p:sp>
          <p:nvSpPr>
            <p:cNvPr id="30728" name="Text Box 8"/>
            <p:cNvSpPr txBox="1">
              <a:spLocks noChangeArrowheads="1"/>
            </p:cNvSpPr>
            <p:nvPr/>
          </p:nvSpPr>
          <p:spPr bwMode="auto">
            <a:xfrm>
              <a:off x="1973" y="890"/>
              <a:ext cx="353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address</a:t>
              </a:r>
              <a:endParaRPr lang="en-AU" altLang="zh-CN" sz="2000">
                <a:ea typeface="宋体" pitchFamily="2" charset="-122"/>
              </a:endParaRPr>
            </a:p>
          </p:txBody>
        </p:sp>
        <p:sp>
          <p:nvSpPr>
            <p:cNvPr id="30729" name="Text Box 9"/>
            <p:cNvSpPr txBox="1">
              <a:spLocks noChangeArrowheads="1"/>
            </p:cNvSpPr>
            <p:nvPr/>
          </p:nvSpPr>
          <p:spPr bwMode="auto">
            <a:xfrm>
              <a:off x="1332" y="1165"/>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31:26</a:t>
              </a:r>
              <a:endParaRPr lang="en-AU" altLang="zh-CN">
                <a:ea typeface="宋体" pitchFamily="2" charset="-122"/>
              </a:endParaRPr>
            </a:p>
          </p:txBody>
        </p:sp>
        <p:sp>
          <p:nvSpPr>
            <p:cNvPr id="30730" name="Text Box 12"/>
            <p:cNvSpPr txBox="1">
              <a:spLocks noChangeArrowheads="1"/>
            </p:cNvSpPr>
            <p:nvPr/>
          </p:nvSpPr>
          <p:spPr bwMode="auto">
            <a:xfrm>
              <a:off x="3560" y="1165"/>
              <a:ext cx="4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25:0</a:t>
              </a:r>
              <a:endParaRPr lang="en-AU" altLang="zh-CN">
                <a:ea typeface="宋体" pitchFamily="2" charset="-122"/>
              </a:endParaRPr>
            </a:p>
          </p:txBody>
        </p:sp>
      </p:grpSp>
      <p:sp>
        <p:nvSpPr>
          <p:cNvPr id="30726" name="Text Box 13"/>
          <p:cNvSpPr txBox="1">
            <a:spLocks noChangeArrowheads="1"/>
          </p:cNvSpPr>
          <p:nvPr/>
        </p:nvSpPr>
        <p:spPr bwMode="auto">
          <a:xfrm>
            <a:off x="811213" y="1489075"/>
            <a:ext cx="74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Jump</a:t>
            </a:r>
            <a:endParaRPr lang="en-AU" altLang="zh-CN" sz="1800">
              <a:ea typeface="宋体" pitchFamily="2"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4"/>
          <p:cNvSpPr>
            <a:spLocks noGrp="1" noChangeArrowheads="1"/>
          </p:cNvSpPr>
          <p:nvPr>
            <p:ph type="title"/>
          </p:nvPr>
        </p:nvSpPr>
        <p:spPr/>
        <p:txBody>
          <a:bodyPr/>
          <a:lstStyle/>
          <a:p>
            <a:pPr eaLnBrk="1" hangingPunct="1"/>
            <a:r>
              <a:rPr lang="en-AU" altLang="zh-CN" dirty="0">
                <a:ea typeface="宋体" pitchFamily="2" charset="-122"/>
              </a:rPr>
              <a:t>Single-Cycle Processor</a:t>
            </a:r>
          </a:p>
        </p:txBody>
      </p:sp>
      <p:pic>
        <p:nvPicPr>
          <p:cNvPr id="31747" name="Picture 6" descr="f04-24-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3994" y="1137815"/>
            <a:ext cx="6680200" cy="524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rotWithShape="1">
          <a:blip r:embed="rId4"/>
          <a:srcRect t="72596"/>
          <a:stretch/>
        </p:blipFill>
        <p:spPr>
          <a:xfrm>
            <a:off x="0" y="6381328"/>
            <a:ext cx="4630265" cy="34808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a:extLst>
              <a:ext uri="{FF2B5EF4-FFF2-40B4-BE49-F238E27FC236}">
                <a16:creationId xmlns:a16="http://schemas.microsoft.com/office/drawing/2014/main" id="{29D1F0ED-F9CA-431C-A9FE-EA032BC02FB8}"/>
              </a:ext>
            </a:extLst>
          </p:cNvPr>
          <p:cNvSpPr>
            <a:spLocks noGrp="1" noChangeArrowheads="1"/>
          </p:cNvSpPr>
          <p:nvPr>
            <p:ph type="title"/>
          </p:nvPr>
        </p:nvSpPr>
        <p:spPr>
          <a:noFill/>
        </p:spPr>
        <p:txBody>
          <a:bodyPr/>
          <a:lstStyle/>
          <a:p>
            <a:pPr eaLnBrk="1" hangingPunct="1"/>
            <a:r>
              <a:rPr lang="en-US" altLang="en-US" dirty="0"/>
              <a:t>Performance Issues</a:t>
            </a:r>
            <a:endParaRPr lang="en-AU" altLang="en-US" dirty="0"/>
          </a:p>
        </p:txBody>
      </p:sp>
      <p:sp>
        <p:nvSpPr>
          <p:cNvPr id="64516" name="Rectangle 3">
            <a:extLst>
              <a:ext uri="{FF2B5EF4-FFF2-40B4-BE49-F238E27FC236}">
                <a16:creationId xmlns:a16="http://schemas.microsoft.com/office/drawing/2014/main" id="{61125D8A-31CF-4023-A2CD-40E9759483DA}"/>
              </a:ext>
            </a:extLst>
          </p:cNvPr>
          <p:cNvSpPr>
            <a:spLocks noGrp="1" noChangeArrowheads="1"/>
          </p:cNvSpPr>
          <p:nvPr>
            <p:ph type="body" idx="1"/>
          </p:nvPr>
        </p:nvSpPr>
        <p:spPr>
          <a:xfrm>
            <a:off x="519039" y="1125538"/>
            <a:ext cx="8424936" cy="5586412"/>
          </a:xfrm>
          <a:noFill/>
        </p:spPr>
        <p:txBody>
          <a:bodyPr/>
          <a:lstStyle/>
          <a:p>
            <a:pPr eaLnBrk="1" hangingPunct="1"/>
            <a:r>
              <a:rPr lang="en-US" altLang="en-US" sz="3000" dirty="0"/>
              <a:t>Longest delay determines clock period</a:t>
            </a:r>
          </a:p>
          <a:p>
            <a:pPr lvl="1" eaLnBrk="1" hangingPunct="1"/>
            <a:r>
              <a:rPr lang="en-US" altLang="en-US" dirty="0"/>
              <a:t>Critical path: load instruction</a:t>
            </a:r>
          </a:p>
          <a:p>
            <a:pPr lvl="1" eaLnBrk="1" hangingPunct="1"/>
            <a:r>
              <a:rPr lang="en-US" altLang="en-US" dirty="0"/>
              <a:t>Instruction memory </a:t>
            </a:r>
            <a:r>
              <a:rPr lang="en-US" altLang="en-US" dirty="0">
                <a:sym typeface="Symbol" panose="05050102010706020507" pitchFamily="18" charset="2"/>
              </a:rPr>
              <a:t></a:t>
            </a:r>
            <a:r>
              <a:rPr lang="en-US" altLang="en-US" dirty="0"/>
              <a:t> register file </a:t>
            </a:r>
            <a:r>
              <a:rPr lang="en-US" altLang="en-US" dirty="0">
                <a:sym typeface="Symbol" panose="05050102010706020507" pitchFamily="18" charset="2"/>
              </a:rPr>
              <a:t></a:t>
            </a:r>
            <a:r>
              <a:rPr lang="en-US" altLang="en-US" dirty="0"/>
              <a:t> ALU </a:t>
            </a:r>
            <a:r>
              <a:rPr lang="en-US" altLang="en-US" dirty="0">
                <a:sym typeface="Symbol" panose="05050102010706020507" pitchFamily="18" charset="2"/>
              </a:rPr>
              <a:t></a:t>
            </a:r>
            <a:r>
              <a:rPr lang="en-US" altLang="en-US" dirty="0"/>
              <a:t> data memory </a:t>
            </a:r>
            <a:r>
              <a:rPr lang="en-US" altLang="en-US" dirty="0">
                <a:sym typeface="Symbol" panose="05050102010706020507" pitchFamily="18" charset="2"/>
              </a:rPr>
              <a:t></a:t>
            </a:r>
            <a:r>
              <a:rPr lang="en-US" altLang="en-US" dirty="0"/>
              <a:t> register file</a:t>
            </a:r>
          </a:p>
        </p:txBody>
      </p:sp>
      <p:pic>
        <p:nvPicPr>
          <p:cNvPr id="5" name="Picture 5" descr="f04-17-P374493">
            <a:extLst>
              <a:ext uri="{FF2B5EF4-FFF2-40B4-BE49-F238E27FC236}">
                <a16:creationId xmlns:a16="http://schemas.microsoft.com/office/drawing/2014/main" id="{70FEDD18-B133-4C32-9D60-DD3863566A7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3333953"/>
            <a:ext cx="4967907" cy="3346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1475656" y="3133527"/>
            <a:ext cx="5760640" cy="769441"/>
          </a:xfrm>
        </p:spPr>
        <p:txBody>
          <a:bodyPr/>
          <a:lstStyle/>
          <a:p>
            <a:pPr algn="ctr" eaLnBrk="1" hangingPunct="1"/>
            <a:r>
              <a:rPr lang="en-AU" altLang="zh-CN" dirty="0">
                <a:ea typeface="微软雅黑" panose="020B0503020204020204" pitchFamily="34" charset="-122"/>
              </a:rPr>
              <a:t>Pipeline</a:t>
            </a:r>
          </a:p>
        </p:txBody>
      </p:sp>
    </p:spTree>
    <p:extLst>
      <p:ext uri="{BB962C8B-B14F-4D97-AF65-F5344CB8AC3E}">
        <p14:creationId xmlns:p14="http://schemas.microsoft.com/office/powerpoint/2010/main" val="24529670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a:extLst>
              <a:ext uri="{FF2B5EF4-FFF2-40B4-BE49-F238E27FC236}">
                <a16:creationId xmlns:a16="http://schemas.microsoft.com/office/drawing/2014/main" id="{13541047-0207-4A78-B677-9EA42A5309C2}"/>
              </a:ext>
            </a:extLst>
          </p:cNvPr>
          <p:cNvSpPr>
            <a:spLocks noGrp="1" noChangeArrowheads="1"/>
          </p:cNvSpPr>
          <p:nvPr>
            <p:ph type="title"/>
          </p:nvPr>
        </p:nvSpPr>
        <p:spPr/>
        <p:txBody>
          <a:bodyPr/>
          <a:lstStyle/>
          <a:p>
            <a:pPr eaLnBrk="1" hangingPunct="1"/>
            <a:r>
              <a:rPr lang="en-US" altLang="en-US" dirty="0"/>
              <a:t>MIPS Pipeline</a:t>
            </a:r>
            <a:endParaRPr lang="en-AU" altLang="en-US" dirty="0"/>
          </a:p>
        </p:txBody>
      </p:sp>
      <p:sp>
        <p:nvSpPr>
          <p:cNvPr id="68612" name="Rectangle 3">
            <a:extLst>
              <a:ext uri="{FF2B5EF4-FFF2-40B4-BE49-F238E27FC236}">
                <a16:creationId xmlns:a16="http://schemas.microsoft.com/office/drawing/2014/main" id="{FD69A6B4-8A8E-41DD-AE17-96C887D3A132}"/>
              </a:ext>
            </a:extLst>
          </p:cNvPr>
          <p:cNvSpPr>
            <a:spLocks noGrp="1" noChangeArrowheads="1"/>
          </p:cNvSpPr>
          <p:nvPr>
            <p:ph type="body" idx="1"/>
          </p:nvPr>
        </p:nvSpPr>
        <p:spPr>
          <a:xfrm>
            <a:off x="436562" y="1370856"/>
            <a:ext cx="8270875" cy="4104432"/>
          </a:xfrm>
        </p:spPr>
        <p:txBody>
          <a:bodyPr/>
          <a:lstStyle/>
          <a:p>
            <a:pPr marL="609600" indent="-609600" eaLnBrk="1" hangingPunct="1"/>
            <a:r>
              <a:rPr lang="en-US" altLang="en-US" dirty="0"/>
              <a:t>Five stages, one step per stage</a:t>
            </a:r>
          </a:p>
          <a:p>
            <a:pPr marL="990600" lvl="1" indent="-533400" eaLnBrk="1" hangingPunct="1">
              <a:buSzTx/>
              <a:buFont typeface="Wingdings" panose="05000000000000000000" pitchFamily="2" charset="2"/>
              <a:buAutoNum type="arabicPeriod"/>
            </a:pPr>
            <a:r>
              <a:rPr lang="en-US" altLang="en-US" dirty="0"/>
              <a:t>IF: Instruction fetch from memory</a:t>
            </a:r>
          </a:p>
          <a:p>
            <a:pPr marL="990600" lvl="1" indent="-533400" eaLnBrk="1" hangingPunct="1">
              <a:buSzTx/>
              <a:buFont typeface="Wingdings" panose="05000000000000000000" pitchFamily="2" charset="2"/>
              <a:buAutoNum type="arabicPeriod"/>
            </a:pPr>
            <a:r>
              <a:rPr lang="en-US" altLang="en-US" dirty="0"/>
              <a:t>ID: Instruction decode &amp; register read</a:t>
            </a:r>
          </a:p>
          <a:p>
            <a:pPr marL="990600" lvl="1" indent="-533400" eaLnBrk="1" hangingPunct="1">
              <a:buSzTx/>
              <a:buFont typeface="Wingdings" panose="05000000000000000000" pitchFamily="2" charset="2"/>
              <a:buAutoNum type="arabicPeriod"/>
            </a:pPr>
            <a:r>
              <a:rPr lang="en-US" altLang="en-US" dirty="0"/>
              <a:t>EX: Execute operation or calculate address</a:t>
            </a:r>
          </a:p>
          <a:p>
            <a:pPr marL="990600" lvl="1" indent="-533400" eaLnBrk="1" hangingPunct="1">
              <a:buSzTx/>
              <a:buFont typeface="Wingdings" panose="05000000000000000000" pitchFamily="2" charset="2"/>
              <a:buAutoNum type="arabicPeriod"/>
            </a:pPr>
            <a:r>
              <a:rPr lang="en-US" altLang="en-US" dirty="0"/>
              <a:t>MEM: Access memory operand</a:t>
            </a:r>
          </a:p>
          <a:p>
            <a:pPr marL="990600" lvl="1" indent="-533400" eaLnBrk="1" hangingPunct="1">
              <a:buSzTx/>
              <a:buFont typeface="Wingdings" panose="05000000000000000000" pitchFamily="2" charset="2"/>
              <a:buAutoNum type="arabicPeriod"/>
            </a:pPr>
            <a:r>
              <a:rPr lang="en-US" altLang="en-US" dirty="0"/>
              <a:t>WB: Write result back to register</a:t>
            </a:r>
            <a:endParaRPr lang="en-AU"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9" name="Picture 5" descr="f04-45-P374493">
            <a:extLst>
              <a:ext uri="{FF2B5EF4-FFF2-40B4-BE49-F238E27FC236}">
                <a16:creationId xmlns:a16="http://schemas.microsoft.com/office/drawing/2014/main" id="{BCE89BE6-D4F2-4253-96EE-0B4272C66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75" y="1911350"/>
            <a:ext cx="7927975"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Rectangle 2">
            <a:extLst>
              <a:ext uri="{FF2B5EF4-FFF2-40B4-BE49-F238E27FC236}">
                <a16:creationId xmlns:a16="http://schemas.microsoft.com/office/drawing/2014/main" id="{E4E1BE58-DAB6-4485-B2C5-8211B99AA41C}"/>
              </a:ext>
            </a:extLst>
          </p:cNvPr>
          <p:cNvSpPr>
            <a:spLocks noGrp="1" noChangeArrowheads="1"/>
          </p:cNvSpPr>
          <p:nvPr>
            <p:ph type="title"/>
          </p:nvPr>
        </p:nvSpPr>
        <p:spPr/>
        <p:txBody>
          <a:bodyPr/>
          <a:lstStyle/>
          <a:p>
            <a:pPr eaLnBrk="1" hangingPunct="1"/>
            <a:r>
              <a:rPr lang="en-AU" altLang="en-US"/>
              <a:t>Single-Cycle Pipeline Diagram</a:t>
            </a:r>
          </a:p>
        </p:txBody>
      </p:sp>
      <p:sp>
        <p:nvSpPr>
          <p:cNvPr id="132101" name="Rectangle 3">
            <a:extLst>
              <a:ext uri="{FF2B5EF4-FFF2-40B4-BE49-F238E27FC236}">
                <a16:creationId xmlns:a16="http://schemas.microsoft.com/office/drawing/2014/main" id="{67D17E75-F350-4357-AA34-6A5C50458876}"/>
              </a:ext>
            </a:extLst>
          </p:cNvPr>
          <p:cNvSpPr>
            <a:spLocks noGrp="1" noChangeArrowheads="1"/>
          </p:cNvSpPr>
          <p:nvPr>
            <p:ph type="body" idx="1"/>
          </p:nvPr>
        </p:nvSpPr>
        <p:spPr>
          <a:xfrm>
            <a:off x="684213" y="1125538"/>
            <a:ext cx="8270875" cy="647700"/>
          </a:xfrm>
        </p:spPr>
        <p:txBody>
          <a:bodyPr/>
          <a:lstStyle/>
          <a:p>
            <a:pPr eaLnBrk="1" hangingPunct="1"/>
            <a:r>
              <a:rPr lang="en-AU" altLang="en-US"/>
              <a:t>State of pipeline in a given cycle</a:t>
            </a:r>
          </a:p>
        </p:txBody>
      </p:sp>
    </p:spTree>
    <p:extLst>
      <p:ext uri="{BB962C8B-B14F-4D97-AF65-F5344CB8AC3E}">
        <p14:creationId xmlns:p14="http://schemas.microsoft.com/office/powerpoint/2010/main" val="10050187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3" name="Picture 7" descr="f04-43-P374493">
            <a:extLst>
              <a:ext uri="{FF2B5EF4-FFF2-40B4-BE49-F238E27FC236}">
                <a16:creationId xmlns:a16="http://schemas.microsoft.com/office/drawing/2014/main" id="{EAC85F1B-13D5-4467-AC3D-71264941F3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1807519"/>
            <a:ext cx="6912371" cy="4806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4" name="Rectangle 2">
            <a:extLst>
              <a:ext uri="{FF2B5EF4-FFF2-40B4-BE49-F238E27FC236}">
                <a16:creationId xmlns:a16="http://schemas.microsoft.com/office/drawing/2014/main" id="{46A05BC3-8EC5-45A7-8810-3B518B2CD208}"/>
              </a:ext>
            </a:extLst>
          </p:cNvPr>
          <p:cNvSpPr>
            <a:spLocks noGrp="1" noChangeArrowheads="1"/>
          </p:cNvSpPr>
          <p:nvPr>
            <p:ph type="title"/>
          </p:nvPr>
        </p:nvSpPr>
        <p:spPr/>
        <p:txBody>
          <a:bodyPr/>
          <a:lstStyle/>
          <a:p>
            <a:pPr eaLnBrk="1" hangingPunct="1"/>
            <a:r>
              <a:rPr lang="en-US" altLang="en-US"/>
              <a:t>Multi-Cycle Pipeline Diagram</a:t>
            </a:r>
            <a:endParaRPr lang="en-AU" altLang="en-US"/>
          </a:p>
        </p:txBody>
      </p:sp>
      <p:sp>
        <p:nvSpPr>
          <p:cNvPr id="128005" name="Rectangle 3">
            <a:extLst>
              <a:ext uri="{FF2B5EF4-FFF2-40B4-BE49-F238E27FC236}">
                <a16:creationId xmlns:a16="http://schemas.microsoft.com/office/drawing/2014/main" id="{31DA42DC-F373-489B-B0F6-AC4C1EA3CD27}"/>
              </a:ext>
            </a:extLst>
          </p:cNvPr>
          <p:cNvSpPr>
            <a:spLocks noGrp="1" noChangeArrowheads="1"/>
          </p:cNvSpPr>
          <p:nvPr>
            <p:ph type="body" idx="1"/>
          </p:nvPr>
        </p:nvSpPr>
        <p:spPr>
          <a:xfrm>
            <a:off x="684213" y="1125538"/>
            <a:ext cx="8270875" cy="690562"/>
          </a:xfrm>
        </p:spPr>
        <p:txBody>
          <a:bodyPr/>
          <a:lstStyle/>
          <a:p>
            <a:pPr eaLnBrk="1" hangingPunct="1"/>
            <a:r>
              <a:rPr lang="en-US" altLang="en-US"/>
              <a:t>Form showing resource usage</a:t>
            </a:r>
            <a:endParaRPr lang="en-AU" altLang="en-US"/>
          </a:p>
        </p:txBody>
      </p:sp>
    </p:spTree>
    <p:extLst>
      <p:ext uri="{BB962C8B-B14F-4D97-AF65-F5344CB8AC3E}">
        <p14:creationId xmlns:p14="http://schemas.microsoft.com/office/powerpoint/2010/main" val="29068011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5" name="Picture 6" descr="f04-50-P374493">
            <a:extLst>
              <a:ext uri="{FF2B5EF4-FFF2-40B4-BE49-F238E27FC236}">
                <a16:creationId xmlns:a16="http://schemas.microsoft.com/office/drawing/2014/main" id="{AD83A58E-CC0C-4601-8106-686FD67D83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2275" y="2492375"/>
            <a:ext cx="5462588" cy="340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6" name="Rectangle 2">
            <a:extLst>
              <a:ext uri="{FF2B5EF4-FFF2-40B4-BE49-F238E27FC236}">
                <a16:creationId xmlns:a16="http://schemas.microsoft.com/office/drawing/2014/main" id="{DD173352-C2AC-490D-A5C0-CC8E8C7D0197}"/>
              </a:ext>
            </a:extLst>
          </p:cNvPr>
          <p:cNvSpPr>
            <a:spLocks noGrp="1" noChangeArrowheads="1"/>
          </p:cNvSpPr>
          <p:nvPr>
            <p:ph type="title"/>
          </p:nvPr>
        </p:nvSpPr>
        <p:spPr/>
        <p:txBody>
          <a:bodyPr/>
          <a:lstStyle/>
          <a:p>
            <a:pPr eaLnBrk="1" hangingPunct="1"/>
            <a:r>
              <a:rPr lang="en-US" altLang="en-US"/>
              <a:t>Pipelined Control</a:t>
            </a:r>
            <a:endParaRPr lang="en-AU" altLang="en-US"/>
          </a:p>
        </p:txBody>
      </p:sp>
      <p:sp>
        <p:nvSpPr>
          <p:cNvPr id="136197" name="Rectangle 3">
            <a:extLst>
              <a:ext uri="{FF2B5EF4-FFF2-40B4-BE49-F238E27FC236}">
                <a16:creationId xmlns:a16="http://schemas.microsoft.com/office/drawing/2014/main" id="{A8F3006E-EC27-40B8-98A6-64DD428FEFF4}"/>
              </a:ext>
            </a:extLst>
          </p:cNvPr>
          <p:cNvSpPr>
            <a:spLocks noGrp="1" noChangeArrowheads="1"/>
          </p:cNvSpPr>
          <p:nvPr>
            <p:ph type="body" idx="1"/>
          </p:nvPr>
        </p:nvSpPr>
        <p:spPr>
          <a:xfrm>
            <a:off x="684213" y="1125538"/>
            <a:ext cx="8270875" cy="1150937"/>
          </a:xfrm>
        </p:spPr>
        <p:txBody>
          <a:bodyPr/>
          <a:lstStyle/>
          <a:p>
            <a:pPr eaLnBrk="1" hangingPunct="1"/>
            <a:r>
              <a:rPr lang="en-US" altLang="en-US"/>
              <a:t>Control signals derived from instruction</a:t>
            </a:r>
          </a:p>
          <a:p>
            <a:pPr lvl="1" eaLnBrk="1" hangingPunct="1"/>
            <a:r>
              <a:rPr lang="en-AU" altLang="en-US"/>
              <a:t>As in single-cycle implementation</a:t>
            </a:r>
          </a:p>
        </p:txBody>
      </p:sp>
    </p:spTree>
    <p:extLst>
      <p:ext uri="{BB962C8B-B14F-4D97-AF65-F5344CB8AC3E}">
        <p14:creationId xmlns:p14="http://schemas.microsoft.com/office/powerpoint/2010/main" val="15902180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3" name="Picture 5" descr="f04-51-P374493">
            <a:extLst>
              <a:ext uri="{FF2B5EF4-FFF2-40B4-BE49-F238E27FC236}">
                <a16:creationId xmlns:a16="http://schemas.microsoft.com/office/drawing/2014/main" id="{8EEAEE46-99F2-44F1-9191-5F0BEC32B2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113" y="1125538"/>
            <a:ext cx="7362825" cy="522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4" name="Rectangle 2">
            <a:extLst>
              <a:ext uri="{FF2B5EF4-FFF2-40B4-BE49-F238E27FC236}">
                <a16:creationId xmlns:a16="http://schemas.microsoft.com/office/drawing/2014/main" id="{C883B494-A5DE-436F-B5C3-08466998532C}"/>
              </a:ext>
            </a:extLst>
          </p:cNvPr>
          <p:cNvSpPr>
            <a:spLocks noGrp="1" noChangeArrowheads="1"/>
          </p:cNvSpPr>
          <p:nvPr>
            <p:ph type="title"/>
          </p:nvPr>
        </p:nvSpPr>
        <p:spPr/>
        <p:txBody>
          <a:bodyPr/>
          <a:lstStyle/>
          <a:p>
            <a:pPr eaLnBrk="1" hangingPunct="1"/>
            <a:r>
              <a:rPr lang="en-US" altLang="en-US"/>
              <a:t>Pipelined Control</a:t>
            </a:r>
            <a:endParaRPr lang="en-AU" altLang="en-US"/>
          </a:p>
        </p:txBody>
      </p:sp>
    </p:spTree>
    <p:extLst>
      <p:ext uri="{BB962C8B-B14F-4D97-AF65-F5344CB8AC3E}">
        <p14:creationId xmlns:p14="http://schemas.microsoft.com/office/powerpoint/2010/main" val="20187817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1475656" y="3133527"/>
            <a:ext cx="5760640" cy="769441"/>
          </a:xfrm>
        </p:spPr>
        <p:txBody>
          <a:bodyPr/>
          <a:lstStyle/>
          <a:p>
            <a:pPr algn="ctr" eaLnBrk="1" hangingPunct="1"/>
            <a:r>
              <a:rPr lang="en-US" altLang="zh-CN" dirty="0">
                <a:ea typeface="微软雅黑" panose="020B0503020204020204" pitchFamily="34" charset="-122"/>
              </a:rPr>
              <a:t>Hazards</a:t>
            </a:r>
            <a:endParaRPr lang="en-AU" altLang="zh-CN" dirty="0">
              <a:ea typeface="微软雅黑" panose="020B0503020204020204" pitchFamily="34" charset="-122"/>
            </a:endParaRPr>
          </a:p>
        </p:txBody>
      </p:sp>
    </p:spTree>
    <p:extLst>
      <p:ext uri="{BB962C8B-B14F-4D97-AF65-F5344CB8AC3E}">
        <p14:creationId xmlns:p14="http://schemas.microsoft.com/office/powerpoint/2010/main" val="2425863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Dynamic Energy and Power</a:t>
            </a:r>
            <a:endParaRPr lang="en-US" altLang="zh-TW" dirty="0"/>
          </a:p>
        </p:txBody>
      </p:sp>
      <p:sp>
        <p:nvSpPr>
          <p:cNvPr id="188419" name="Rectangle 3"/>
          <p:cNvSpPr>
            <a:spLocks noGrp="1" noChangeArrowheads="1"/>
          </p:cNvSpPr>
          <p:nvPr>
            <p:ph type="body" idx="1"/>
          </p:nvPr>
        </p:nvSpPr>
        <p:spPr>
          <a:xfrm>
            <a:off x="479427" y="1196975"/>
            <a:ext cx="8664574" cy="2448049"/>
          </a:xfrm>
        </p:spPr>
        <p:txBody>
          <a:bodyPr/>
          <a:lstStyle/>
          <a:p>
            <a:pPr>
              <a:lnSpc>
                <a:spcPct val="90000"/>
              </a:lnSpc>
            </a:pPr>
            <a:r>
              <a:rPr lang="en-US" altLang="zh-CN" sz="2800" dirty="0">
                <a:ea typeface="宋体" panose="02010600030101010101" pitchFamily="2" charset="-122"/>
              </a:rPr>
              <a:t>Dynamic energy</a:t>
            </a:r>
          </a:p>
          <a:p>
            <a:pPr lvl="1">
              <a:lnSpc>
                <a:spcPct val="90000"/>
              </a:lnSpc>
            </a:pPr>
            <a:r>
              <a:rPr lang="en-US" altLang="zh-CN" sz="2400" dirty="0">
                <a:ea typeface="宋体" panose="02010600030101010101" pitchFamily="2" charset="-122"/>
              </a:rPr>
              <a:t>Transistor switch from 0 -&gt; 1 or 1 -&gt; 0</a:t>
            </a:r>
          </a:p>
          <a:p>
            <a:pPr marL="0" indent="0">
              <a:lnSpc>
                <a:spcPct val="90000"/>
              </a:lnSpc>
              <a:buNone/>
            </a:pPr>
            <a:endParaRPr lang="en-US" altLang="zh-CN" dirty="0">
              <a:ea typeface="宋体" panose="02010600030101010101" pitchFamily="2" charset="-122"/>
            </a:endParaRPr>
          </a:p>
          <a:p>
            <a:pPr>
              <a:lnSpc>
                <a:spcPct val="90000"/>
              </a:lnSpc>
            </a:pPr>
            <a:r>
              <a:rPr lang="en-US" altLang="zh-CN" sz="2800" dirty="0">
                <a:ea typeface="宋体" panose="02010600030101010101" pitchFamily="2" charset="-122"/>
              </a:rPr>
              <a:t>Dynamic power</a:t>
            </a:r>
            <a:endParaRPr lang="en-US" altLang="zh-CN" sz="2400" dirty="0">
              <a:ea typeface="宋体" panose="02010600030101010101" pitchFamily="2" charset="-122"/>
            </a:endParaRPr>
          </a:p>
        </p:txBody>
      </p:sp>
      <p:pic>
        <p:nvPicPr>
          <p:cNvPr id="18842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14980" b="5013"/>
          <a:stretch/>
        </p:blipFill>
        <p:spPr bwMode="auto">
          <a:xfrm>
            <a:off x="1514568" y="2060178"/>
            <a:ext cx="6114864" cy="46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88421" name="Picture 5"/>
          <p:cNvPicPr>
            <a:picLocks noChangeAspect="1" noChangeArrowheads="1"/>
          </p:cNvPicPr>
          <p:nvPr/>
        </p:nvPicPr>
        <p:blipFill>
          <a:blip r:embed="rId3">
            <a:extLst>
              <a:ext uri="{BEBA8EAE-BF5A-486C-A8C5-ECC9F3942E4B}">
                <a14:imgProps xmlns:a14="http://schemas.microsoft.com/office/drawing/2010/main">
                  <a14:imgLayer r:embed="rId4">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30249" y="3085708"/>
            <a:ext cx="79343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文本框 6">
            <a:extLst>
              <a:ext uri="{FF2B5EF4-FFF2-40B4-BE49-F238E27FC236}">
                <a16:creationId xmlns:a16="http://schemas.microsoft.com/office/drawing/2014/main" id="{23F5B640-A6A3-460A-B48D-B49F3BADBB30}"/>
              </a:ext>
            </a:extLst>
          </p:cNvPr>
          <p:cNvSpPr txBox="1"/>
          <p:nvPr/>
        </p:nvSpPr>
        <p:spPr>
          <a:xfrm>
            <a:off x="862304" y="3679676"/>
            <a:ext cx="7903580" cy="480131"/>
          </a:xfrm>
          <a:prstGeom prst="rect">
            <a:avLst/>
          </a:prstGeom>
          <a:noFill/>
        </p:spPr>
        <p:txBody>
          <a:bodyPr wrap="square">
            <a:spAutoFit/>
          </a:bodyPr>
          <a:lstStyle/>
          <a:p>
            <a:pPr>
              <a:lnSpc>
                <a:spcPct val="90000"/>
              </a:lnSpc>
            </a:pPr>
            <a:r>
              <a:rPr lang="en-US" altLang="zh-CN" sz="2800" dirty="0">
                <a:solidFill>
                  <a:srgbClr val="FF0000"/>
                </a:solidFill>
                <a:ea typeface="宋体" panose="02010600030101010101" pitchFamily="2" charset="-122"/>
              </a:rPr>
              <a:t>Reducing clock rate reduces power, not energy</a:t>
            </a:r>
          </a:p>
        </p:txBody>
      </p:sp>
      <p:sp>
        <p:nvSpPr>
          <p:cNvPr id="8" name="内容占位符 2">
            <a:extLst>
              <a:ext uri="{FF2B5EF4-FFF2-40B4-BE49-F238E27FC236}">
                <a16:creationId xmlns:a16="http://schemas.microsoft.com/office/drawing/2014/main" id="{0C372F10-FAF6-4D68-92DC-786BBC3DE00A}"/>
              </a:ext>
            </a:extLst>
          </p:cNvPr>
          <p:cNvSpPr txBox="1">
            <a:spLocks/>
          </p:cNvSpPr>
          <p:nvPr/>
        </p:nvSpPr>
        <p:spPr bwMode="auto">
          <a:xfrm>
            <a:off x="479428" y="4411667"/>
            <a:ext cx="8464548" cy="217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a:lnSpc>
                <a:spcPct val="90000"/>
              </a:lnSpc>
            </a:pPr>
            <a:r>
              <a:rPr lang="en-US" altLang="zh-CN" sz="2800" kern="0" dirty="0"/>
              <a:t>Static power consumption</a:t>
            </a:r>
          </a:p>
          <a:p>
            <a:pPr lvl="1">
              <a:lnSpc>
                <a:spcPct val="90000"/>
              </a:lnSpc>
            </a:pPr>
            <a:endParaRPr lang="en-US" altLang="zh-CN" sz="2400" kern="0" dirty="0"/>
          </a:p>
          <a:p>
            <a:pPr lvl="1">
              <a:lnSpc>
                <a:spcPct val="90000"/>
              </a:lnSpc>
            </a:pPr>
            <a:endParaRPr lang="en-US" altLang="zh-CN" sz="2400" kern="0" dirty="0"/>
          </a:p>
          <a:p>
            <a:pPr lvl="1">
              <a:lnSpc>
                <a:spcPct val="90000"/>
              </a:lnSpc>
            </a:pPr>
            <a:r>
              <a:rPr lang="en-US" altLang="zh-CN" sz="2400" kern="0" dirty="0">
                <a:solidFill>
                  <a:srgbClr val="FF0000"/>
                </a:solidFill>
              </a:rPr>
              <a:t>Scales with number of transistors</a:t>
            </a:r>
          </a:p>
          <a:p>
            <a:pPr lvl="1">
              <a:lnSpc>
                <a:spcPct val="90000"/>
              </a:lnSpc>
            </a:pPr>
            <a:r>
              <a:rPr lang="en-US" altLang="zh-CN" sz="2400" kern="0" dirty="0"/>
              <a:t>To reduce</a:t>
            </a:r>
            <a:r>
              <a:rPr lang="en-US" altLang="zh-CN" sz="2400" kern="0" dirty="0">
                <a:solidFill>
                  <a:srgbClr val="FF0000"/>
                </a:solidFill>
              </a:rPr>
              <a:t>:  power gating</a:t>
            </a:r>
            <a:endParaRPr lang="en-US" altLang="zh-CN" kern="0" dirty="0"/>
          </a:p>
        </p:txBody>
      </p:sp>
      <p:pic>
        <p:nvPicPr>
          <p:cNvPr id="9" name="Picture 5">
            <a:extLst>
              <a:ext uri="{FF2B5EF4-FFF2-40B4-BE49-F238E27FC236}">
                <a16:creationId xmlns:a16="http://schemas.microsoft.com/office/drawing/2014/main" id="{30754AF0-E6DA-4734-8ED9-98BC696FB4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1519" y="4951342"/>
            <a:ext cx="5478736"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a:extLst>
              <a:ext uri="{FF2B5EF4-FFF2-40B4-BE49-F238E27FC236}">
                <a16:creationId xmlns:a16="http://schemas.microsoft.com/office/drawing/2014/main" id="{80100A17-19B5-46AC-9E30-43D31BF86902}"/>
              </a:ext>
            </a:extLst>
          </p:cNvPr>
          <p:cNvSpPr>
            <a:spLocks noGrp="1" noChangeArrowheads="1"/>
          </p:cNvSpPr>
          <p:nvPr>
            <p:ph type="title"/>
          </p:nvPr>
        </p:nvSpPr>
        <p:spPr/>
        <p:txBody>
          <a:bodyPr/>
          <a:lstStyle/>
          <a:p>
            <a:pPr eaLnBrk="1" hangingPunct="1"/>
            <a:r>
              <a:rPr lang="en-US" altLang="en-US" dirty="0"/>
              <a:t>Hazards</a:t>
            </a:r>
            <a:endParaRPr lang="en-AU" altLang="en-US" dirty="0"/>
          </a:p>
        </p:txBody>
      </p:sp>
      <p:sp>
        <p:nvSpPr>
          <p:cNvPr id="78852" name="Rectangle 3">
            <a:extLst>
              <a:ext uri="{FF2B5EF4-FFF2-40B4-BE49-F238E27FC236}">
                <a16:creationId xmlns:a16="http://schemas.microsoft.com/office/drawing/2014/main" id="{63E501E7-1E19-4C5C-B6E7-DC7782303F66}"/>
              </a:ext>
            </a:extLst>
          </p:cNvPr>
          <p:cNvSpPr>
            <a:spLocks noGrp="1" noChangeArrowheads="1"/>
          </p:cNvSpPr>
          <p:nvPr>
            <p:ph type="body" idx="1"/>
          </p:nvPr>
        </p:nvSpPr>
        <p:spPr/>
        <p:txBody>
          <a:bodyPr/>
          <a:lstStyle/>
          <a:p>
            <a:pPr eaLnBrk="1" hangingPunct="1">
              <a:lnSpc>
                <a:spcPct val="90000"/>
              </a:lnSpc>
            </a:pPr>
            <a:r>
              <a:rPr lang="en-US" altLang="en-US" dirty="0"/>
              <a:t>Situations that prevent starting the next instruction in the next cycle</a:t>
            </a:r>
          </a:p>
          <a:p>
            <a:pPr eaLnBrk="1" hangingPunct="1">
              <a:lnSpc>
                <a:spcPct val="90000"/>
              </a:lnSpc>
            </a:pPr>
            <a:r>
              <a:rPr lang="en-US" altLang="en-US" dirty="0">
                <a:solidFill>
                  <a:srgbClr val="FF0000"/>
                </a:solidFill>
              </a:rPr>
              <a:t>Structure hazards</a:t>
            </a:r>
          </a:p>
          <a:p>
            <a:pPr lvl="1" eaLnBrk="1" hangingPunct="1">
              <a:lnSpc>
                <a:spcPct val="90000"/>
              </a:lnSpc>
            </a:pPr>
            <a:r>
              <a:rPr lang="en-US" altLang="en-US" dirty="0"/>
              <a:t>A required resource is busy</a:t>
            </a:r>
          </a:p>
          <a:p>
            <a:pPr eaLnBrk="1" hangingPunct="1">
              <a:lnSpc>
                <a:spcPct val="90000"/>
              </a:lnSpc>
            </a:pPr>
            <a:r>
              <a:rPr lang="en-US" altLang="en-US" dirty="0">
                <a:solidFill>
                  <a:srgbClr val="FF0000"/>
                </a:solidFill>
              </a:rPr>
              <a:t>Data hazard</a:t>
            </a:r>
          </a:p>
          <a:p>
            <a:pPr lvl="1" eaLnBrk="1" hangingPunct="1">
              <a:lnSpc>
                <a:spcPct val="90000"/>
              </a:lnSpc>
            </a:pPr>
            <a:r>
              <a:rPr lang="en-US" altLang="en-US" dirty="0"/>
              <a:t>Need to wait for previous instruction to complete its data read/write</a:t>
            </a:r>
          </a:p>
          <a:p>
            <a:pPr eaLnBrk="1" hangingPunct="1">
              <a:lnSpc>
                <a:spcPct val="90000"/>
              </a:lnSpc>
            </a:pPr>
            <a:r>
              <a:rPr lang="en-US" altLang="en-US" dirty="0">
                <a:solidFill>
                  <a:srgbClr val="FF0000"/>
                </a:solidFill>
              </a:rPr>
              <a:t>Control hazard</a:t>
            </a:r>
          </a:p>
          <a:p>
            <a:pPr lvl="1" eaLnBrk="1" hangingPunct="1">
              <a:lnSpc>
                <a:spcPct val="90000"/>
              </a:lnSpc>
            </a:pPr>
            <a:r>
              <a:rPr lang="en-US" altLang="en-US" dirty="0"/>
              <a:t>Deciding on control action depends on previous instruction</a:t>
            </a:r>
            <a:endParaRPr lang="en-AU"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9" name="Picture 7" descr="f04-52-P374493">
            <a:extLst>
              <a:ext uri="{FF2B5EF4-FFF2-40B4-BE49-F238E27FC236}">
                <a16:creationId xmlns:a16="http://schemas.microsoft.com/office/drawing/2014/main" id="{A4F2C731-DDD6-4501-A978-5A52C1BA9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346200"/>
            <a:ext cx="6999288"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0" name="Rectangle 2">
            <a:extLst>
              <a:ext uri="{FF2B5EF4-FFF2-40B4-BE49-F238E27FC236}">
                <a16:creationId xmlns:a16="http://schemas.microsoft.com/office/drawing/2014/main" id="{1834C238-ADF5-43F9-8E60-267E0A54DF91}"/>
              </a:ext>
            </a:extLst>
          </p:cNvPr>
          <p:cNvSpPr>
            <a:spLocks noGrp="1" noChangeArrowheads="1"/>
          </p:cNvSpPr>
          <p:nvPr>
            <p:ph type="title"/>
          </p:nvPr>
        </p:nvSpPr>
        <p:spPr/>
        <p:txBody>
          <a:bodyPr/>
          <a:lstStyle/>
          <a:p>
            <a:pPr eaLnBrk="1" hangingPunct="1"/>
            <a:r>
              <a:rPr lang="en-US" altLang="en-US" sz="4400" dirty="0"/>
              <a:t>Data Hazards</a:t>
            </a:r>
            <a:r>
              <a:rPr lang="en-US" altLang="en-US" dirty="0"/>
              <a:t> &amp; Forwarding</a:t>
            </a:r>
            <a:endParaRPr lang="en-AU" altLang="en-US" dirty="0"/>
          </a:p>
        </p:txBody>
      </p:sp>
      <p:sp>
        <p:nvSpPr>
          <p:cNvPr id="142341" name="Line 4">
            <a:extLst>
              <a:ext uri="{FF2B5EF4-FFF2-40B4-BE49-F238E27FC236}">
                <a16:creationId xmlns:a16="http://schemas.microsoft.com/office/drawing/2014/main" id="{04C65EFA-BF2C-4363-A48F-78CD4080C2FE}"/>
              </a:ext>
            </a:extLst>
          </p:cNvPr>
          <p:cNvSpPr>
            <a:spLocks noChangeShapeType="1"/>
          </p:cNvSpPr>
          <p:nvPr/>
        </p:nvSpPr>
        <p:spPr bwMode="auto">
          <a:xfrm>
            <a:off x="4086225" y="2959100"/>
            <a:ext cx="136525" cy="6318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42" name="Line 5">
            <a:extLst>
              <a:ext uri="{FF2B5EF4-FFF2-40B4-BE49-F238E27FC236}">
                <a16:creationId xmlns:a16="http://schemas.microsoft.com/office/drawing/2014/main" id="{C7F9AD6D-00C7-4BF7-9CBE-835A9F83797E}"/>
              </a:ext>
            </a:extLst>
          </p:cNvPr>
          <p:cNvSpPr>
            <a:spLocks noChangeShapeType="1"/>
          </p:cNvSpPr>
          <p:nvPr/>
        </p:nvSpPr>
        <p:spPr bwMode="auto">
          <a:xfrm>
            <a:off x="4743450" y="2968625"/>
            <a:ext cx="138113" cy="153035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7442629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Rectangle 2">
            <a:extLst>
              <a:ext uri="{FF2B5EF4-FFF2-40B4-BE49-F238E27FC236}">
                <a16:creationId xmlns:a16="http://schemas.microsoft.com/office/drawing/2014/main" id="{D2010264-5F7D-46F5-8693-DBECB9CAE949}"/>
              </a:ext>
            </a:extLst>
          </p:cNvPr>
          <p:cNvSpPr>
            <a:spLocks noGrp="1" noChangeArrowheads="1"/>
          </p:cNvSpPr>
          <p:nvPr>
            <p:ph type="title"/>
          </p:nvPr>
        </p:nvSpPr>
        <p:spPr/>
        <p:txBody>
          <a:bodyPr/>
          <a:lstStyle/>
          <a:p>
            <a:pPr eaLnBrk="1" hangingPunct="1"/>
            <a:r>
              <a:rPr lang="en-US" altLang="en-US" sz="4000"/>
              <a:t>Detecting the Need to Forward</a:t>
            </a:r>
            <a:endParaRPr lang="en-AU" altLang="en-US" sz="4000"/>
          </a:p>
        </p:txBody>
      </p:sp>
      <p:sp>
        <p:nvSpPr>
          <p:cNvPr id="144388" name="Rectangle 3">
            <a:extLst>
              <a:ext uri="{FF2B5EF4-FFF2-40B4-BE49-F238E27FC236}">
                <a16:creationId xmlns:a16="http://schemas.microsoft.com/office/drawing/2014/main" id="{886CA5F5-0469-4882-925D-72E95EE440F5}"/>
              </a:ext>
            </a:extLst>
          </p:cNvPr>
          <p:cNvSpPr>
            <a:spLocks noGrp="1" noChangeArrowheads="1"/>
          </p:cNvSpPr>
          <p:nvPr>
            <p:ph type="body" idx="1"/>
          </p:nvPr>
        </p:nvSpPr>
        <p:spPr>
          <a:xfrm>
            <a:off x="696913" y="1341438"/>
            <a:ext cx="7772400" cy="4791075"/>
          </a:xfrm>
        </p:spPr>
        <p:txBody>
          <a:bodyPr/>
          <a:lstStyle/>
          <a:p>
            <a:pPr eaLnBrk="1" hangingPunct="1">
              <a:lnSpc>
                <a:spcPct val="90000"/>
              </a:lnSpc>
            </a:pPr>
            <a:r>
              <a:rPr lang="en-US" altLang="en-US" sz="2800"/>
              <a:t>Pass register numbers along pipeline</a:t>
            </a:r>
          </a:p>
          <a:p>
            <a:pPr lvl="1" eaLnBrk="1" hangingPunct="1">
              <a:lnSpc>
                <a:spcPct val="90000"/>
              </a:lnSpc>
            </a:pPr>
            <a:r>
              <a:rPr lang="en-US" altLang="en-US" sz="2400"/>
              <a:t>e.g., ID/EX.RegisterRs = register number for Rs sitting in ID/EX pipeline register</a:t>
            </a:r>
          </a:p>
          <a:p>
            <a:pPr eaLnBrk="1" hangingPunct="1">
              <a:lnSpc>
                <a:spcPct val="90000"/>
              </a:lnSpc>
            </a:pPr>
            <a:r>
              <a:rPr lang="en-US" altLang="en-US" sz="2800"/>
              <a:t>ALU operand register numbers in EX stage are given by</a:t>
            </a:r>
          </a:p>
          <a:p>
            <a:pPr lvl="1" eaLnBrk="1" hangingPunct="1">
              <a:lnSpc>
                <a:spcPct val="90000"/>
              </a:lnSpc>
            </a:pPr>
            <a:r>
              <a:rPr lang="en-US" altLang="en-US" sz="2400"/>
              <a:t>ID/EX.RegisterRs, ID/EX.RegisterRt</a:t>
            </a:r>
          </a:p>
          <a:p>
            <a:pPr eaLnBrk="1" hangingPunct="1">
              <a:lnSpc>
                <a:spcPct val="90000"/>
              </a:lnSpc>
            </a:pPr>
            <a:r>
              <a:rPr lang="en-US" altLang="en-US" sz="2800"/>
              <a:t>Data hazards when</a:t>
            </a:r>
          </a:p>
          <a:p>
            <a:pPr lvl="1" eaLnBrk="1" hangingPunct="1">
              <a:lnSpc>
                <a:spcPct val="90000"/>
              </a:lnSpc>
              <a:buFont typeface="Wingdings" panose="05000000000000000000" pitchFamily="2" charset="2"/>
              <a:buNone/>
            </a:pPr>
            <a:r>
              <a:rPr lang="en-US" altLang="en-US" sz="2400">
                <a:solidFill>
                  <a:schemeClr val="hlink"/>
                </a:solidFill>
              </a:rPr>
              <a:t>1a.</a:t>
            </a:r>
            <a:r>
              <a:rPr lang="en-US" altLang="en-US" sz="2400"/>
              <a:t> EX/MEM.RegisterRd = ID/EX.RegisterRs</a:t>
            </a:r>
          </a:p>
          <a:p>
            <a:pPr lvl="1" eaLnBrk="1" hangingPunct="1">
              <a:lnSpc>
                <a:spcPct val="90000"/>
              </a:lnSpc>
              <a:buFont typeface="Wingdings" panose="05000000000000000000" pitchFamily="2" charset="2"/>
              <a:buNone/>
            </a:pPr>
            <a:r>
              <a:rPr lang="en-US" altLang="en-US" sz="2400">
                <a:solidFill>
                  <a:schemeClr val="hlink"/>
                </a:solidFill>
              </a:rPr>
              <a:t>1b.</a:t>
            </a:r>
            <a:r>
              <a:rPr lang="en-US" altLang="en-US" sz="2400"/>
              <a:t> EX/MEM.RegisterRd = ID/EX.RegisterRt</a:t>
            </a:r>
          </a:p>
          <a:p>
            <a:pPr lvl="1" eaLnBrk="1" hangingPunct="1">
              <a:lnSpc>
                <a:spcPct val="90000"/>
              </a:lnSpc>
              <a:buFont typeface="Wingdings" panose="05000000000000000000" pitchFamily="2" charset="2"/>
              <a:buNone/>
            </a:pPr>
            <a:r>
              <a:rPr lang="en-US" altLang="en-US" sz="2400">
                <a:solidFill>
                  <a:schemeClr val="hlink"/>
                </a:solidFill>
              </a:rPr>
              <a:t>2a.</a:t>
            </a:r>
            <a:r>
              <a:rPr lang="en-US" altLang="en-US" sz="2400"/>
              <a:t> MEM/WB.RegisterRd = ID/EX.RegisterRs</a:t>
            </a:r>
          </a:p>
          <a:p>
            <a:pPr lvl="1" eaLnBrk="1" hangingPunct="1">
              <a:lnSpc>
                <a:spcPct val="90000"/>
              </a:lnSpc>
              <a:buFont typeface="Wingdings" panose="05000000000000000000" pitchFamily="2" charset="2"/>
              <a:buNone/>
            </a:pPr>
            <a:r>
              <a:rPr lang="en-US" altLang="en-US" sz="2400">
                <a:solidFill>
                  <a:schemeClr val="hlink"/>
                </a:solidFill>
              </a:rPr>
              <a:t>2b.</a:t>
            </a:r>
            <a:r>
              <a:rPr lang="en-US" altLang="en-US" sz="2400"/>
              <a:t> MEM/WB.RegisterRd = ID/EX.RegisterRt</a:t>
            </a:r>
            <a:endParaRPr lang="en-AU" altLang="en-US" sz="2400"/>
          </a:p>
        </p:txBody>
      </p:sp>
      <p:sp>
        <p:nvSpPr>
          <p:cNvPr id="144389" name="Text Box 4">
            <a:extLst>
              <a:ext uri="{FF2B5EF4-FFF2-40B4-BE49-F238E27FC236}">
                <a16:creationId xmlns:a16="http://schemas.microsoft.com/office/drawing/2014/main" id="{A7592AD6-15E0-4CC3-BBA6-40FA30D46F9B}"/>
              </a:ext>
            </a:extLst>
          </p:cNvPr>
          <p:cNvSpPr txBox="1">
            <a:spLocks noChangeArrowheads="1"/>
          </p:cNvSpPr>
          <p:nvPr/>
        </p:nvSpPr>
        <p:spPr bwMode="auto">
          <a:xfrm>
            <a:off x="7723188" y="4111625"/>
            <a:ext cx="1241425" cy="835025"/>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Fwd from</a:t>
            </a:r>
            <a:br>
              <a:rPr lang="en-US" altLang="en-US" sz="1600"/>
            </a:br>
            <a:r>
              <a:rPr lang="en-US" altLang="en-US" sz="1600"/>
              <a:t>EX/MEM</a:t>
            </a:r>
            <a:br>
              <a:rPr lang="en-US" altLang="en-US" sz="1600"/>
            </a:br>
            <a:r>
              <a:rPr lang="en-US" altLang="en-US" sz="1600"/>
              <a:t>pipeline reg</a:t>
            </a:r>
            <a:endParaRPr lang="en-AU" altLang="en-US" sz="1600"/>
          </a:p>
        </p:txBody>
      </p:sp>
      <p:sp>
        <p:nvSpPr>
          <p:cNvPr id="144390" name="AutoShape 5">
            <a:extLst>
              <a:ext uri="{FF2B5EF4-FFF2-40B4-BE49-F238E27FC236}">
                <a16:creationId xmlns:a16="http://schemas.microsoft.com/office/drawing/2014/main" id="{717507EE-6B3F-4764-8AC4-73AD3BE32B1C}"/>
              </a:ext>
            </a:extLst>
          </p:cNvPr>
          <p:cNvSpPr>
            <a:spLocks/>
          </p:cNvSpPr>
          <p:nvPr/>
        </p:nvSpPr>
        <p:spPr bwMode="auto">
          <a:xfrm>
            <a:off x="7473950" y="4129088"/>
            <a:ext cx="166688" cy="849312"/>
          </a:xfrm>
          <a:prstGeom prst="rightBrace">
            <a:avLst>
              <a:gd name="adj1" fmla="val 4246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44391" name="AutoShape 6">
            <a:extLst>
              <a:ext uri="{FF2B5EF4-FFF2-40B4-BE49-F238E27FC236}">
                <a16:creationId xmlns:a16="http://schemas.microsoft.com/office/drawing/2014/main" id="{45A44128-BD4A-4F86-9CA3-AC24C1E976A9}"/>
              </a:ext>
            </a:extLst>
          </p:cNvPr>
          <p:cNvSpPr>
            <a:spLocks/>
          </p:cNvSpPr>
          <p:nvPr/>
        </p:nvSpPr>
        <p:spPr bwMode="auto">
          <a:xfrm>
            <a:off x="7473950" y="5033963"/>
            <a:ext cx="166688" cy="849312"/>
          </a:xfrm>
          <a:prstGeom prst="rightBrace">
            <a:avLst>
              <a:gd name="adj1" fmla="val 4246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44392" name="Text Box 7">
            <a:extLst>
              <a:ext uri="{FF2B5EF4-FFF2-40B4-BE49-F238E27FC236}">
                <a16:creationId xmlns:a16="http://schemas.microsoft.com/office/drawing/2014/main" id="{8A354E29-743C-4839-9205-A6225957527A}"/>
              </a:ext>
            </a:extLst>
          </p:cNvPr>
          <p:cNvSpPr txBox="1">
            <a:spLocks noChangeArrowheads="1"/>
          </p:cNvSpPr>
          <p:nvPr/>
        </p:nvSpPr>
        <p:spPr bwMode="auto">
          <a:xfrm>
            <a:off x="7723188" y="5105400"/>
            <a:ext cx="1241425" cy="835025"/>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Fwd from</a:t>
            </a:r>
            <a:br>
              <a:rPr lang="en-US" altLang="en-US" sz="1600"/>
            </a:br>
            <a:r>
              <a:rPr lang="en-US" altLang="en-US" sz="1600"/>
              <a:t>MEM/WB</a:t>
            </a:r>
            <a:br>
              <a:rPr lang="en-US" altLang="en-US" sz="1600"/>
            </a:br>
            <a:r>
              <a:rPr lang="en-US" altLang="en-US" sz="1600"/>
              <a:t>pipeline reg</a:t>
            </a:r>
            <a:endParaRPr lang="en-AU" altLang="en-US" sz="1600"/>
          </a:p>
        </p:txBody>
      </p:sp>
    </p:spTree>
    <p:extLst>
      <p:ext uri="{BB962C8B-B14F-4D97-AF65-F5344CB8AC3E}">
        <p14:creationId xmlns:p14="http://schemas.microsoft.com/office/powerpoint/2010/main" val="29745883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Rectangle 2">
            <a:extLst>
              <a:ext uri="{FF2B5EF4-FFF2-40B4-BE49-F238E27FC236}">
                <a16:creationId xmlns:a16="http://schemas.microsoft.com/office/drawing/2014/main" id="{8020995E-936F-4D6B-A2DC-6FE3AFCAA734}"/>
              </a:ext>
            </a:extLst>
          </p:cNvPr>
          <p:cNvSpPr>
            <a:spLocks noGrp="1" noChangeArrowheads="1"/>
          </p:cNvSpPr>
          <p:nvPr>
            <p:ph type="title"/>
          </p:nvPr>
        </p:nvSpPr>
        <p:spPr/>
        <p:txBody>
          <a:bodyPr/>
          <a:lstStyle/>
          <a:p>
            <a:pPr eaLnBrk="1" hangingPunct="1"/>
            <a:r>
              <a:rPr lang="en-US" altLang="en-US" sz="4000"/>
              <a:t>Detecting the Need to Forward</a:t>
            </a:r>
            <a:endParaRPr lang="en-AU" altLang="en-US" sz="4000"/>
          </a:p>
        </p:txBody>
      </p:sp>
      <p:sp>
        <p:nvSpPr>
          <p:cNvPr id="146436" name="Rectangle 3">
            <a:extLst>
              <a:ext uri="{FF2B5EF4-FFF2-40B4-BE49-F238E27FC236}">
                <a16:creationId xmlns:a16="http://schemas.microsoft.com/office/drawing/2014/main" id="{C9318F5C-8E8D-4640-B66F-2C27979A8CBD}"/>
              </a:ext>
            </a:extLst>
          </p:cNvPr>
          <p:cNvSpPr>
            <a:spLocks noGrp="1" noChangeArrowheads="1"/>
          </p:cNvSpPr>
          <p:nvPr>
            <p:ph type="body" idx="1"/>
          </p:nvPr>
        </p:nvSpPr>
        <p:spPr/>
        <p:txBody>
          <a:bodyPr/>
          <a:lstStyle/>
          <a:p>
            <a:pPr eaLnBrk="1" hangingPunct="1"/>
            <a:r>
              <a:rPr lang="en-US" altLang="en-US" dirty="0"/>
              <a:t>But only if forwarding instruction will write to a register!</a:t>
            </a:r>
          </a:p>
          <a:p>
            <a:pPr lvl="1" eaLnBrk="1" hangingPunct="1"/>
            <a:r>
              <a:rPr lang="en-US" altLang="en-US" dirty="0"/>
              <a:t>EX/</a:t>
            </a:r>
            <a:r>
              <a:rPr lang="en-US" altLang="en-US" dirty="0" err="1"/>
              <a:t>MEM.RegWrite</a:t>
            </a:r>
            <a:r>
              <a:rPr lang="en-US" altLang="en-US" dirty="0"/>
              <a:t>, MEM/</a:t>
            </a:r>
            <a:r>
              <a:rPr lang="en-US" altLang="en-US" dirty="0" err="1"/>
              <a:t>WB.RegWrite</a:t>
            </a:r>
            <a:endParaRPr lang="en-US" altLang="en-US" dirty="0"/>
          </a:p>
          <a:p>
            <a:pPr eaLnBrk="1" hangingPunct="1"/>
            <a:r>
              <a:rPr lang="en-US" altLang="en-US" dirty="0"/>
              <a:t>And only if Rd for that instruction is not $zero</a:t>
            </a:r>
          </a:p>
          <a:p>
            <a:pPr lvl="1" eaLnBrk="1" hangingPunct="1"/>
            <a:r>
              <a:rPr lang="en-US" altLang="en-US" dirty="0"/>
              <a:t>EX/</a:t>
            </a:r>
            <a:r>
              <a:rPr lang="en-US" altLang="en-US" dirty="0" err="1"/>
              <a:t>MEM.RegisterRd</a:t>
            </a:r>
            <a:r>
              <a:rPr lang="en-US" altLang="en-US" dirty="0"/>
              <a:t> ≠ 0,</a:t>
            </a:r>
            <a:br>
              <a:rPr lang="en-US" altLang="en-US" dirty="0"/>
            </a:br>
            <a:r>
              <a:rPr lang="en-US" altLang="en-US" dirty="0"/>
              <a:t>MEM/</a:t>
            </a:r>
            <a:r>
              <a:rPr lang="en-US" altLang="en-US" dirty="0" err="1"/>
              <a:t>WB.RegisterRd</a:t>
            </a:r>
            <a:r>
              <a:rPr lang="en-US" altLang="en-US" dirty="0"/>
              <a:t> ≠ 0</a:t>
            </a:r>
          </a:p>
        </p:txBody>
      </p:sp>
    </p:spTree>
    <p:extLst>
      <p:ext uri="{BB962C8B-B14F-4D97-AF65-F5344CB8AC3E}">
        <p14:creationId xmlns:p14="http://schemas.microsoft.com/office/powerpoint/2010/main" val="17295540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3" name="Picture 6" descr="f04-54-P374493-bottom">
            <a:extLst>
              <a:ext uri="{FF2B5EF4-FFF2-40B4-BE49-F238E27FC236}">
                <a16:creationId xmlns:a16="http://schemas.microsoft.com/office/drawing/2014/main" id="{F2B43535-852D-4185-9016-B7A7C956F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628775"/>
            <a:ext cx="6618287"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4" name="Rectangle 2">
            <a:extLst>
              <a:ext uri="{FF2B5EF4-FFF2-40B4-BE49-F238E27FC236}">
                <a16:creationId xmlns:a16="http://schemas.microsoft.com/office/drawing/2014/main" id="{44BB151B-3D15-47DB-AEEB-8BBC19571BB5}"/>
              </a:ext>
            </a:extLst>
          </p:cNvPr>
          <p:cNvSpPr>
            <a:spLocks noGrp="1" noChangeArrowheads="1"/>
          </p:cNvSpPr>
          <p:nvPr>
            <p:ph type="title"/>
          </p:nvPr>
        </p:nvSpPr>
        <p:spPr/>
        <p:txBody>
          <a:bodyPr/>
          <a:lstStyle/>
          <a:p>
            <a:pPr eaLnBrk="1" hangingPunct="1"/>
            <a:r>
              <a:rPr lang="en-US" altLang="en-US"/>
              <a:t>Forwarding Paths</a:t>
            </a:r>
            <a:endParaRPr lang="en-AU" altLang="en-US"/>
          </a:p>
        </p:txBody>
      </p:sp>
    </p:spTree>
    <p:extLst>
      <p:ext uri="{BB962C8B-B14F-4D97-AF65-F5344CB8AC3E}">
        <p14:creationId xmlns:p14="http://schemas.microsoft.com/office/powerpoint/2010/main" val="5133527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3" name="Picture 8" descr="f04-58-P374493">
            <a:extLst>
              <a:ext uri="{FF2B5EF4-FFF2-40B4-BE49-F238E27FC236}">
                <a16:creationId xmlns:a16="http://schemas.microsoft.com/office/drawing/2014/main" id="{6A6088E4-7728-4633-8705-112D6E09C2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988" y="1346200"/>
            <a:ext cx="6834187"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4" name="Rectangle 2">
            <a:extLst>
              <a:ext uri="{FF2B5EF4-FFF2-40B4-BE49-F238E27FC236}">
                <a16:creationId xmlns:a16="http://schemas.microsoft.com/office/drawing/2014/main" id="{A53ECDB4-97B2-4D2B-8C9F-6532ED501411}"/>
              </a:ext>
            </a:extLst>
          </p:cNvPr>
          <p:cNvSpPr>
            <a:spLocks noGrp="1" noChangeArrowheads="1"/>
          </p:cNvSpPr>
          <p:nvPr>
            <p:ph type="title"/>
          </p:nvPr>
        </p:nvSpPr>
        <p:spPr/>
        <p:txBody>
          <a:bodyPr/>
          <a:lstStyle/>
          <a:p>
            <a:pPr eaLnBrk="1" hangingPunct="1"/>
            <a:r>
              <a:rPr lang="en-US" altLang="en-US"/>
              <a:t>Load-Use Data Hazard</a:t>
            </a:r>
            <a:endParaRPr lang="en-AU" altLang="en-US"/>
          </a:p>
        </p:txBody>
      </p:sp>
      <p:sp>
        <p:nvSpPr>
          <p:cNvPr id="158725" name="Oval 6">
            <a:extLst>
              <a:ext uri="{FF2B5EF4-FFF2-40B4-BE49-F238E27FC236}">
                <a16:creationId xmlns:a16="http://schemas.microsoft.com/office/drawing/2014/main" id="{1A9586A4-2A1D-4FC5-A4EC-7561E63C3E8E}"/>
              </a:ext>
            </a:extLst>
          </p:cNvPr>
          <p:cNvSpPr>
            <a:spLocks noChangeArrowheads="1"/>
          </p:cNvSpPr>
          <p:nvPr/>
        </p:nvSpPr>
        <p:spPr bwMode="auto">
          <a:xfrm rot="2714808">
            <a:off x="4352131" y="2715419"/>
            <a:ext cx="360363" cy="1069975"/>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58726" name="AutoShape 7">
            <a:extLst>
              <a:ext uri="{FF2B5EF4-FFF2-40B4-BE49-F238E27FC236}">
                <a16:creationId xmlns:a16="http://schemas.microsoft.com/office/drawing/2014/main" id="{9AD346B3-A0EB-4143-9C1C-6FB282FE22C8}"/>
              </a:ext>
            </a:extLst>
          </p:cNvPr>
          <p:cNvSpPr>
            <a:spLocks/>
          </p:cNvSpPr>
          <p:nvPr/>
        </p:nvSpPr>
        <p:spPr bwMode="auto">
          <a:xfrm>
            <a:off x="6953250" y="2593975"/>
            <a:ext cx="1579563" cy="690563"/>
          </a:xfrm>
          <a:prstGeom prst="borderCallout1">
            <a:avLst>
              <a:gd name="adj1" fmla="val 16551"/>
              <a:gd name="adj2" fmla="val -4824"/>
              <a:gd name="adj3" fmla="val 76324"/>
              <a:gd name="adj4" fmla="val -101606"/>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800"/>
              <a:t>Need to stall for one cycle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2">
            <a:extLst>
              <a:ext uri="{FF2B5EF4-FFF2-40B4-BE49-F238E27FC236}">
                <a16:creationId xmlns:a16="http://schemas.microsoft.com/office/drawing/2014/main" id="{10C13811-F9A4-4ED2-AEB0-A7D23BCEBADF}"/>
              </a:ext>
            </a:extLst>
          </p:cNvPr>
          <p:cNvSpPr>
            <a:spLocks noGrp="1" noChangeArrowheads="1"/>
          </p:cNvSpPr>
          <p:nvPr>
            <p:ph type="title"/>
          </p:nvPr>
        </p:nvSpPr>
        <p:spPr/>
        <p:txBody>
          <a:bodyPr/>
          <a:lstStyle/>
          <a:p>
            <a:pPr eaLnBrk="1" hangingPunct="1"/>
            <a:r>
              <a:rPr lang="en-US" altLang="en-US"/>
              <a:t>Load-Use Hazard Detection</a:t>
            </a:r>
            <a:endParaRPr lang="en-AU" altLang="en-US"/>
          </a:p>
        </p:txBody>
      </p:sp>
      <p:sp>
        <p:nvSpPr>
          <p:cNvPr id="160772" name="Rectangle 3">
            <a:extLst>
              <a:ext uri="{FF2B5EF4-FFF2-40B4-BE49-F238E27FC236}">
                <a16:creationId xmlns:a16="http://schemas.microsoft.com/office/drawing/2014/main" id="{B1AFDD08-022B-421A-B28C-3074733DDA28}"/>
              </a:ext>
            </a:extLst>
          </p:cNvPr>
          <p:cNvSpPr>
            <a:spLocks noGrp="1" noChangeArrowheads="1"/>
          </p:cNvSpPr>
          <p:nvPr>
            <p:ph type="body" idx="1"/>
          </p:nvPr>
        </p:nvSpPr>
        <p:spPr/>
        <p:txBody>
          <a:bodyPr/>
          <a:lstStyle/>
          <a:p>
            <a:pPr eaLnBrk="1" hangingPunct="1">
              <a:lnSpc>
                <a:spcPct val="90000"/>
              </a:lnSpc>
            </a:pPr>
            <a:r>
              <a:rPr lang="en-US" altLang="en-US" dirty="0"/>
              <a:t>Check when using instruction is decoded in ID stage</a:t>
            </a:r>
          </a:p>
          <a:p>
            <a:pPr eaLnBrk="1" hangingPunct="1">
              <a:lnSpc>
                <a:spcPct val="90000"/>
              </a:lnSpc>
            </a:pPr>
            <a:r>
              <a:rPr lang="en-US" altLang="en-US" dirty="0"/>
              <a:t>ALU operand register numbers in ID stage are given by</a:t>
            </a:r>
          </a:p>
          <a:p>
            <a:pPr lvl="1" eaLnBrk="1" hangingPunct="1">
              <a:lnSpc>
                <a:spcPct val="90000"/>
              </a:lnSpc>
            </a:pPr>
            <a:r>
              <a:rPr lang="en-US" altLang="en-US" dirty="0"/>
              <a:t>IF/</a:t>
            </a:r>
            <a:r>
              <a:rPr lang="en-US" altLang="en-US" dirty="0" err="1"/>
              <a:t>ID.RegisterRs</a:t>
            </a:r>
            <a:r>
              <a:rPr lang="en-US" altLang="en-US" dirty="0"/>
              <a:t>, IF/</a:t>
            </a:r>
            <a:r>
              <a:rPr lang="en-US" altLang="en-US" dirty="0" err="1"/>
              <a:t>ID.RegisterRt</a:t>
            </a:r>
            <a:endParaRPr lang="en-US" altLang="en-US" dirty="0"/>
          </a:p>
          <a:p>
            <a:pPr eaLnBrk="1" hangingPunct="1">
              <a:lnSpc>
                <a:spcPct val="90000"/>
              </a:lnSpc>
            </a:pPr>
            <a:r>
              <a:rPr lang="en-US" altLang="en-US" dirty="0"/>
              <a:t>Load-use hazard when</a:t>
            </a:r>
          </a:p>
          <a:p>
            <a:pPr lvl="1" eaLnBrk="1" hangingPunct="1">
              <a:lnSpc>
                <a:spcPct val="90000"/>
              </a:lnSpc>
            </a:pPr>
            <a:r>
              <a:rPr lang="en-US" altLang="en-US" dirty="0"/>
              <a:t>ID/</a:t>
            </a:r>
            <a:r>
              <a:rPr lang="en-US" altLang="en-US" dirty="0" err="1"/>
              <a:t>EX.MemRead</a:t>
            </a:r>
            <a:r>
              <a:rPr lang="en-US" altLang="en-US" dirty="0"/>
              <a:t> and</a:t>
            </a:r>
            <a:br>
              <a:rPr lang="en-US" altLang="en-US" dirty="0"/>
            </a:br>
            <a:r>
              <a:rPr lang="en-US" altLang="en-US" dirty="0"/>
              <a:t>  ((ID/</a:t>
            </a:r>
            <a:r>
              <a:rPr lang="en-US" altLang="en-US" dirty="0" err="1"/>
              <a:t>EX.RegisterRt</a:t>
            </a:r>
            <a:r>
              <a:rPr lang="en-US" altLang="en-US" dirty="0"/>
              <a:t> = IF/</a:t>
            </a:r>
            <a:r>
              <a:rPr lang="en-US" altLang="en-US" dirty="0" err="1"/>
              <a:t>ID.RegisterRs</a:t>
            </a:r>
            <a:r>
              <a:rPr lang="en-US" altLang="en-US" dirty="0"/>
              <a:t>) or</a:t>
            </a:r>
            <a:br>
              <a:rPr lang="en-US" altLang="en-US" dirty="0"/>
            </a:br>
            <a:r>
              <a:rPr lang="en-US" altLang="en-US" dirty="0"/>
              <a:t>   (ID/</a:t>
            </a:r>
            <a:r>
              <a:rPr lang="en-US" altLang="en-US" dirty="0" err="1"/>
              <a:t>EX.RegisterRt</a:t>
            </a:r>
            <a:r>
              <a:rPr lang="en-US" altLang="en-US" dirty="0"/>
              <a:t> = IF/</a:t>
            </a:r>
            <a:r>
              <a:rPr lang="en-US" altLang="en-US" dirty="0" err="1"/>
              <a:t>ID.RegisterRt</a:t>
            </a:r>
            <a:r>
              <a:rPr lang="en-US" altLang="en-US" dirty="0"/>
              <a:t>))</a:t>
            </a:r>
            <a:endParaRPr lang="en-AU" altLang="en-US" dirty="0"/>
          </a:p>
          <a:p>
            <a:pPr eaLnBrk="1" hangingPunct="1">
              <a:lnSpc>
                <a:spcPct val="90000"/>
              </a:lnSpc>
            </a:pPr>
            <a:r>
              <a:rPr lang="en-US" altLang="en-US" dirty="0"/>
              <a:t>If detected, stall and insert bubble</a:t>
            </a:r>
            <a:endParaRPr lang="en-AU"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3" name="Picture 5" descr="f04-60-P374493">
            <a:extLst>
              <a:ext uri="{FF2B5EF4-FFF2-40B4-BE49-F238E27FC236}">
                <a16:creationId xmlns:a16="http://schemas.microsoft.com/office/drawing/2014/main" id="{DCF82F70-B0FE-4DEC-A545-89C14C51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5" y="1273175"/>
            <a:ext cx="8201025"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4" name="Rectangle 2">
            <a:extLst>
              <a:ext uri="{FF2B5EF4-FFF2-40B4-BE49-F238E27FC236}">
                <a16:creationId xmlns:a16="http://schemas.microsoft.com/office/drawing/2014/main" id="{EE154DEF-553C-40D0-B886-ADD0428EC375}"/>
              </a:ext>
            </a:extLst>
          </p:cNvPr>
          <p:cNvSpPr>
            <a:spLocks noGrp="1" noChangeArrowheads="1"/>
          </p:cNvSpPr>
          <p:nvPr>
            <p:ph type="title"/>
          </p:nvPr>
        </p:nvSpPr>
        <p:spPr/>
        <p:txBody>
          <a:bodyPr/>
          <a:lstStyle/>
          <a:p>
            <a:pPr eaLnBrk="1" hangingPunct="1"/>
            <a:r>
              <a:rPr lang="en-US" altLang="en-US" sz="4000"/>
              <a:t>Datapath with Hazard Detection</a:t>
            </a:r>
            <a:endParaRPr lang="en-AU" altLang="en-US" sz="40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a:extLst>
              <a:ext uri="{FF2B5EF4-FFF2-40B4-BE49-F238E27FC236}">
                <a16:creationId xmlns:a16="http://schemas.microsoft.com/office/drawing/2014/main" id="{E855E176-9157-4C11-9DC9-9989984F2D65}"/>
              </a:ext>
            </a:extLst>
          </p:cNvPr>
          <p:cNvSpPr>
            <a:spLocks noGrp="1" noChangeArrowheads="1"/>
          </p:cNvSpPr>
          <p:nvPr>
            <p:ph type="title"/>
          </p:nvPr>
        </p:nvSpPr>
        <p:spPr/>
        <p:txBody>
          <a:bodyPr/>
          <a:lstStyle/>
          <a:p>
            <a:pPr eaLnBrk="1" hangingPunct="1"/>
            <a:r>
              <a:rPr lang="en-US" altLang="en-US" sz="4000"/>
              <a:t>Code Scheduling to Avoid Stalls</a:t>
            </a:r>
            <a:endParaRPr lang="en-AU" altLang="en-US" sz="4000"/>
          </a:p>
        </p:txBody>
      </p:sp>
      <p:sp>
        <p:nvSpPr>
          <p:cNvPr id="89092" name="Rectangle 3">
            <a:extLst>
              <a:ext uri="{FF2B5EF4-FFF2-40B4-BE49-F238E27FC236}">
                <a16:creationId xmlns:a16="http://schemas.microsoft.com/office/drawing/2014/main" id="{382884CF-3205-4751-93AD-0A482F66220C}"/>
              </a:ext>
            </a:extLst>
          </p:cNvPr>
          <p:cNvSpPr>
            <a:spLocks noGrp="1" noChangeArrowheads="1"/>
          </p:cNvSpPr>
          <p:nvPr>
            <p:ph type="body" idx="1"/>
          </p:nvPr>
        </p:nvSpPr>
        <p:spPr>
          <a:xfrm>
            <a:off x="436562" y="1106488"/>
            <a:ext cx="8270875" cy="1843087"/>
          </a:xfrm>
        </p:spPr>
        <p:txBody>
          <a:bodyPr/>
          <a:lstStyle/>
          <a:p>
            <a:pPr eaLnBrk="1" hangingPunct="1"/>
            <a:r>
              <a:rPr lang="en-US" altLang="en-US" dirty="0"/>
              <a:t>Reorder code to avoid use of load result in the next instruction</a:t>
            </a:r>
          </a:p>
          <a:p>
            <a:pPr eaLnBrk="1" hangingPunct="1"/>
            <a:r>
              <a:rPr lang="en-US" altLang="en-US" dirty="0"/>
              <a:t>C code for </a:t>
            </a:r>
            <a:r>
              <a:rPr lang="en-US" altLang="en-US" dirty="0">
                <a:latin typeface="Lucida Console" panose="020B0609040504020204" pitchFamily="49" charset="0"/>
              </a:rPr>
              <a:t>A = B + E; C = B + F;</a:t>
            </a:r>
            <a:endParaRPr lang="en-AU" altLang="en-US" dirty="0">
              <a:latin typeface="Lucida Console" panose="020B0609040504020204" pitchFamily="49" charset="0"/>
            </a:endParaRPr>
          </a:p>
        </p:txBody>
      </p:sp>
      <p:sp>
        <p:nvSpPr>
          <p:cNvPr id="89093" name="Text Box 4">
            <a:extLst>
              <a:ext uri="{FF2B5EF4-FFF2-40B4-BE49-F238E27FC236}">
                <a16:creationId xmlns:a16="http://schemas.microsoft.com/office/drawing/2014/main" id="{E03E9245-9EE7-4A70-9622-7EB503048037}"/>
              </a:ext>
            </a:extLst>
          </p:cNvPr>
          <p:cNvSpPr txBox="1">
            <a:spLocks noChangeArrowheads="1"/>
          </p:cNvSpPr>
          <p:nvPr/>
        </p:nvSpPr>
        <p:spPr bwMode="auto">
          <a:xfrm>
            <a:off x="2146300" y="3225800"/>
            <a:ext cx="2794000" cy="25876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286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defTabSz="6286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defTabSz="62865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defTabSz="62865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defTabSz="62865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buClrTx/>
              <a:buSzTx/>
              <a:buFontTx/>
              <a:buNone/>
            </a:pPr>
            <a:r>
              <a:rPr lang="en-US" altLang="en-US" sz="2000">
                <a:latin typeface="Lucida Console" panose="020B0609040504020204" pitchFamily="49" charset="0"/>
              </a:rPr>
              <a:t>lw	$t1, 0($t0)</a:t>
            </a:r>
          </a:p>
          <a:p>
            <a:pPr>
              <a:buClrTx/>
              <a:buSzTx/>
              <a:buFontTx/>
              <a:buNone/>
            </a:pPr>
            <a:r>
              <a:rPr lang="en-US" altLang="en-US" sz="2000">
                <a:latin typeface="Lucida Console" panose="020B0609040504020204" pitchFamily="49" charset="0"/>
              </a:rPr>
              <a:t>lw	</a:t>
            </a:r>
            <a:r>
              <a:rPr lang="en-US" altLang="en-US" sz="2000">
                <a:solidFill>
                  <a:srgbClr val="FF0000"/>
                </a:solidFill>
                <a:latin typeface="Lucida Console" panose="020B0609040504020204" pitchFamily="49" charset="0"/>
              </a:rPr>
              <a:t>$t2</a:t>
            </a:r>
            <a:r>
              <a:rPr lang="en-US" altLang="en-US" sz="2000">
                <a:latin typeface="Lucida Console" panose="020B0609040504020204" pitchFamily="49" charset="0"/>
              </a:rPr>
              <a:t>, 4($t0)</a:t>
            </a:r>
          </a:p>
          <a:p>
            <a:pPr>
              <a:buClrTx/>
              <a:buSzTx/>
              <a:buFontTx/>
              <a:buNone/>
            </a:pPr>
            <a:r>
              <a:rPr lang="en-US" altLang="en-US" sz="2000">
                <a:latin typeface="Lucida Console" panose="020B0609040504020204" pitchFamily="49" charset="0"/>
              </a:rPr>
              <a:t>add	$t3, $t1, </a:t>
            </a:r>
            <a:r>
              <a:rPr lang="en-US" altLang="en-US" sz="2000">
                <a:solidFill>
                  <a:srgbClr val="FF0000"/>
                </a:solidFill>
                <a:latin typeface="Lucida Console" panose="020B0609040504020204" pitchFamily="49" charset="0"/>
              </a:rPr>
              <a:t>$t2</a:t>
            </a:r>
          </a:p>
          <a:p>
            <a:pPr>
              <a:buClrTx/>
              <a:buSzTx/>
              <a:buFontTx/>
              <a:buNone/>
            </a:pPr>
            <a:r>
              <a:rPr lang="en-US" altLang="en-US" sz="2000">
                <a:latin typeface="Lucida Console" panose="020B0609040504020204" pitchFamily="49" charset="0"/>
              </a:rPr>
              <a:t>sw	$t3, 12($t0)</a:t>
            </a:r>
          </a:p>
          <a:p>
            <a:pPr>
              <a:buClrTx/>
              <a:buSzTx/>
              <a:buFontTx/>
              <a:buNone/>
            </a:pPr>
            <a:r>
              <a:rPr lang="en-US" altLang="en-US" sz="2000">
                <a:latin typeface="Lucida Console" panose="020B0609040504020204" pitchFamily="49" charset="0"/>
              </a:rPr>
              <a:t>lw	</a:t>
            </a:r>
            <a:r>
              <a:rPr lang="en-US" altLang="en-US" sz="2000">
                <a:solidFill>
                  <a:srgbClr val="FF0000"/>
                </a:solidFill>
                <a:latin typeface="Lucida Console" panose="020B0609040504020204" pitchFamily="49" charset="0"/>
              </a:rPr>
              <a:t>$t4</a:t>
            </a:r>
            <a:r>
              <a:rPr lang="en-US" altLang="en-US" sz="2000">
                <a:latin typeface="Lucida Console" panose="020B0609040504020204" pitchFamily="49" charset="0"/>
              </a:rPr>
              <a:t>, 8($t0)</a:t>
            </a:r>
          </a:p>
          <a:p>
            <a:pPr>
              <a:buClrTx/>
              <a:buSzTx/>
              <a:buFontTx/>
              <a:buNone/>
            </a:pPr>
            <a:r>
              <a:rPr lang="en-US" altLang="en-US" sz="2000">
                <a:latin typeface="Lucida Console" panose="020B0609040504020204" pitchFamily="49" charset="0"/>
              </a:rPr>
              <a:t>add	$t5, $t1, </a:t>
            </a:r>
            <a:r>
              <a:rPr lang="en-US" altLang="en-US" sz="2000">
                <a:solidFill>
                  <a:srgbClr val="FF0000"/>
                </a:solidFill>
                <a:latin typeface="Lucida Console" panose="020B0609040504020204" pitchFamily="49" charset="0"/>
              </a:rPr>
              <a:t>$t4</a:t>
            </a:r>
          </a:p>
          <a:p>
            <a:pPr>
              <a:buClrTx/>
              <a:buSzTx/>
              <a:buFontTx/>
              <a:buNone/>
            </a:pPr>
            <a:r>
              <a:rPr lang="en-US" altLang="en-US" sz="2000">
                <a:latin typeface="Lucida Console" panose="020B0609040504020204" pitchFamily="49" charset="0"/>
              </a:rPr>
              <a:t>sw	$t5, 16($t0)</a:t>
            </a:r>
            <a:endParaRPr lang="en-AU" altLang="en-US" sz="2000">
              <a:latin typeface="Lucida Console" panose="020B0609040504020204" pitchFamily="49" charset="0"/>
            </a:endParaRPr>
          </a:p>
        </p:txBody>
      </p:sp>
      <p:sp>
        <p:nvSpPr>
          <p:cNvPr id="89094" name="AutoShape 5">
            <a:extLst>
              <a:ext uri="{FF2B5EF4-FFF2-40B4-BE49-F238E27FC236}">
                <a16:creationId xmlns:a16="http://schemas.microsoft.com/office/drawing/2014/main" id="{FA5B96E9-6DAA-4510-95CC-25033AF4A5C1}"/>
              </a:ext>
            </a:extLst>
          </p:cNvPr>
          <p:cNvSpPr>
            <a:spLocks/>
          </p:cNvSpPr>
          <p:nvPr/>
        </p:nvSpPr>
        <p:spPr bwMode="auto">
          <a:xfrm>
            <a:off x="777875" y="4078288"/>
            <a:ext cx="914400" cy="401637"/>
          </a:xfrm>
          <a:prstGeom prst="borderCallout1">
            <a:avLst>
              <a:gd name="adj1" fmla="val 28458"/>
              <a:gd name="adj2" fmla="val 108333"/>
              <a:gd name="adj3" fmla="val 25296"/>
              <a:gd name="adj4" fmla="val 147917"/>
            </a:avLst>
          </a:prstGeom>
          <a:solidFill>
            <a:schemeClr val="hlink"/>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stall</a:t>
            </a:r>
            <a:endParaRPr lang="en-AU" altLang="en-US" sz="1800"/>
          </a:p>
        </p:txBody>
      </p:sp>
      <p:sp>
        <p:nvSpPr>
          <p:cNvPr id="89095" name="AutoShape 6">
            <a:extLst>
              <a:ext uri="{FF2B5EF4-FFF2-40B4-BE49-F238E27FC236}">
                <a16:creationId xmlns:a16="http://schemas.microsoft.com/office/drawing/2014/main" id="{D6BB812D-C077-4FD5-A52A-65B691FE9CF1}"/>
              </a:ext>
            </a:extLst>
          </p:cNvPr>
          <p:cNvSpPr>
            <a:spLocks/>
          </p:cNvSpPr>
          <p:nvPr/>
        </p:nvSpPr>
        <p:spPr bwMode="auto">
          <a:xfrm>
            <a:off x="777875" y="5157788"/>
            <a:ext cx="914400" cy="401637"/>
          </a:xfrm>
          <a:prstGeom prst="borderCallout1">
            <a:avLst>
              <a:gd name="adj1" fmla="val 28458"/>
              <a:gd name="adj2" fmla="val 108333"/>
              <a:gd name="adj3" fmla="val 25296"/>
              <a:gd name="adj4" fmla="val 147917"/>
            </a:avLst>
          </a:prstGeom>
          <a:solidFill>
            <a:schemeClr val="hlink"/>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stall</a:t>
            </a:r>
            <a:endParaRPr lang="en-AU" altLang="en-US" sz="1800"/>
          </a:p>
        </p:txBody>
      </p:sp>
      <p:sp>
        <p:nvSpPr>
          <p:cNvPr id="89096" name="Text Box 7">
            <a:extLst>
              <a:ext uri="{FF2B5EF4-FFF2-40B4-BE49-F238E27FC236}">
                <a16:creationId xmlns:a16="http://schemas.microsoft.com/office/drawing/2014/main" id="{3866A434-EBDA-405E-B8F1-C3AC7F7F1A33}"/>
              </a:ext>
            </a:extLst>
          </p:cNvPr>
          <p:cNvSpPr txBox="1">
            <a:spLocks noChangeArrowheads="1"/>
          </p:cNvSpPr>
          <p:nvPr/>
        </p:nvSpPr>
        <p:spPr bwMode="auto">
          <a:xfrm>
            <a:off x="5457825" y="3225800"/>
            <a:ext cx="2794000" cy="25876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286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defTabSz="6286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defTabSz="62865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defTabSz="62865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defTabSz="62865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buClrTx/>
              <a:buSzTx/>
              <a:buFontTx/>
              <a:buNone/>
            </a:pPr>
            <a:r>
              <a:rPr lang="en-US" altLang="en-US" sz="2000">
                <a:latin typeface="Lucida Console" panose="020B0609040504020204" pitchFamily="49" charset="0"/>
              </a:rPr>
              <a:t>lw	$t1, 0($t0)</a:t>
            </a:r>
          </a:p>
          <a:p>
            <a:pPr>
              <a:buClrTx/>
              <a:buSzTx/>
              <a:buFontTx/>
              <a:buNone/>
            </a:pPr>
            <a:r>
              <a:rPr lang="en-US" altLang="en-US" sz="2000">
                <a:latin typeface="Lucida Console" panose="020B0609040504020204" pitchFamily="49" charset="0"/>
              </a:rPr>
              <a:t>lw	</a:t>
            </a:r>
            <a:r>
              <a:rPr lang="en-US" altLang="en-US" sz="2000">
                <a:solidFill>
                  <a:srgbClr val="FF0000"/>
                </a:solidFill>
                <a:latin typeface="Lucida Console" panose="020B0609040504020204" pitchFamily="49" charset="0"/>
              </a:rPr>
              <a:t>$t2</a:t>
            </a:r>
            <a:r>
              <a:rPr lang="en-US" altLang="en-US" sz="2000">
                <a:latin typeface="Lucida Console" panose="020B0609040504020204" pitchFamily="49" charset="0"/>
              </a:rPr>
              <a:t>, 4($t0)</a:t>
            </a:r>
          </a:p>
          <a:p>
            <a:pPr>
              <a:buClrTx/>
              <a:buSzTx/>
              <a:buFontTx/>
              <a:buNone/>
            </a:pPr>
            <a:r>
              <a:rPr lang="en-US" altLang="en-US" sz="2000">
                <a:latin typeface="Lucida Console" panose="020B0609040504020204" pitchFamily="49" charset="0"/>
              </a:rPr>
              <a:t>lw	</a:t>
            </a:r>
            <a:r>
              <a:rPr lang="en-US" altLang="en-US" sz="2000">
                <a:solidFill>
                  <a:srgbClr val="FF0000"/>
                </a:solidFill>
                <a:latin typeface="Lucida Console" panose="020B0609040504020204" pitchFamily="49" charset="0"/>
              </a:rPr>
              <a:t>$t4</a:t>
            </a:r>
            <a:r>
              <a:rPr lang="en-US" altLang="en-US" sz="2000">
                <a:latin typeface="Lucida Console" panose="020B0609040504020204" pitchFamily="49" charset="0"/>
              </a:rPr>
              <a:t>, 8($t0)</a:t>
            </a:r>
          </a:p>
          <a:p>
            <a:pPr>
              <a:buClrTx/>
              <a:buSzTx/>
              <a:buFontTx/>
              <a:buNone/>
            </a:pPr>
            <a:r>
              <a:rPr lang="en-US" altLang="en-US" sz="2000">
                <a:latin typeface="Lucida Console" panose="020B0609040504020204" pitchFamily="49" charset="0"/>
              </a:rPr>
              <a:t>add	$t3, $t1, </a:t>
            </a:r>
            <a:r>
              <a:rPr lang="en-US" altLang="en-US" sz="2000">
                <a:solidFill>
                  <a:srgbClr val="FF0000"/>
                </a:solidFill>
                <a:latin typeface="Lucida Console" panose="020B0609040504020204" pitchFamily="49" charset="0"/>
              </a:rPr>
              <a:t>$t2</a:t>
            </a:r>
          </a:p>
          <a:p>
            <a:pPr>
              <a:buClrTx/>
              <a:buSzTx/>
              <a:buFontTx/>
              <a:buNone/>
            </a:pPr>
            <a:r>
              <a:rPr lang="en-US" altLang="en-US" sz="2000">
                <a:latin typeface="Lucida Console" panose="020B0609040504020204" pitchFamily="49" charset="0"/>
              </a:rPr>
              <a:t>sw	$t3, 12($t0)</a:t>
            </a:r>
          </a:p>
          <a:p>
            <a:pPr>
              <a:buClrTx/>
              <a:buSzTx/>
              <a:buFontTx/>
              <a:buNone/>
            </a:pPr>
            <a:r>
              <a:rPr lang="en-US" altLang="en-US" sz="2000">
                <a:latin typeface="Lucida Console" panose="020B0609040504020204" pitchFamily="49" charset="0"/>
              </a:rPr>
              <a:t>add	$t5, $t1, </a:t>
            </a:r>
            <a:r>
              <a:rPr lang="en-US" altLang="en-US" sz="2000">
                <a:solidFill>
                  <a:srgbClr val="FF0000"/>
                </a:solidFill>
                <a:latin typeface="Lucida Console" panose="020B0609040504020204" pitchFamily="49" charset="0"/>
              </a:rPr>
              <a:t>$t4</a:t>
            </a:r>
          </a:p>
          <a:p>
            <a:pPr>
              <a:buClrTx/>
              <a:buSzTx/>
              <a:buFontTx/>
              <a:buNone/>
            </a:pPr>
            <a:r>
              <a:rPr lang="en-US" altLang="en-US" sz="2000">
                <a:latin typeface="Lucida Console" panose="020B0609040504020204" pitchFamily="49" charset="0"/>
              </a:rPr>
              <a:t>sw	$t5, 16($t0)</a:t>
            </a:r>
            <a:endParaRPr lang="en-AU" altLang="en-US" sz="2000">
              <a:latin typeface="Lucida Console" panose="020B0609040504020204" pitchFamily="49" charset="0"/>
            </a:endParaRPr>
          </a:p>
        </p:txBody>
      </p:sp>
      <p:sp>
        <p:nvSpPr>
          <p:cNvPr id="89097" name="Line 8">
            <a:extLst>
              <a:ext uri="{FF2B5EF4-FFF2-40B4-BE49-F238E27FC236}">
                <a16:creationId xmlns:a16="http://schemas.microsoft.com/office/drawing/2014/main" id="{AFB0AA02-3D19-42DE-9494-1CD522DA8909}"/>
              </a:ext>
            </a:extLst>
          </p:cNvPr>
          <p:cNvSpPr>
            <a:spLocks noChangeShapeType="1"/>
          </p:cNvSpPr>
          <p:nvPr/>
        </p:nvSpPr>
        <p:spPr bwMode="auto">
          <a:xfrm flipV="1">
            <a:off x="4572000" y="4221163"/>
            <a:ext cx="936625" cy="6477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098" name="Oval 9">
            <a:extLst>
              <a:ext uri="{FF2B5EF4-FFF2-40B4-BE49-F238E27FC236}">
                <a16:creationId xmlns:a16="http://schemas.microsoft.com/office/drawing/2014/main" id="{E8411CEC-1CD2-4F72-917B-7115797C4B1F}"/>
              </a:ext>
            </a:extLst>
          </p:cNvPr>
          <p:cNvSpPr>
            <a:spLocks noChangeArrowheads="1"/>
          </p:cNvSpPr>
          <p:nvPr/>
        </p:nvSpPr>
        <p:spPr bwMode="auto">
          <a:xfrm>
            <a:off x="2771775" y="3573463"/>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9099" name="Oval 10">
            <a:extLst>
              <a:ext uri="{FF2B5EF4-FFF2-40B4-BE49-F238E27FC236}">
                <a16:creationId xmlns:a16="http://schemas.microsoft.com/office/drawing/2014/main" id="{6C2F3E4A-9D45-4196-9082-5D62E757E604}"/>
              </a:ext>
            </a:extLst>
          </p:cNvPr>
          <p:cNvSpPr>
            <a:spLocks noChangeArrowheads="1"/>
          </p:cNvSpPr>
          <p:nvPr/>
        </p:nvSpPr>
        <p:spPr bwMode="auto">
          <a:xfrm>
            <a:off x="4284663" y="39338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9100" name="Oval 11">
            <a:extLst>
              <a:ext uri="{FF2B5EF4-FFF2-40B4-BE49-F238E27FC236}">
                <a16:creationId xmlns:a16="http://schemas.microsoft.com/office/drawing/2014/main" id="{23E442D6-7083-4533-A9AD-AF79BCC45B06}"/>
              </a:ext>
            </a:extLst>
          </p:cNvPr>
          <p:cNvSpPr>
            <a:spLocks noChangeArrowheads="1"/>
          </p:cNvSpPr>
          <p:nvPr/>
        </p:nvSpPr>
        <p:spPr bwMode="auto">
          <a:xfrm>
            <a:off x="2771775" y="4652963"/>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9101" name="Oval 12">
            <a:extLst>
              <a:ext uri="{FF2B5EF4-FFF2-40B4-BE49-F238E27FC236}">
                <a16:creationId xmlns:a16="http://schemas.microsoft.com/office/drawing/2014/main" id="{7785D6B6-2299-4B83-A792-E544AC7D1E0F}"/>
              </a:ext>
            </a:extLst>
          </p:cNvPr>
          <p:cNvSpPr>
            <a:spLocks noChangeArrowheads="1"/>
          </p:cNvSpPr>
          <p:nvPr/>
        </p:nvSpPr>
        <p:spPr bwMode="auto">
          <a:xfrm>
            <a:off x="4284663" y="50133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9102" name="Oval 13">
            <a:extLst>
              <a:ext uri="{FF2B5EF4-FFF2-40B4-BE49-F238E27FC236}">
                <a16:creationId xmlns:a16="http://schemas.microsoft.com/office/drawing/2014/main" id="{AD31C792-8072-49DB-A864-10F2CF38C509}"/>
              </a:ext>
            </a:extLst>
          </p:cNvPr>
          <p:cNvSpPr>
            <a:spLocks noChangeArrowheads="1"/>
          </p:cNvSpPr>
          <p:nvPr/>
        </p:nvSpPr>
        <p:spPr bwMode="auto">
          <a:xfrm>
            <a:off x="6084888" y="3573463"/>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9103" name="Oval 14">
            <a:extLst>
              <a:ext uri="{FF2B5EF4-FFF2-40B4-BE49-F238E27FC236}">
                <a16:creationId xmlns:a16="http://schemas.microsoft.com/office/drawing/2014/main" id="{05E827E4-0375-4802-8BB7-3D1220423D30}"/>
              </a:ext>
            </a:extLst>
          </p:cNvPr>
          <p:cNvSpPr>
            <a:spLocks noChangeArrowheads="1"/>
          </p:cNvSpPr>
          <p:nvPr/>
        </p:nvSpPr>
        <p:spPr bwMode="auto">
          <a:xfrm>
            <a:off x="7596188" y="4292600"/>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9104" name="Oval 15">
            <a:extLst>
              <a:ext uri="{FF2B5EF4-FFF2-40B4-BE49-F238E27FC236}">
                <a16:creationId xmlns:a16="http://schemas.microsoft.com/office/drawing/2014/main" id="{E8829971-9AC9-4BDB-9F50-3E066721C23A}"/>
              </a:ext>
            </a:extLst>
          </p:cNvPr>
          <p:cNvSpPr>
            <a:spLocks noChangeArrowheads="1"/>
          </p:cNvSpPr>
          <p:nvPr/>
        </p:nvSpPr>
        <p:spPr bwMode="auto">
          <a:xfrm>
            <a:off x="7596188" y="50133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9105" name="Oval 16">
            <a:extLst>
              <a:ext uri="{FF2B5EF4-FFF2-40B4-BE49-F238E27FC236}">
                <a16:creationId xmlns:a16="http://schemas.microsoft.com/office/drawing/2014/main" id="{A027BC85-89DC-4EEE-B383-E6C2D9909077}"/>
              </a:ext>
            </a:extLst>
          </p:cNvPr>
          <p:cNvSpPr>
            <a:spLocks noChangeArrowheads="1"/>
          </p:cNvSpPr>
          <p:nvPr/>
        </p:nvSpPr>
        <p:spPr bwMode="auto">
          <a:xfrm>
            <a:off x="6084888" y="39338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9106" name="Line 17">
            <a:extLst>
              <a:ext uri="{FF2B5EF4-FFF2-40B4-BE49-F238E27FC236}">
                <a16:creationId xmlns:a16="http://schemas.microsoft.com/office/drawing/2014/main" id="{53D4A5C1-8B88-43EE-B13C-056AA7F09D9B}"/>
              </a:ext>
            </a:extLst>
          </p:cNvPr>
          <p:cNvSpPr>
            <a:spLocks noChangeShapeType="1"/>
          </p:cNvSpPr>
          <p:nvPr/>
        </p:nvSpPr>
        <p:spPr bwMode="auto">
          <a:xfrm>
            <a:off x="3409950" y="3819525"/>
            <a:ext cx="879475" cy="2921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07" name="Line 18">
            <a:extLst>
              <a:ext uri="{FF2B5EF4-FFF2-40B4-BE49-F238E27FC236}">
                <a16:creationId xmlns:a16="http://schemas.microsoft.com/office/drawing/2014/main" id="{28B8283F-95C7-47E0-9A02-629D6C8C7045}"/>
              </a:ext>
            </a:extLst>
          </p:cNvPr>
          <p:cNvSpPr>
            <a:spLocks noChangeShapeType="1"/>
          </p:cNvSpPr>
          <p:nvPr/>
        </p:nvSpPr>
        <p:spPr bwMode="auto">
          <a:xfrm>
            <a:off x="3400425" y="4918075"/>
            <a:ext cx="903288" cy="2159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08" name="Line 19">
            <a:extLst>
              <a:ext uri="{FF2B5EF4-FFF2-40B4-BE49-F238E27FC236}">
                <a16:creationId xmlns:a16="http://schemas.microsoft.com/office/drawing/2014/main" id="{7996F19F-24DF-48AB-BB01-9A3E045DCFA1}"/>
              </a:ext>
            </a:extLst>
          </p:cNvPr>
          <p:cNvSpPr>
            <a:spLocks noChangeShapeType="1"/>
          </p:cNvSpPr>
          <p:nvPr/>
        </p:nvSpPr>
        <p:spPr bwMode="auto">
          <a:xfrm>
            <a:off x="6726238" y="3829050"/>
            <a:ext cx="895350" cy="6080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09" name="Line 20">
            <a:extLst>
              <a:ext uri="{FF2B5EF4-FFF2-40B4-BE49-F238E27FC236}">
                <a16:creationId xmlns:a16="http://schemas.microsoft.com/office/drawing/2014/main" id="{B2A799CA-C319-41C8-9FA2-A6E981FB05E1}"/>
              </a:ext>
            </a:extLst>
          </p:cNvPr>
          <p:cNvSpPr>
            <a:spLocks noChangeShapeType="1"/>
          </p:cNvSpPr>
          <p:nvPr/>
        </p:nvSpPr>
        <p:spPr bwMode="auto">
          <a:xfrm>
            <a:off x="6654800" y="4287838"/>
            <a:ext cx="966788" cy="8461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10" name="Text Box 21">
            <a:extLst>
              <a:ext uri="{FF2B5EF4-FFF2-40B4-BE49-F238E27FC236}">
                <a16:creationId xmlns:a16="http://schemas.microsoft.com/office/drawing/2014/main" id="{888F19D6-79A3-4718-9C47-567E0F436C06}"/>
              </a:ext>
            </a:extLst>
          </p:cNvPr>
          <p:cNvSpPr txBox="1">
            <a:spLocks noChangeArrowheads="1"/>
          </p:cNvSpPr>
          <p:nvPr/>
        </p:nvSpPr>
        <p:spPr bwMode="auto">
          <a:xfrm>
            <a:off x="6300788" y="5876925"/>
            <a:ext cx="1146175" cy="376238"/>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11 cycles</a:t>
            </a:r>
            <a:endParaRPr lang="en-AU" altLang="en-US" sz="1800"/>
          </a:p>
        </p:txBody>
      </p:sp>
      <p:sp>
        <p:nvSpPr>
          <p:cNvPr id="89111" name="Text Box 22">
            <a:extLst>
              <a:ext uri="{FF2B5EF4-FFF2-40B4-BE49-F238E27FC236}">
                <a16:creationId xmlns:a16="http://schemas.microsoft.com/office/drawing/2014/main" id="{17A84E58-A195-4038-A274-8A69EF5868FC}"/>
              </a:ext>
            </a:extLst>
          </p:cNvPr>
          <p:cNvSpPr txBox="1">
            <a:spLocks noChangeArrowheads="1"/>
          </p:cNvSpPr>
          <p:nvPr/>
        </p:nvSpPr>
        <p:spPr bwMode="auto">
          <a:xfrm>
            <a:off x="2987675" y="5876925"/>
            <a:ext cx="1146175" cy="376238"/>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13 cycles</a:t>
            </a:r>
            <a:endParaRPr lang="en-AU" altLang="en-US" sz="18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2">
            <a:extLst>
              <a:ext uri="{FF2B5EF4-FFF2-40B4-BE49-F238E27FC236}">
                <a16:creationId xmlns:a16="http://schemas.microsoft.com/office/drawing/2014/main" id="{D4E8C975-56E0-4729-AA1B-A8C333CCF828}"/>
              </a:ext>
            </a:extLst>
          </p:cNvPr>
          <p:cNvSpPr>
            <a:spLocks noGrp="1" noChangeArrowheads="1"/>
          </p:cNvSpPr>
          <p:nvPr>
            <p:ph type="title"/>
          </p:nvPr>
        </p:nvSpPr>
        <p:spPr/>
        <p:txBody>
          <a:bodyPr/>
          <a:lstStyle/>
          <a:p>
            <a:pPr eaLnBrk="1" hangingPunct="1"/>
            <a:r>
              <a:rPr lang="en-US" altLang="en-US"/>
              <a:t>How to Stall the Pipeline</a:t>
            </a:r>
            <a:endParaRPr lang="en-AU" altLang="en-US"/>
          </a:p>
        </p:txBody>
      </p:sp>
      <p:sp>
        <p:nvSpPr>
          <p:cNvPr id="162820" name="Rectangle 3">
            <a:extLst>
              <a:ext uri="{FF2B5EF4-FFF2-40B4-BE49-F238E27FC236}">
                <a16:creationId xmlns:a16="http://schemas.microsoft.com/office/drawing/2014/main" id="{46F72152-91FD-4457-AF65-08EBCCF7C62F}"/>
              </a:ext>
            </a:extLst>
          </p:cNvPr>
          <p:cNvSpPr>
            <a:spLocks noGrp="1" noChangeArrowheads="1"/>
          </p:cNvSpPr>
          <p:nvPr>
            <p:ph type="body" idx="1"/>
          </p:nvPr>
        </p:nvSpPr>
        <p:spPr/>
        <p:txBody>
          <a:bodyPr/>
          <a:lstStyle/>
          <a:p>
            <a:pPr eaLnBrk="1" hangingPunct="1"/>
            <a:r>
              <a:rPr lang="en-US" altLang="en-US" dirty="0">
                <a:solidFill>
                  <a:srgbClr val="FF0000"/>
                </a:solidFill>
              </a:rPr>
              <a:t>Force control values in ID/EX register</a:t>
            </a:r>
            <a:br>
              <a:rPr lang="en-US" altLang="en-US" dirty="0">
                <a:solidFill>
                  <a:srgbClr val="FF0000"/>
                </a:solidFill>
              </a:rPr>
            </a:br>
            <a:r>
              <a:rPr lang="en-US" altLang="en-US" dirty="0">
                <a:solidFill>
                  <a:srgbClr val="FF0000"/>
                </a:solidFill>
              </a:rPr>
              <a:t>to 0</a:t>
            </a:r>
          </a:p>
          <a:p>
            <a:pPr lvl="1" eaLnBrk="1" hangingPunct="1"/>
            <a:r>
              <a:rPr lang="en-US" altLang="en-US" dirty="0"/>
              <a:t>EX, MEM and WB do </a:t>
            </a:r>
            <a:r>
              <a:rPr lang="en-US" altLang="en-US" dirty="0" err="1">
                <a:latin typeface="Lucida Console" panose="020B0609040504020204" pitchFamily="49" charset="0"/>
              </a:rPr>
              <a:t>nop</a:t>
            </a:r>
            <a:r>
              <a:rPr lang="en-US" altLang="en-US" dirty="0"/>
              <a:t> (no-operation)</a:t>
            </a:r>
            <a:endParaRPr lang="en-AU" altLang="en-US" dirty="0"/>
          </a:p>
          <a:p>
            <a:pPr eaLnBrk="1" hangingPunct="1"/>
            <a:r>
              <a:rPr lang="en-US" altLang="en-US" dirty="0">
                <a:solidFill>
                  <a:srgbClr val="FF0000"/>
                </a:solidFill>
              </a:rPr>
              <a:t>Prevent update of PC and IF/ID register</a:t>
            </a:r>
          </a:p>
          <a:p>
            <a:pPr lvl="1" eaLnBrk="1" hangingPunct="1"/>
            <a:r>
              <a:rPr lang="en-US" altLang="en-US" dirty="0">
                <a:solidFill>
                  <a:srgbClr val="FF0000"/>
                </a:solidFill>
              </a:rPr>
              <a:t>Using instruction is decoded again</a:t>
            </a:r>
          </a:p>
          <a:p>
            <a:pPr lvl="1" eaLnBrk="1" hangingPunct="1"/>
            <a:r>
              <a:rPr lang="en-US" altLang="en-US" dirty="0">
                <a:solidFill>
                  <a:srgbClr val="FF0000"/>
                </a:solidFill>
              </a:rPr>
              <a:t>Following instruction is fetched again</a:t>
            </a:r>
          </a:p>
          <a:p>
            <a:pPr lvl="1" eaLnBrk="1" hangingPunct="1"/>
            <a:r>
              <a:rPr lang="en-US" altLang="en-US" dirty="0"/>
              <a:t>1-cycle stall allows MEM to read data for </a:t>
            </a:r>
            <a:r>
              <a:rPr lang="en-US" altLang="en-US" dirty="0" err="1">
                <a:latin typeface="Lucida Console" panose="020B0609040504020204" pitchFamily="49" charset="0"/>
              </a:rPr>
              <a:t>lw</a:t>
            </a:r>
            <a:endParaRPr lang="en-US" altLang="en-US" dirty="0">
              <a:latin typeface="Lucida Console" panose="020B0609040504020204" pitchFamily="49" charset="0"/>
            </a:endParaRPr>
          </a:p>
          <a:p>
            <a:pPr lvl="2" eaLnBrk="1" hangingPunct="1"/>
            <a:r>
              <a:rPr lang="en-US" altLang="en-US" dirty="0"/>
              <a:t>Can subsequently forward to EX stage</a:t>
            </a:r>
          </a:p>
        </p:txBody>
      </p:sp>
    </p:spTree>
    <p:extLst>
      <p:ext uri="{BB962C8B-B14F-4D97-AF65-F5344CB8AC3E}">
        <p14:creationId xmlns:p14="http://schemas.microsoft.com/office/powerpoint/2010/main" val="1751194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684213" y="200164"/>
            <a:ext cx="8259762" cy="707886"/>
          </a:xfrm>
        </p:spPr>
        <p:txBody>
          <a:bodyPr/>
          <a:lstStyle/>
          <a:p>
            <a:pPr eaLnBrk="1" hangingPunct="1"/>
            <a:r>
              <a:rPr lang="en-US" altLang="zh-CN" sz="4000" dirty="0">
                <a:ea typeface="宋体" pitchFamily="2" charset="-122"/>
              </a:rPr>
              <a:t>Power Trends and Power Wall</a:t>
            </a:r>
          </a:p>
        </p:txBody>
      </p:sp>
      <p:graphicFrame>
        <p:nvGraphicFramePr>
          <p:cNvPr id="29702" name="Object 6"/>
          <p:cNvGraphicFramePr>
            <a:graphicFrameLocks noChangeAspect="1"/>
          </p:cNvGraphicFramePr>
          <p:nvPr/>
        </p:nvGraphicFramePr>
        <p:xfrm>
          <a:off x="810245" y="5479156"/>
          <a:ext cx="7081837" cy="503237"/>
        </p:xfrm>
        <a:graphic>
          <a:graphicData uri="http://schemas.openxmlformats.org/presentationml/2006/ole">
            <mc:AlternateContent xmlns:mc="http://schemas.openxmlformats.org/markup-compatibility/2006">
              <mc:Choice xmlns:v="urn:schemas-microsoft-com:vml" Requires="v">
                <p:oleObj spid="_x0000_s4103" name="Equation" r:id="rId4" imgW="3213100" imgH="228600" progId="Equation.DSMT4">
                  <p:embed/>
                </p:oleObj>
              </mc:Choice>
              <mc:Fallback>
                <p:oleObj name="Equation" r:id="rId4" imgW="3213100" imgH="228600" progId="Equation.DSMT4">
                  <p:embed/>
                  <p:pic>
                    <p:nvPicPr>
                      <p:cNvPr id="2970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245" y="5479156"/>
                        <a:ext cx="7081837" cy="503237"/>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3" name="AutoShape 7"/>
          <p:cNvSpPr>
            <a:spLocks/>
          </p:cNvSpPr>
          <p:nvPr/>
        </p:nvSpPr>
        <p:spPr bwMode="auto">
          <a:xfrm>
            <a:off x="7239000" y="6165302"/>
            <a:ext cx="1003300" cy="403225"/>
          </a:xfrm>
          <a:prstGeom prst="borderCallout1">
            <a:avLst>
              <a:gd name="adj1" fmla="val 47245"/>
              <a:gd name="adj2" fmla="val -2850"/>
              <a:gd name="adj3" fmla="val -62203"/>
              <a:gd name="adj4" fmla="val -25949"/>
            </a:avLst>
          </a:prstGeom>
          <a:solidFill>
            <a:schemeClr val="accent1"/>
          </a:solidFill>
          <a:ln w="9525">
            <a:solidFill>
              <a:schemeClr val="tx1"/>
            </a:solidFill>
            <a:miter lim="800000"/>
            <a:headEnd/>
            <a:tailEnd type="triangle" w="med" len="med"/>
          </a:ln>
        </p:spPr>
        <p:txBody>
          <a:bodyPr/>
          <a:lstStyle/>
          <a:p>
            <a:pPr algn="ctr"/>
            <a:r>
              <a:rPr lang="en-US" altLang="zh-CN">
                <a:ea typeface="宋体" pitchFamily="2" charset="-122"/>
              </a:rPr>
              <a:t>×</a:t>
            </a:r>
            <a:r>
              <a:rPr lang="en-AU"/>
              <a:t>1000</a:t>
            </a:r>
          </a:p>
        </p:txBody>
      </p:sp>
      <p:sp>
        <p:nvSpPr>
          <p:cNvPr id="29704" name="AutoShape 8"/>
          <p:cNvSpPr>
            <a:spLocks/>
          </p:cNvSpPr>
          <p:nvPr/>
        </p:nvSpPr>
        <p:spPr bwMode="auto">
          <a:xfrm>
            <a:off x="3276601" y="6165304"/>
            <a:ext cx="1003300" cy="403225"/>
          </a:xfrm>
          <a:prstGeom prst="borderCallout1">
            <a:avLst>
              <a:gd name="adj1" fmla="val 53247"/>
              <a:gd name="adj2" fmla="val 537"/>
              <a:gd name="adj3" fmla="val -68800"/>
              <a:gd name="adj4" fmla="val -21063"/>
            </a:avLst>
          </a:prstGeom>
          <a:solidFill>
            <a:schemeClr val="accent1"/>
          </a:solidFill>
          <a:ln w="9525">
            <a:solidFill>
              <a:schemeClr val="tx1"/>
            </a:solidFill>
            <a:miter lim="800000"/>
            <a:headEnd/>
            <a:tailEnd type="triangle" w="med" len="med"/>
          </a:ln>
        </p:spPr>
        <p:txBody>
          <a:bodyPr/>
          <a:lstStyle/>
          <a:p>
            <a:pPr algn="ctr"/>
            <a:r>
              <a:rPr lang="en-US" altLang="zh-CN" dirty="0">
                <a:ea typeface="宋体" pitchFamily="2" charset="-122"/>
              </a:rPr>
              <a:t>×</a:t>
            </a:r>
            <a:r>
              <a:rPr lang="en-AU" dirty="0"/>
              <a:t>30</a:t>
            </a:r>
          </a:p>
        </p:txBody>
      </p:sp>
      <p:sp>
        <p:nvSpPr>
          <p:cNvPr id="29705" name="AutoShape 9"/>
          <p:cNvSpPr>
            <a:spLocks/>
          </p:cNvSpPr>
          <p:nvPr/>
        </p:nvSpPr>
        <p:spPr bwMode="auto">
          <a:xfrm>
            <a:off x="5398294" y="6165303"/>
            <a:ext cx="1223963" cy="403225"/>
          </a:xfrm>
          <a:prstGeom prst="borderCallout1">
            <a:avLst>
              <a:gd name="adj1" fmla="val 54331"/>
              <a:gd name="adj2" fmla="val -1558"/>
              <a:gd name="adj3" fmla="val -53148"/>
              <a:gd name="adj4" fmla="val -21529"/>
            </a:avLst>
          </a:prstGeom>
          <a:solidFill>
            <a:schemeClr val="accent1"/>
          </a:solidFill>
          <a:ln w="9525">
            <a:solidFill>
              <a:schemeClr val="tx1"/>
            </a:solidFill>
            <a:miter lim="800000"/>
            <a:headEnd/>
            <a:tailEnd type="triangle" w="med" len="med"/>
          </a:ln>
        </p:spPr>
        <p:txBody>
          <a:bodyPr/>
          <a:lstStyle/>
          <a:p>
            <a:pPr algn="ctr"/>
            <a:r>
              <a:rPr lang="en-US" altLang="zh-CN" dirty="0">
                <a:ea typeface="宋体" pitchFamily="2" charset="-122"/>
              </a:rPr>
              <a:t>5V → 1V</a:t>
            </a:r>
            <a:endParaRPr lang="en-AU" dirty="0"/>
          </a:p>
        </p:txBody>
      </p:sp>
      <p:pic>
        <p:nvPicPr>
          <p:cNvPr id="4" name="图片 3">
            <a:extLst>
              <a:ext uri="{FF2B5EF4-FFF2-40B4-BE49-F238E27FC236}">
                <a16:creationId xmlns:a16="http://schemas.microsoft.com/office/drawing/2014/main" id="{35F684CA-63B3-4018-A040-C60C79012E60}"/>
              </a:ext>
            </a:extLst>
          </p:cNvPr>
          <p:cNvPicPr>
            <a:picLocks noChangeAspect="1"/>
          </p:cNvPicPr>
          <p:nvPr/>
        </p:nvPicPr>
        <p:blipFill>
          <a:blip r:embed="rId6"/>
          <a:stretch>
            <a:fillRect/>
          </a:stretch>
        </p:blipFill>
        <p:spPr>
          <a:xfrm>
            <a:off x="812874" y="1129457"/>
            <a:ext cx="7610217" cy="4166788"/>
          </a:xfrm>
          <a:prstGeom prst="rect">
            <a:avLst/>
          </a:prstGeom>
        </p:spPr>
      </p:pic>
    </p:spTree>
    <p:extLst>
      <p:ext uri="{BB962C8B-B14F-4D97-AF65-F5344CB8AC3E}">
        <p14:creationId xmlns:p14="http://schemas.microsoft.com/office/powerpoint/2010/main" val="2731763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7" name="Picture 7" descr="f04-59-P374493">
            <a:extLst>
              <a:ext uri="{FF2B5EF4-FFF2-40B4-BE49-F238E27FC236}">
                <a16:creationId xmlns:a16="http://schemas.microsoft.com/office/drawing/2014/main" id="{C9F42779-D9BF-46D6-ADC2-E3D6DCB1C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23" y="1268760"/>
            <a:ext cx="8096251" cy="519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8" name="Rectangle 2">
            <a:extLst>
              <a:ext uri="{FF2B5EF4-FFF2-40B4-BE49-F238E27FC236}">
                <a16:creationId xmlns:a16="http://schemas.microsoft.com/office/drawing/2014/main" id="{71C8281E-1582-4B74-B5A3-C4AB6F381CF6}"/>
              </a:ext>
            </a:extLst>
          </p:cNvPr>
          <p:cNvSpPr>
            <a:spLocks noGrp="1" noChangeArrowheads="1"/>
          </p:cNvSpPr>
          <p:nvPr>
            <p:ph type="title"/>
          </p:nvPr>
        </p:nvSpPr>
        <p:spPr/>
        <p:txBody>
          <a:bodyPr/>
          <a:lstStyle/>
          <a:p>
            <a:pPr eaLnBrk="1" hangingPunct="1"/>
            <a:r>
              <a:rPr lang="en-US" altLang="en-US"/>
              <a:t>Load-Use Data Hazard</a:t>
            </a:r>
            <a:endParaRPr lang="en-AU" altLang="en-US"/>
          </a:p>
        </p:txBody>
      </p:sp>
      <p:sp>
        <p:nvSpPr>
          <p:cNvPr id="164869" name="AutoShape 6">
            <a:extLst>
              <a:ext uri="{FF2B5EF4-FFF2-40B4-BE49-F238E27FC236}">
                <a16:creationId xmlns:a16="http://schemas.microsoft.com/office/drawing/2014/main" id="{8F57B6B3-7316-468E-B1B8-1623421957D6}"/>
              </a:ext>
            </a:extLst>
          </p:cNvPr>
          <p:cNvSpPr>
            <a:spLocks/>
          </p:cNvSpPr>
          <p:nvPr/>
        </p:nvSpPr>
        <p:spPr bwMode="auto">
          <a:xfrm>
            <a:off x="7080631" y="3284984"/>
            <a:ext cx="1579563" cy="690562"/>
          </a:xfrm>
          <a:prstGeom prst="borderCallout1">
            <a:avLst>
              <a:gd name="adj1" fmla="val 16551"/>
              <a:gd name="adj2" fmla="val -4824"/>
              <a:gd name="adj3" fmla="val 73792"/>
              <a:gd name="adj4" fmla="val -63417"/>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800"/>
              <a:t>Stall inserted here</a:t>
            </a:r>
          </a:p>
        </p:txBody>
      </p:sp>
    </p:spTree>
    <p:extLst>
      <p:ext uri="{BB962C8B-B14F-4D97-AF65-F5344CB8AC3E}">
        <p14:creationId xmlns:p14="http://schemas.microsoft.com/office/powerpoint/2010/main" val="18404491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a:extLst>
              <a:ext uri="{FF2B5EF4-FFF2-40B4-BE49-F238E27FC236}">
                <a16:creationId xmlns:a16="http://schemas.microsoft.com/office/drawing/2014/main" id="{A7345EFC-484C-4F32-8309-4D7447704CFC}"/>
              </a:ext>
            </a:extLst>
          </p:cNvPr>
          <p:cNvSpPr>
            <a:spLocks noGrp="1" noChangeArrowheads="1"/>
          </p:cNvSpPr>
          <p:nvPr>
            <p:ph type="title"/>
          </p:nvPr>
        </p:nvSpPr>
        <p:spPr/>
        <p:txBody>
          <a:bodyPr/>
          <a:lstStyle/>
          <a:p>
            <a:pPr eaLnBrk="1" hangingPunct="1"/>
            <a:r>
              <a:rPr lang="en-US" altLang="en-US"/>
              <a:t>Control Hazards</a:t>
            </a:r>
            <a:endParaRPr lang="en-AU" altLang="en-US"/>
          </a:p>
        </p:txBody>
      </p:sp>
      <p:sp>
        <p:nvSpPr>
          <p:cNvPr id="91140" name="Rectangle 3">
            <a:extLst>
              <a:ext uri="{FF2B5EF4-FFF2-40B4-BE49-F238E27FC236}">
                <a16:creationId xmlns:a16="http://schemas.microsoft.com/office/drawing/2014/main" id="{06C88505-CAA9-48F6-8DB2-0646C89325C9}"/>
              </a:ext>
            </a:extLst>
          </p:cNvPr>
          <p:cNvSpPr>
            <a:spLocks noGrp="1" noChangeArrowheads="1"/>
          </p:cNvSpPr>
          <p:nvPr>
            <p:ph type="body" idx="1"/>
          </p:nvPr>
        </p:nvSpPr>
        <p:spPr/>
        <p:txBody>
          <a:bodyPr/>
          <a:lstStyle/>
          <a:p>
            <a:pPr eaLnBrk="1" hangingPunct="1">
              <a:lnSpc>
                <a:spcPct val="90000"/>
              </a:lnSpc>
            </a:pPr>
            <a:r>
              <a:rPr lang="en-US" altLang="en-US" dirty="0">
                <a:solidFill>
                  <a:srgbClr val="FF0000"/>
                </a:solidFill>
              </a:rPr>
              <a:t>Branch determines flow of control</a:t>
            </a:r>
          </a:p>
          <a:p>
            <a:pPr lvl="1" eaLnBrk="1" hangingPunct="1">
              <a:lnSpc>
                <a:spcPct val="90000"/>
              </a:lnSpc>
            </a:pPr>
            <a:r>
              <a:rPr lang="en-US" altLang="en-US" dirty="0">
                <a:solidFill>
                  <a:srgbClr val="FF0000"/>
                </a:solidFill>
              </a:rPr>
              <a:t>Fetching next instruction depends on branch outcome</a:t>
            </a:r>
          </a:p>
          <a:p>
            <a:pPr lvl="1" eaLnBrk="1" hangingPunct="1">
              <a:lnSpc>
                <a:spcPct val="90000"/>
              </a:lnSpc>
            </a:pPr>
            <a:r>
              <a:rPr lang="en-US" altLang="en-US" dirty="0"/>
              <a:t>Pipeline can’t always fetch correct instruction</a:t>
            </a:r>
          </a:p>
          <a:p>
            <a:pPr lvl="2" eaLnBrk="1" hangingPunct="1">
              <a:lnSpc>
                <a:spcPct val="90000"/>
              </a:lnSpc>
            </a:pPr>
            <a:r>
              <a:rPr lang="en-US" altLang="en-US" dirty="0"/>
              <a:t>Still working on ID stage of branch</a:t>
            </a:r>
          </a:p>
          <a:p>
            <a:pPr eaLnBrk="1" hangingPunct="1">
              <a:lnSpc>
                <a:spcPct val="90000"/>
              </a:lnSpc>
            </a:pPr>
            <a:r>
              <a:rPr lang="en-US" altLang="en-US" dirty="0"/>
              <a:t>In MIPS pipeline</a:t>
            </a:r>
          </a:p>
          <a:p>
            <a:pPr lvl="1" eaLnBrk="1" hangingPunct="1">
              <a:lnSpc>
                <a:spcPct val="90000"/>
              </a:lnSpc>
            </a:pPr>
            <a:r>
              <a:rPr lang="en-US" altLang="en-US" dirty="0"/>
              <a:t>Need to compare registers and compute target early in the pipeline</a:t>
            </a:r>
          </a:p>
          <a:p>
            <a:pPr lvl="1" eaLnBrk="1" hangingPunct="1">
              <a:lnSpc>
                <a:spcPct val="90000"/>
              </a:lnSpc>
            </a:pPr>
            <a:r>
              <a:rPr lang="en-US" altLang="en-US" dirty="0"/>
              <a:t>Add hardware to do it in </a:t>
            </a:r>
            <a:r>
              <a:rPr lang="en-US" altLang="en-US" dirty="0">
                <a:solidFill>
                  <a:srgbClr val="FF0000"/>
                </a:solidFill>
              </a:rPr>
              <a:t>ID stage</a:t>
            </a:r>
            <a:endParaRPr lang="en-AU" altLang="en-US" dirty="0">
              <a:solidFill>
                <a:srgbClr val="FF0000"/>
              </a:solidFill>
            </a:endParaRPr>
          </a:p>
        </p:txBody>
      </p:sp>
    </p:spTree>
    <p:extLst>
      <p:ext uri="{BB962C8B-B14F-4D97-AF65-F5344CB8AC3E}">
        <p14:creationId xmlns:p14="http://schemas.microsoft.com/office/powerpoint/2010/main" val="12478995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5" name="Picture 7" descr="f04-62-P374493-top">
            <a:extLst>
              <a:ext uri="{FF2B5EF4-FFF2-40B4-BE49-F238E27FC236}">
                <a16:creationId xmlns:a16="http://schemas.microsoft.com/office/drawing/2014/main" id="{4055C093-806A-42E0-A1BE-B8A9D08A51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744"/>
          <a:stretch/>
        </p:blipFill>
        <p:spPr bwMode="auto">
          <a:xfrm>
            <a:off x="348531" y="1133297"/>
            <a:ext cx="8446937" cy="556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6" name="Rectangle 4">
            <a:extLst>
              <a:ext uri="{FF2B5EF4-FFF2-40B4-BE49-F238E27FC236}">
                <a16:creationId xmlns:a16="http://schemas.microsoft.com/office/drawing/2014/main" id="{1187B82F-8D0D-46D3-8E0F-5A4B0451C2B2}"/>
              </a:ext>
            </a:extLst>
          </p:cNvPr>
          <p:cNvSpPr>
            <a:spLocks noGrp="1" noChangeArrowheads="1"/>
          </p:cNvSpPr>
          <p:nvPr>
            <p:ph type="title"/>
          </p:nvPr>
        </p:nvSpPr>
        <p:spPr/>
        <p:txBody>
          <a:bodyPr/>
          <a:lstStyle/>
          <a:p>
            <a:pPr eaLnBrk="1" hangingPunct="1"/>
            <a:r>
              <a:rPr lang="en-AU" altLang="en-US"/>
              <a:t>Example: Branch Taken</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3" name="Picture 6" descr="f04-62-P374493-bottom">
            <a:extLst>
              <a:ext uri="{FF2B5EF4-FFF2-40B4-BE49-F238E27FC236}">
                <a16:creationId xmlns:a16="http://schemas.microsoft.com/office/drawing/2014/main" id="{A07E7CA8-D49B-4BDA-B667-892A406041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26"/>
          <a:stretch/>
        </p:blipFill>
        <p:spPr bwMode="auto">
          <a:xfrm>
            <a:off x="333784" y="1268760"/>
            <a:ext cx="8476431" cy="5193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04" name="Rectangle 4">
            <a:extLst>
              <a:ext uri="{FF2B5EF4-FFF2-40B4-BE49-F238E27FC236}">
                <a16:creationId xmlns:a16="http://schemas.microsoft.com/office/drawing/2014/main" id="{3A9F316F-8D2A-4951-AC69-26D9E31987AB}"/>
              </a:ext>
            </a:extLst>
          </p:cNvPr>
          <p:cNvSpPr>
            <a:spLocks noGrp="1" noChangeArrowheads="1"/>
          </p:cNvSpPr>
          <p:nvPr>
            <p:ph type="title"/>
          </p:nvPr>
        </p:nvSpPr>
        <p:spPr/>
        <p:txBody>
          <a:bodyPr/>
          <a:lstStyle/>
          <a:p>
            <a:pPr eaLnBrk="1" hangingPunct="1"/>
            <a:r>
              <a:rPr lang="en-AU" altLang="en-US"/>
              <a:t>Example: Branch Taken</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Rectangle 2">
            <a:extLst>
              <a:ext uri="{FF2B5EF4-FFF2-40B4-BE49-F238E27FC236}">
                <a16:creationId xmlns:a16="http://schemas.microsoft.com/office/drawing/2014/main" id="{AC7C30CC-D67B-42D2-9E62-93C00CDB5270}"/>
              </a:ext>
            </a:extLst>
          </p:cNvPr>
          <p:cNvSpPr>
            <a:spLocks noGrp="1" noChangeArrowheads="1"/>
          </p:cNvSpPr>
          <p:nvPr>
            <p:ph type="title"/>
          </p:nvPr>
        </p:nvSpPr>
        <p:spPr/>
        <p:txBody>
          <a:bodyPr/>
          <a:lstStyle/>
          <a:p>
            <a:pPr eaLnBrk="1" hangingPunct="1"/>
            <a:r>
              <a:rPr lang="en-US" altLang="en-US"/>
              <a:t>Data Hazards for Branches</a:t>
            </a:r>
          </a:p>
        </p:txBody>
      </p:sp>
      <p:sp>
        <p:nvSpPr>
          <p:cNvPr id="183300" name="Rectangle 3">
            <a:extLst>
              <a:ext uri="{FF2B5EF4-FFF2-40B4-BE49-F238E27FC236}">
                <a16:creationId xmlns:a16="http://schemas.microsoft.com/office/drawing/2014/main" id="{021BC8CE-59A9-4F70-A7E0-57AEE4262750}"/>
              </a:ext>
            </a:extLst>
          </p:cNvPr>
          <p:cNvSpPr>
            <a:spLocks noGrp="1" noChangeArrowheads="1"/>
          </p:cNvSpPr>
          <p:nvPr>
            <p:ph type="body" idx="1"/>
          </p:nvPr>
        </p:nvSpPr>
        <p:spPr>
          <a:xfrm>
            <a:off x="684213" y="1125538"/>
            <a:ext cx="8270875" cy="2381250"/>
          </a:xfrm>
        </p:spPr>
        <p:txBody>
          <a:bodyPr/>
          <a:lstStyle/>
          <a:p>
            <a:pPr eaLnBrk="1" hangingPunct="1"/>
            <a:r>
              <a:rPr lang="en-US" altLang="en-US"/>
              <a:t>If a comparison register is a destination of preceding ALU instruction or 2</a:t>
            </a:r>
            <a:r>
              <a:rPr lang="en-US" altLang="en-US" baseline="30000"/>
              <a:t>nd</a:t>
            </a:r>
            <a:r>
              <a:rPr lang="en-US" altLang="en-US"/>
              <a:t> preceding load instruction</a:t>
            </a:r>
          </a:p>
          <a:p>
            <a:pPr lvl="1" eaLnBrk="1" hangingPunct="1"/>
            <a:r>
              <a:rPr lang="en-US" altLang="en-US"/>
              <a:t>Need 1 stall cycle</a:t>
            </a:r>
          </a:p>
        </p:txBody>
      </p:sp>
      <p:sp>
        <p:nvSpPr>
          <p:cNvPr id="183301" name="Rectangle 4">
            <a:extLst>
              <a:ext uri="{FF2B5EF4-FFF2-40B4-BE49-F238E27FC236}">
                <a16:creationId xmlns:a16="http://schemas.microsoft.com/office/drawing/2014/main" id="{74DADC24-EA1D-47CD-8684-0762FB15E388}"/>
              </a:ext>
            </a:extLst>
          </p:cNvPr>
          <p:cNvSpPr>
            <a:spLocks noChangeArrowheads="1"/>
          </p:cNvSpPr>
          <p:nvPr/>
        </p:nvSpPr>
        <p:spPr bwMode="auto">
          <a:xfrm>
            <a:off x="755650" y="4878388"/>
            <a:ext cx="1703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beq </a:t>
            </a:r>
            <a:r>
              <a:rPr lang="en-US" altLang="en-US" sz="1800">
                <a:solidFill>
                  <a:schemeClr val="hlink"/>
                </a:solidFill>
                <a:latin typeface="Lucida Console" panose="020B0609040504020204" pitchFamily="49" charset="0"/>
              </a:rPr>
              <a:t>stalled</a:t>
            </a:r>
            <a:endParaRPr lang="en-AU" altLang="en-US" sz="1800">
              <a:latin typeface="Lucida Console" panose="020B0609040504020204" pitchFamily="49" charset="0"/>
            </a:endParaRPr>
          </a:p>
        </p:txBody>
      </p:sp>
      <p:grpSp>
        <p:nvGrpSpPr>
          <p:cNvPr id="183302" name="Group 5">
            <a:extLst>
              <a:ext uri="{FF2B5EF4-FFF2-40B4-BE49-F238E27FC236}">
                <a16:creationId xmlns:a16="http://schemas.microsoft.com/office/drawing/2014/main" id="{78515018-8712-446E-861F-5574DE507769}"/>
              </a:ext>
            </a:extLst>
          </p:cNvPr>
          <p:cNvGrpSpPr>
            <a:grpSpLocks/>
          </p:cNvGrpSpPr>
          <p:nvPr/>
        </p:nvGrpSpPr>
        <p:grpSpPr bwMode="auto">
          <a:xfrm>
            <a:off x="3132138" y="3644900"/>
            <a:ext cx="3024187" cy="504825"/>
            <a:chOff x="2018" y="2341"/>
            <a:chExt cx="1905" cy="318"/>
          </a:xfrm>
        </p:grpSpPr>
        <p:sp>
          <p:nvSpPr>
            <p:cNvPr id="183335" name="Rectangle 6">
              <a:extLst>
                <a:ext uri="{FF2B5EF4-FFF2-40B4-BE49-F238E27FC236}">
                  <a16:creationId xmlns:a16="http://schemas.microsoft.com/office/drawing/2014/main" id="{B2AE9BD9-09FB-42B0-92F0-B6A27B488EB5}"/>
                </a:ext>
              </a:extLst>
            </p:cNvPr>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IF</a:t>
              </a:r>
              <a:endParaRPr lang="en-AU" altLang="en-US" sz="1400"/>
            </a:p>
          </p:txBody>
        </p:sp>
        <p:sp>
          <p:nvSpPr>
            <p:cNvPr id="183336" name="Rectangle 7">
              <a:extLst>
                <a:ext uri="{FF2B5EF4-FFF2-40B4-BE49-F238E27FC236}">
                  <a16:creationId xmlns:a16="http://schemas.microsoft.com/office/drawing/2014/main" id="{D0632A71-5C6B-4251-9420-B9EB803F6AB1}"/>
                </a:ext>
              </a:extLst>
            </p:cNvPr>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ID</a:t>
              </a:r>
              <a:endParaRPr lang="en-AU" altLang="en-US" sz="1400"/>
            </a:p>
          </p:txBody>
        </p:sp>
        <p:sp>
          <p:nvSpPr>
            <p:cNvPr id="183337" name="Rectangle 8">
              <a:extLst>
                <a:ext uri="{FF2B5EF4-FFF2-40B4-BE49-F238E27FC236}">
                  <a16:creationId xmlns:a16="http://schemas.microsoft.com/office/drawing/2014/main" id="{75B2ED4F-53CE-4FFE-A372-408AB6D2F608}"/>
                </a:ext>
              </a:extLst>
            </p:cNvPr>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EX</a:t>
              </a:r>
              <a:endParaRPr lang="en-AU" altLang="en-US" sz="1400"/>
            </a:p>
          </p:txBody>
        </p:sp>
        <p:sp>
          <p:nvSpPr>
            <p:cNvPr id="183338" name="Rectangle 9">
              <a:extLst>
                <a:ext uri="{FF2B5EF4-FFF2-40B4-BE49-F238E27FC236}">
                  <a16:creationId xmlns:a16="http://schemas.microsoft.com/office/drawing/2014/main" id="{FDC98BCD-0B8A-4D38-B401-6FD32EA36400}"/>
                </a:ext>
              </a:extLst>
            </p:cNvPr>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MEM</a:t>
              </a:r>
              <a:endParaRPr lang="en-AU" altLang="en-US" sz="1400"/>
            </a:p>
          </p:txBody>
        </p:sp>
        <p:sp>
          <p:nvSpPr>
            <p:cNvPr id="183339" name="Rectangle 10">
              <a:extLst>
                <a:ext uri="{FF2B5EF4-FFF2-40B4-BE49-F238E27FC236}">
                  <a16:creationId xmlns:a16="http://schemas.microsoft.com/office/drawing/2014/main" id="{90FFE4BB-346B-4AF0-8E0F-C734AA245475}"/>
                </a:ext>
              </a:extLst>
            </p:cNvPr>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WB</a:t>
              </a:r>
              <a:endParaRPr lang="en-AU" altLang="en-US" sz="1400"/>
            </a:p>
          </p:txBody>
        </p:sp>
        <p:sp>
          <p:nvSpPr>
            <p:cNvPr id="183340" name="Rectangle 11">
              <a:extLst>
                <a:ext uri="{FF2B5EF4-FFF2-40B4-BE49-F238E27FC236}">
                  <a16:creationId xmlns:a16="http://schemas.microsoft.com/office/drawing/2014/main" id="{4F333F0E-2FAB-43F7-83B7-25E52F1C923B}"/>
                </a:ext>
              </a:extLst>
            </p:cNvPr>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3341" name="Rectangle 12">
              <a:extLst>
                <a:ext uri="{FF2B5EF4-FFF2-40B4-BE49-F238E27FC236}">
                  <a16:creationId xmlns:a16="http://schemas.microsoft.com/office/drawing/2014/main" id="{DF4ABB18-D734-4A09-9F2A-FC68850FB55F}"/>
                </a:ext>
              </a:extLst>
            </p:cNvPr>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3342" name="Rectangle 13">
              <a:extLst>
                <a:ext uri="{FF2B5EF4-FFF2-40B4-BE49-F238E27FC236}">
                  <a16:creationId xmlns:a16="http://schemas.microsoft.com/office/drawing/2014/main" id="{B7113A2C-36F3-46A1-973F-FB072C29D738}"/>
                </a:ext>
              </a:extLst>
            </p:cNvPr>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3343" name="Rectangle 14">
              <a:extLst>
                <a:ext uri="{FF2B5EF4-FFF2-40B4-BE49-F238E27FC236}">
                  <a16:creationId xmlns:a16="http://schemas.microsoft.com/office/drawing/2014/main" id="{6BAF922B-B11F-4330-952B-BF5E1AADA4A8}"/>
                </a:ext>
              </a:extLst>
            </p:cNvPr>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grpSp>
      <p:grpSp>
        <p:nvGrpSpPr>
          <p:cNvPr id="183303" name="Group 15">
            <a:extLst>
              <a:ext uri="{FF2B5EF4-FFF2-40B4-BE49-F238E27FC236}">
                <a16:creationId xmlns:a16="http://schemas.microsoft.com/office/drawing/2014/main" id="{E02062A1-FA34-445B-A1C2-01FFDEDC5A08}"/>
              </a:ext>
            </a:extLst>
          </p:cNvPr>
          <p:cNvGrpSpPr>
            <a:grpSpLocks/>
          </p:cNvGrpSpPr>
          <p:nvPr/>
        </p:nvGrpSpPr>
        <p:grpSpPr bwMode="auto">
          <a:xfrm>
            <a:off x="3779838" y="4221163"/>
            <a:ext cx="3024187" cy="504825"/>
            <a:chOff x="2018" y="2341"/>
            <a:chExt cx="1905" cy="318"/>
          </a:xfrm>
        </p:grpSpPr>
        <p:sp>
          <p:nvSpPr>
            <p:cNvPr id="183326" name="Rectangle 16">
              <a:extLst>
                <a:ext uri="{FF2B5EF4-FFF2-40B4-BE49-F238E27FC236}">
                  <a16:creationId xmlns:a16="http://schemas.microsoft.com/office/drawing/2014/main" id="{BE411E42-7260-4EE3-B39A-999369AE74A3}"/>
                </a:ext>
              </a:extLst>
            </p:cNvPr>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IF</a:t>
              </a:r>
              <a:endParaRPr lang="en-AU" altLang="en-US" sz="1400"/>
            </a:p>
          </p:txBody>
        </p:sp>
        <p:sp>
          <p:nvSpPr>
            <p:cNvPr id="183327" name="Rectangle 17">
              <a:extLst>
                <a:ext uri="{FF2B5EF4-FFF2-40B4-BE49-F238E27FC236}">
                  <a16:creationId xmlns:a16="http://schemas.microsoft.com/office/drawing/2014/main" id="{18874FDD-3235-4B67-BD6A-E3678B4271DB}"/>
                </a:ext>
              </a:extLst>
            </p:cNvPr>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ID</a:t>
              </a:r>
              <a:endParaRPr lang="en-AU" altLang="en-US" sz="1400"/>
            </a:p>
          </p:txBody>
        </p:sp>
        <p:sp>
          <p:nvSpPr>
            <p:cNvPr id="183328" name="Rectangle 18">
              <a:extLst>
                <a:ext uri="{FF2B5EF4-FFF2-40B4-BE49-F238E27FC236}">
                  <a16:creationId xmlns:a16="http://schemas.microsoft.com/office/drawing/2014/main" id="{5D08752E-EEF3-4FE3-8D41-E9EDB89A0F45}"/>
                </a:ext>
              </a:extLst>
            </p:cNvPr>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EX</a:t>
              </a:r>
              <a:endParaRPr lang="en-AU" altLang="en-US" sz="1400"/>
            </a:p>
          </p:txBody>
        </p:sp>
        <p:sp>
          <p:nvSpPr>
            <p:cNvPr id="183329" name="Rectangle 19">
              <a:extLst>
                <a:ext uri="{FF2B5EF4-FFF2-40B4-BE49-F238E27FC236}">
                  <a16:creationId xmlns:a16="http://schemas.microsoft.com/office/drawing/2014/main" id="{DDFAC0B6-D1FE-43B5-9C8D-E57F546EF081}"/>
                </a:ext>
              </a:extLst>
            </p:cNvPr>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MEM</a:t>
              </a:r>
              <a:endParaRPr lang="en-AU" altLang="en-US" sz="1400"/>
            </a:p>
          </p:txBody>
        </p:sp>
        <p:sp>
          <p:nvSpPr>
            <p:cNvPr id="183330" name="Rectangle 20">
              <a:extLst>
                <a:ext uri="{FF2B5EF4-FFF2-40B4-BE49-F238E27FC236}">
                  <a16:creationId xmlns:a16="http://schemas.microsoft.com/office/drawing/2014/main" id="{B4A8002D-D1AA-4C95-8272-836169E99CB0}"/>
                </a:ext>
              </a:extLst>
            </p:cNvPr>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WB</a:t>
              </a:r>
              <a:endParaRPr lang="en-AU" altLang="en-US" sz="1400"/>
            </a:p>
          </p:txBody>
        </p:sp>
        <p:sp>
          <p:nvSpPr>
            <p:cNvPr id="183331" name="Rectangle 21">
              <a:extLst>
                <a:ext uri="{FF2B5EF4-FFF2-40B4-BE49-F238E27FC236}">
                  <a16:creationId xmlns:a16="http://schemas.microsoft.com/office/drawing/2014/main" id="{8F224245-D730-4270-9361-27E282327DD5}"/>
                </a:ext>
              </a:extLst>
            </p:cNvPr>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3332" name="Rectangle 22">
              <a:extLst>
                <a:ext uri="{FF2B5EF4-FFF2-40B4-BE49-F238E27FC236}">
                  <a16:creationId xmlns:a16="http://schemas.microsoft.com/office/drawing/2014/main" id="{8B180F2C-A815-49CD-9919-3BE4CB90E4B0}"/>
                </a:ext>
              </a:extLst>
            </p:cNvPr>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3333" name="Rectangle 23">
              <a:extLst>
                <a:ext uri="{FF2B5EF4-FFF2-40B4-BE49-F238E27FC236}">
                  <a16:creationId xmlns:a16="http://schemas.microsoft.com/office/drawing/2014/main" id="{A82F0864-540D-4CF6-AD2A-813B65FD0F54}"/>
                </a:ext>
              </a:extLst>
            </p:cNvPr>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3334" name="Rectangle 24">
              <a:extLst>
                <a:ext uri="{FF2B5EF4-FFF2-40B4-BE49-F238E27FC236}">
                  <a16:creationId xmlns:a16="http://schemas.microsoft.com/office/drawing/2014/main" id="{C29C1E3E-36A5-4B11-BA29-65E56BC39104}"/>
                </a:ext>
              </a:extLst>
            </p:cNvPr>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grpSp>
      <p:sp>
        <p:nvSpPr>
          <p:cNvPr id="183304" name="Rectangle 25">
            <a:extLst>
              <a:ext uri="{FF2B5EF4-FFF2-40B4-BE49-F238E27FC236}">
                <a16:creationId xmlns:a16="http://schemas.microsoft.com/office/drawing/2014/main" id="{B6D047E7-D979-4A27-B0DE-B694D3E72C71}"/>
              </a:ext>
            </a:extLst>
          </p:cNvPr>
          <p:cNvSpPr>
            <a:spLocks noChangeArrowheads="1"/>
          </p:cNvSpPr>
          <p:nvPr/>
        </p:nvSpPr>
        <p:spPr bwMode="auto">
          <a:xfrm>
            <a:off x="4427538" y="4868863"/>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IF</a:t>
            </a:r>
            <a:endParaRPr lang="en-AU" altLang="en-US" sz="1400"/>
          </a:p>
        </p:txBody>
      </p:sp>
      <p:sp>
        <p:nvSpPr>
          <p:cNvPr id="183305" name="Rectangle 26">
            <a:extLst>
              <a:ext uri="{FF2B5EF4-FFF2-40B4-BE49-F238E27FC236}">
                <a16:creationId xmlns:a16="http://schemas.microsoft.com/office/drawing/2014/main" id="{84822B15-C5F6-4CC7-A8F0-398AB71CFA6C}"/>
              </a:ext>
            </a:extLst>
          </p:cNvPr>
          <p:cNvSpPr>
            <a:spLocks noChangeArrowheads="1"/>
          </p:cNvSpPr>
          <p:nvPr/>
        </p:nvSpPr>
        <p:spPr bwMode="auto">
          <a:xfrm>
            <a:off x="5075238" y="4868863"/>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ID</a:t>
            </a:r>
            <a:endParaRPr lang="en-AU" altLang="en-US" sz="1400"/>
          </a:p>
        </p:txBody>
      </p:sp>
      <p:sp>
        <p:nvSpPr>
          <p:cNvPr id="183306" name="Rectangle 27">
            <a:extLst>
              <a:ext uri="{FF2B5EF4-FFF2-40B4-BE49-F238E27FC236}">
                <a16:creationId xmlns:a16="http://schemas.microsoft.com/office/drawing/2014/main" id="{314EC8B6-F54A-4E9C-9CF6-99E29B42DC06}"/>
              </a:ext>
            </a:extLst>
          </p:cNvPr>
          <p:cNvSpPr>
            <a:spLocks noChangeArrowheads="1"/>
          </p:cNvSpPr>
          <p:nvPr/>
        </p:nvSpPr>
        <p:spPr bwMode="auto">
          <a:xfrm>
            <a:off x="49323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3307" name="Rectangle 28">
            <a:extLst>
              <a:ext uri="{FF2B5EF4-FFF2-40B4-BE49-F238E27FC236}">
                <a16:creationId xmlns:a16="http://schemas.microsoft.com/office/drawing/2014/main" id="{D15A2E26-7E11-4CC2-AAAF-96E9A2B963CE}"/>
              </a:ext>
            </a:extLst>
          </p:cNvPr>
          <p:cNvSpPr>
            <a:spLocks noChangeArrowheads="1"/>
          </p:cNvSpPr>
          <p:nvPr/>
        </p:nvSpPr>
        <p:spPr bwMode="auto">
          <a:xfrm>
            <a:off x="55800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3308" name="Rectangle 29">
            <a:extLst>
              <a:ext uri="{FF2B5EF4-FFF2-40B4-BE49-F238E27FC236}">
                <a16:creationId xmlns:a16="http://schemas.microsoft.com/office/drawing/2014/main" id="{6F5BF27A-2C19-4BBF-979E-79A95633329B}"/>
              </a:ext>
            </a:extLst>
          </p:cNvPr>
          <p:cNvSpPr>
            <a:spLocks noChangeArrowheads="1"/>
          </p:cNvSpPr>
          <p:nvPr/>
        </p:nvSpPr>
        <p:spPr bwMode="auto">
          <a:xfrm>
            <a:off x="62277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3309" name="Rectangle 30">
            <a:extLst>
              <a:ext uri="{FF2B5EF4-FFF2-40B4-BE49-F238E27FC236}">
                <a16:creationId xmlns:a16="http://schemas.microsoft.com/office/drawing/2014/main" id="{D5885120-BD96-4E6E-A2E0-FCC566386C79}"/>
              </a:ext>
            </a:extLst>
          </p:cNvPr>
          <p:cNvSpPr>
            <a:spLocks noChangeArrowheads="1"/>
          </p:cNvSpPr>
          <p:nvPr/>
        </p:nvSpPr>
        <p:spPr bwMode="auto">
          <a:xfrm>
            <a:off x="68754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3310" name="Rectangle 31">
            <a:extLst>
              <a:ext uri="{FF2B5EF4-FFF2-40B4-BE49-F238E27FC236}">
                <a16:creationId xmlns:a16="http://schemas.microsoft.com/office/drawing/2014/main" id="{FD5F0A01-5780-425B-BB29-4B8CF7F822B7}"/>
              </a:ext>
            </a:extLst>
          </p:cNvPr>
          <p:cNvSpPr>
            <a:spLocks noChangeArrowheads="1"/>
          </p:cNvSpPr>
          <p:nvPr/>
        </p:nvSpPr>
        <p:spPr bwMode="auto">
          <a:xfrm>
            <a:off x="5724525"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ID</a:t>
            </a:r>
            <a:endParaRPr lang="en-AU" altLang="en-US" sz="1400"/>
          </a:p>
        </p:txBody>
      </p:sp>
      <p:sp>
        <p:nvSpPr>
          <p:cNvPr id="183311" name="Rectangle 32">
            <a:extLst>
              <a:ext uri="{FF2B5EF4-FFF2-40B4-BE49-F238E27FC236}">
                <a16:creationId xmlns:a16="http://schemas.microsoft.com/office/drawing/2014/main" id="{FF56981A-BBC4-4C60-A448-672E9BB412E2}"/>
              </a:ext>
            </a:extLst>
          </p:cNvPr>
          <p:cNvSpPr>
            <a:spLocks noChangeArrowheads="1"/>
          </p:cNvSpPr>
          <p:nvPr/>
        </p:nvSpPr>
        <p:spPr bwMode="auto">
          <a:xfrm>
            <a:off x="63738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EX</a:t>
            </a:r>
            <a:endParaRPr lang="en-AU" altLang="en-US" sz="1400"/>
          </a:p>
        </p:txBody>
      </p:sp>
      <p:sp>
        <p:nvSpPr>
          <p:cNvPr id="183312" name="Rectangle 33">
            <a:extLst>
              <a:ext uri="{FF2B5EF4-FFF2-40B4-BE49-F238E27FC236}">
                <a16:creationId xmlns:a16="http://schemas.microsoft.com/office/drawing/2014/main" id="{7BF497AC-BC11-4764-B9C7-701ED151168A}"/>
              </a:ext>
            </a:extLst>
          </p:cNvPr>
          <p:cNvSpPr>
            <a:spLocks noChangeArrowheads="1"/>
          </p:cNvSpPr>
          <p:nvPr/>
        </p:nvSpPr>
        <p:spPr bwMode="auto">
          <a:xfrm>
            <a:off x="70215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MEM</a:t>
            </a:r>
            <a:endParaRPr lang="en-AU" altLang="en-US" sz="1400"/>
          </a:p>
        </p:txBody>
      </p:sp>
      <p:sp>
        <p:nvSpPr>
          <p:cNvPr id="183313" name="Rectangle 34">
            <a:extLst>
              <a:ext uri="{FF2B5EF4-FFF2-40B4-BE49-F238E27FC236}">
                <a16:creationId xmlns:a16="http://schemas.microsoft.com/office/drawing/2014/main" id="{0FCB4C46-2FDC-4662-92C5-C373629BB03C}"/>
              </a:ext>
            </a:extLst>
          </p:cNvPr>
          <p:cNvSpPr>
            <a:spLocks noChangeArrowheads="1"/>
          </p:cNvSpPr>
          <p:nvPr/>
        </p:nvSpPr>
        <p:spPr bwMode="auto">
          <a:xfrm>
            <a:off x="76692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WB</a:t>
            </a:r>
            <a:endParaRPr lang="en-AU" altLang="en-US" sz="1400"/>
          </a:p>
        </p:txBody>
      </p:sp>
      <p:sp>
        <p:nvSpPr>
          <p:cNvPr id="183314" name="Rectangle 35">
            <a:extLst>
              <a:ext uri="{FF2B5EF4-FFF2-40B4-BE49-F238E27FC236}">
                <a16:creationId xmlns:a16="http://schemas.microsoft.com/office/drawing/2014/main" id="{C140E6DB-D080-472A-8B7E-EFACAF9A179B}"/>
              </a:ext>
            </a:extLst>
          </p:cNvPr>
          <p:cNvSpPr>
            <a:spLocks noChangeArrowheads="1"/>
          </p:cNvSpPr>
          <p:nvPr/>
        </p:nvSpPr>
        <p:spPr bwMode="auto">
          <a:xfrm>
            <a:off x="55816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3315" name="Rectangle 36">
            <a:extLst>
              <a:ext uri="{FF2B5EF4-FFF2-40B4-BE49-F238E27FC236}">
                <a16:creationId xmlns:a16="http://schemas.microsoft.com/office/drawing/2014/main" id="{CEB3E32F-933B-4A1D-B03E-5D0195E052D9}"/>
              </a:ext>
            </a:extLst>
          </p:cNvPr>
          <p:cNvSpPr>
            <a:spLocks noChangeArrowheads="1"/>
          </p:cNvSpPr>
          <p:nvPr/>
        </p:nvSpPr>
        <p:spPr bwMode="auto">
          <a:xfrm>
            <a:off x="62293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3316" name="Rectangle 37">
            <a:extLst>
              <a:ext uri="{FF2B5EF4-FFF2-40B4-BE49-F238E27FC236}">
                <a16:creationId xmlns:a16="http://schemas.microsoft.com/office/drawing/2014/main" id="{922C18EB-89D2-45AF-83A1-E7022CD2EA3A}"/>
              </a:ext>
            </a:extLst>
          </p:cNvPr>
          <p:cNvSpPr>
            <a:spLocks noChangeArrowheads="1"/>
          </p:cNvSpPr>
          <p:nvPr/>
        </p:nvSpPr>
        <p:spPr bwMode="auto">
          <a:xfrm>
            <a:off x="68770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3317" name="Rectangle 38">
            <a:extLst>
              <a:ext uri="{FF2B5EF4-FFF2-40B4-BE49-F238E27FC236}">
                <a16:creationId xmlns:a16="http://schemas.microsoft.com/office/drawing/2014/main" id="{676B3A99-EFC5-4EBA-9945-61036878F5EC}"/>
              </a:ext>
            </a:extLst>
          </p:cNvPr>
          <p:cNvSpPr>
            <a:spLocks noChangeArrowheads="1"/>
          </p:cNvSpPr>
          <p:nvPr/>
        </p:nvSpPr>
        <p:spPr bwMode="auto">
          <a:xfrm>
            <a:off x="75247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3318" name="Rectangle 39">
            <a:extLst>
              <a:ext uri="{FF2B5EF4-FFF2-40B4-BE49-F238E27FC236}">
                <a16:creationId xmlns:a16="http://schemas.microsoft.com/office/drawing/2014/main" id="{497042FF-8529-47AC-BACD-97852509FCD3}"/>
              </a:ext>
            </a:extLst>
          </p:cNvPr>
          <p:cNvSpPr>
            <a:spLocks noChangeArrowheads="1"/>
          </p:cNvSpPr>
          <p:nvPr/>
        </p:nvSpPr>
        <p:spPr bwMode="auto">
          <a:xfrm>
            <a:off x="755650" y="4302125"/>
            <a:ext cx="2117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add </a:t>
            </a:r>
            <a:r>
              <a:rPr lang="en-US" altLang="en-US" sz="1800">
                <a:solidFill>
                  <a:schemeClr val="hlink"/>
                </a:solidFill>
                <a:latin typeface="Lucida Console" panose="020B0609040504020204" pitchFamily="49" charset="0"/>
              </a:rPr>
              <a:t>$4</a:t>
            </a:r>
            <a:r>
              <a:rPr lang="en-US" altLang="en-US" sz="1800">
                <a:latin typeface="Lucida Console" panose="020B0609040504020204" pitchFamily="49" charset="0"/>
              </a:rPr>
              <a:t>, $5, $6</a:t>
            </a:r>
            <a:endParaRPr lang="en-AU" altLang="en-US" sz="1800">
              <a:latin typeface="Lucida Console" panose="020B0609040504020204" pitchFamily="49" charset="0"/>
            </a:endParaRPr>
          </a:p>
        </p:txBody>
      </p:sp>
      <p:sp>
        <p:nvSpPr>
          <p:cNvPr id="183319" name="Rectangle 40">
            <a:extLst>
              <a:ext uri="{FF2B5EF4-FFF2-40B4-BE49-F238E27FC236}">
                <a16:creationId xmlns:a16="http://schemas.microsoft.com/office/drawing/2014/main" id="{B61B8336-E682-4062-BCCA-317A17C73460}"/>
              </a:ext>
            </a:extLst>
          </p:cNvPr>
          <p:cNvSpPr>
            <a:spLocks noChangeArrowheads="1"/>
          </p:cNvSpPr>
          <p:nvPr/>
        </p:nvSpPr>
        <p:spPr bwMode="auto">
          <a:xfrm>
            <a:off x="755650" y="3725863"/>
            <a:ext cx="1841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lw  </a:t>
            </a:r>
            <a:r>
              <a:rPr lang="en-US" altLang="en-US" sz="1800">
                <a:solidFill>
                  <a:schemeClr val="hlink"/>
                </a:solidFill>
                <a:latin typeface="Lucida Console" panose="020B0609040504020204" pitchFamily="49" charset="0"/>
              </a:rPr>
              <a:t>$1</a:t>
            </a:r>
            <a:r>
              <a:rPr lang="en-US" altLang="en-US" sz="1800">
                <a:latin typeface="Lucida Console" panose="020B0609040504020204" pitchFamily="49" charset="0"/>
              </a:rPr>
              <a:t>, addr</a:t>
            </a:r>
            <a:endParaRPr lang="en-AU" altLang="en-US" sz="1800">
              <a:latin typeface="Lucida Console" panose="020B0609040504020204" pitchFamily="49" charset="0"/>
            </a:endParaRPr>
          </a:p>
        </p:txBody>
      </p:sp>
      <p:sp>
        <p:nvSpPr>
          <p:cNvPr id="183320" name="Rectangle 41">
            <a:extLst>
              <a:ext uri="{FF2B5EF4-FFF2-40B4-BE49-F238E27FC236}">
                <a16:creationId xmlns:a16="http://schemas.microsoft.com/office/drawing/2014/main" id="{861DE2EA-581A-487E-BCF6-7C4A93EF68A1}"/>
              </a:ext>
            </a:extLst>
          </p:cNvPr>
          <p:cNvSpPr>
            <a:spLocks noChangeArrowheads="1"/>
          </p:cNvSpPr>
          <p:nvPr/>
        </p:nvSpPr>
        <p:spPr bwMode="auto">
          <a:xfrm>
            <a:off x="755650" y="5454650"/>
            <a:ext cx="26701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beq </a:t>
            </a:r>
            <a:r>
              <a:rPr lang="en-US" altLang="en-US" sz="1800">
                <a:solidFill>
                  <a:schemeClr val="hlink"/>
                </a:solidFill>
                <a:latin typeface="Lucida Console" panose="020B0609040504020204" pitchFamily="49" charset="0"/>
              </a:rPr>
              <a:t>$1</a:t>
            </a:r>
            <a:r>
              <a:rPr lang="en-US" altLang="en-US" sz="1800">
                <a:latin typeface="Lucida Console" panose="020B0609040504020204" pitchFamily="49" charset="0"/>
              </a:rPr>
              <a:t>, </a:t>
            </a:r>
            <a:r>
              <a:rPr lang="en-US" altLang="en-US" sz="1800">
                <a:solidFill>
                  <a:schemeClr val="hlink"/>
                </a:solidFill>
                <a:latin typeface="Lucida Console" panose="020B0609040504020204" pitchFamily="49" charset="0"/>
              </a:rPr>
              <a:t>$4</a:t>
            </a:r>
            <a:r>
              <a:rPr lang="en-US" altLang="en-US" sz="1800">
                <a:latin typeface="Lucida Console" panose="020B0609040504020204" pitchFamily="49" charset="0"/>
              </a:rPr>
              <a:t>, target</a:t>
            </a:r>
            <a:endParaRPr lang="en-AU" altLang="en-US" sz="1800">
              <a:latin typeface="Lucida Console" panose="020B0609040504020204" pitchFamily="49" charset="0"/>
            </a:endParaRPr>
          </a:p>
        </p:txBody>
      </p:sp>
      <p:sp>
        <p:nvSpPr>
          <p:cNvPr id="183321" name="Line 42">
            <a:extLst>
              <a:ext uri="{FF2B5EF4-FFF2-40B4-BE49-F238E27FC236}">
                <a16:creationId xmlns:a16="http://schemas.microsoft.com/office/drawing/2014/main" id="{DC7CF5D1-27A2-40C8-9A93-48417F348F3F}"/>
              </a:ext>
            </a:extLst>
          </p:cNvPr>
          <p:cNvSpPr>
            <a:spLocks noChangeShapeType="1"/>
          </p:cNvSpPr>
          <p:nvPr/>
        </p:nvSpPr>
        <p:spPr bwMode="auto">
          <a:xfrm>
            <a:off x="5651500" y="3860800"/>
            <a:ext cx="433388" cy="17272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22" name="Line 43">
            <a:extLst>
              <a:ext uri="{FF2B5EF4-FFF2-40B4-BE49-F238E27FC236}">
                <a16:creationId xmlns:a16="http://schemas.microsoft.com/office/drawing/2014/main" id="{06936389-62A9-40BC-BEEC-54B7D2DA9E21}"/>
              </a:ext>
            </a:extLst>
          </p:cNvPr>
          <p:cNvSpPr>
            <a:spLocks noChangeShapeType="1"/>
          </p:cNvSpPr>
          <p:nvPr/>
        </p:nvSpPr>
        <p:spPr bwMode="auto">
          <a:xfrm>
            <a:off x="5651500" y="4437063"/>
            <a:ext cx="433388" cy="1223962"/>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23" name="AutoShape 44">
            <a:extLst>
              <a:ext uri="{FF2B5EF4-FFF2-40B4-BE49-F238E27FC236}">
                <a16:creationId xmlns:a16="http://schemas.microsoft.com/office/drawing/2014/main" id="{A654D55C-B4FC-4843-80E3-AFFA637AEF75}"/>
              </a:ext>
            </a:extLst>
          </p:cNvPr>
          <p:cNvSpPr>
            <a:spLocks noChangeArrowheads="1"/>
          </p:cNvSpPr>
          <p:nvPr/>
        </p:nvSpPr>
        <p:spPr bwMode="auto">
          <a:xfrm>
            <a:off x="5724525" y="4940300"/>
            <a:ext cx="360363" cy="287338"/>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83324" name="AutoShape 45">
            <a:extLst>
              <a:ext uri="{FF2B5EF4-FFF2-40B4-BE49-F238E27FC236}">
                <a16:creationId xmlns:a16="http://schemas.microsoft.com/office/drawing/2014/main" id="{EE36808C-F40E-4BB3-8800-B8F8ADE8BAF5}"/>
              </a:ext>
            </a:extLst>
          </p:cNvPr>
          <p:cNvSpPr>
            <a:spLocks noChangeArrowheads="1"/>
          </p:cNvSpPr>
          <p:nvPr/>
        </p:nvSpPr>
        <p:spPr bwMode="auto">
          <a:xfrm>
            <a:off x="6372225" y="4940300"/>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83325" name="AutoShape 46">
            <a:extLst>
              <a:ext uri="{FF2B5EF4-FFF2-40B4-BE49-F238E27FC236}">
                <a16:creationId xmlns:a16="http://schemas.microsoft.com/office/drawing/2014/main" id="{35491347-D046-456D-847A-8E2C7C263281}"/>
              </a:ext>
            </a:extLst>
          </p:cNvPr>
          <p:cNvSpPr>
            <a:spLocks noChangeArrowheads="1"/>
          </p:cNvSpPr>
          <p:nvPr/>
        </p:nvSpPr>
        <p:spPr bwMode="auto">
          <a:xfrm>
            <a:off x="7019925" y="4940300"/>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Rectangle 2">
            <a:extLst>
              <a:ext uri="{FF2B5EF4-FFF2-40B4-BE49-F238E27FC236}">
                <a16:creationId xmlns:a16="http://schemas.microsoft.com/office/drawing/2014/main" id="{E94E6D18-41E9-40A3-8CA8-C796474FD202}"/>
              </a:ext>
            </a:extLst>
          </p:cNvPr>
          <p:cNvSpPr>
            <a:spLocks noGrp="1" noChangeArrowheads="1"/>
          </p:cNvSpPr>
          <p:nvPr>
            <p:ph type="title"/>
          </p:nvPr>
        </p:nvSpPr>
        <p:spPr/>
        <p:txBody>
          <a:bodyPr/>
          <a:lstStyle/>
          <a:p>
            <a:pPr eaLnBrk="1" hangingPunct="1"/>
            <a:r>
              <a:rPr lang="en-US" altLang="en-US"/>
              <a:t>Data Hazards for Branches</a:t>
            </a:r>
          </a:p>
        </p:txBody>
      </p:sp>
      <p:sp>
        <p:nvSpPr>
          <p:cNvPr id="185348" name="Rectangle 3">
            <a:extLst>
              <a:ext uri="{FF2B5EF4-FFF2-40B4-BE49-F238E27FC236}">
                <a16:creationId xmlns:a16="http://schemas.microsoft.com/office/drawing/2014/main" id="{517A5C79-0EBF-43C7-B5CA-BF7325281A1F}"/>
              </a:ext>
            </a:extLst>
          </p:cNvPr>
          <p:cNvSpPr>
            <a:spLocks noGrp="1" noChangeArrowheads="1"/>
          </p:cNvSpPr>
          <p:nvPr>
            <p:ph type="body" idx="1"/>
          </p:nvPr>
        </p:nvSpPr>
        <p:spPr>
          <a:xfrm>
            <a:off x="684213" y="1125538"/>
            <a:ext cx="8270875" cy="2381250"/>
          </a:xfrm>
        </p:spPr>
        <p:txBody>
          <a:bodyPr/>
          <a:lstStyle/>
          <a:p>
            <a:pPr eaLnBrk="1" hangingPunct="1"/>
            <a:r>
              <a:rPr lang="en-US" altLang="en-US"/>
              <a:t>If a comparison register is a destination of immediately preceding load instruction</a:t>
            </a:r>
          </a:p>
          <a:p>
            <a:pPr lvl="1" eaLnBrk="1" hangingPunct="1"/>
            <a:r>
              <a:rPr lang="en-US" altLang="en-US"/>
              <a:t>Need 2 stall cycles</a:t>
            </a:r>
          </a:p>
        </p:txBody>
      </p:sp>
      <p:sp>
        <p:nvSpPr>
          <p:cNvPr id="185349" name="Rectangle 4">
            <a:extLst>
              <a:ext uri="{FF2B5EF4-FFF2-40B4-BE49-F238E27FC236}">
                <a16:creationId xmlns:a16="http://schemas.microsoft.com/office/drawing/2014/main" id="{D6E6E02A-FE1B-4B2D-808B-CCCFD5D603D0}"/>
              </a:ext>
            </a:extLst>
          </p:cNvPr>
          <p:cNvSpPr>
            <a:spLocks noChangeArrowheads="1"/>
          </p:cNvSpPr>
          <p:nvPr/>
        </p:nvSpPr>
        <p:spPr bwMode="auto">
          <a:xfrm>
            <a:off x="755650" y="4878388"/>
            <a:ext cx="1703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beq </a:t>
            </a:r>
            <a:r>
              <a:rPr lang="en-US" altLang="en-US" sz="1800">
                <a:solidFill>
                  <a:schemeClr val="hlink"/>
                </a:solidFill>
                <a:latin typeface="Lucida Console" panose="020B0609040504020204" pitchFamily="49" charset="0"/>
              </a:rPr>
              <a:t>stalled</a:t>
            </a:r>
            <a:endParaRPr lang="en-AU" altLang="en-US" sz="1800">
              <a:latin typeface="Lucida Console" panose="020B0609040504020204" pitchFamily="49" charset="0"/>
            </a:endParaRPr>
          </a:p>
        </p:txBody>
      </p:sp>
      <p:grpSp>
        <p:nvGrpSpPr>
          <p:cNvPr id="185350" name="Group 5">
            <a:extLst>
              <a:ext uri="{FF2B5EF4-FFF2-40B4-BE49-F238E27FC236}">
                <a16:creationId xmlns:a16="http://schemas.microsoft.com/office/drawing/2014/main" id="{95823512-7A5C-4699-8D2D-56CF93D54BC2}"/>
              </a:ext>
            </a:extLst>
          </p:cNvPr>
          <p:cNvGrpSpPr>
            <a:grpSpLocks/>
          </p:cNvGrpSpPr>
          <p:nvPr/>
        </p:nvGrpSpPr>
        <p:grpSpPr bwMode="auto">
          <a:xfrm>
            <a:off x="3132138" y="3644900"/>
            <a:ext cx="3024187" cy="504825"/>
            <a:chOff x="2018" y="2341"/>
            <a:chExt cx="1905" cy="318"/>
          </a:xfrm>
        </p:grpSpPr>
        <p:sp>
          <p:nvSpPr>
            <p:cNvPr id="185380" name="Rectangle 6">
              <a:extLst>
                <a:ext uri="{FF2B5EF4-FFF2-40B4-BE49-F238E27FC236}">
                  <a16:creationId xmlns:a16="http://schemas.microsoft.com/office/drawing/2014/main" id="{4B3022C7-F8A1-47BE-B26A-E894E7433E6E}"/>
                </a:ext>
              </a:extLst>
            </p:cNvPr>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IF</a:t>
              </a:r>
              <a:endParaRPr lang="en-AU" altLang="en-US" sz="1400"/>
            </a:p>
          </p:txBody>
        </p:sp>
        <p:sp>
          <p:nvSpPr>
            <p:cNvPr id="185381" name="Rectangle 7">
              <a:extLst>
                <a:ext uri="{FF2B5EF4-FFF2-40B4-BE49-F238E27FC236}">
                  <a16:creationId xmlns:a16="http://schemas.microsoft.com/office/drawing/2014/main" id="{0444D890-6DE3-4581-91F5-F3F50255F7D7}"/>
                </a:ext>
              </a:extLst>
            </p:cNvPr>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ID</a:t>
              </a:r>
              <a:endParaRPr lang="en-AU" altLang="en-US" sz="1400"/>
            </a:p>
          </p:txBody>
        </p:sp>
        <p:sp>
          <p:nvSpPr>
            <p:cNvPr id="185382" name="Rectangle 8">
              <a:extLst>
                <a:ext uri="{FF2B5EF4-FFF2-40B4-BE49-F238E27FC236}">
                  <a16:creationId xmlns:a16="http://schemas.microsoft.com/office/drawing/2014/main" id="{E53E4FC1-9E27-4DBD-98FD-E9ADD1CD0313}"/>
                </a:ext>
              </a:extLst>
            </p:cNvPr>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EX</a:t>
              </a:r>
              <a:endParaRPr lang="en-AU" altLang="en-US" sz="1400"/>
            </a:p>
          </p:txBody>
        </p:sp>
        <p:sp>
          <p:nvSpPr>
            <p:cNvPr id="185383" name="Rectangle 9">
              <a:extLst>
                <a:ext uri="{FF2B5EF4-FFF2-40B4-BE49-F238E27FC236}">
                  <a16:creationId xmlns:a16="http://schemas.microsoft.com/office/drawing/2014/main" id="{7E58FFD1-CD56-4B77-913E-B52EF3F30B8B}"/>
                </a:ext>
              </a:extLst>
            </p:cNvPr>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MEM</a:t>
              </a:r>
              <a:endParaRPr lang="en-AU" altLang="en-US" sz="1400"/>
            </a:p>
          </p:txBody>
        </p:sp>
        <p:sp>
          <p:nvSpPr>
            <p:cNvPr id="185384" name="Rectangle 10">
              <a:extLst>
                <a:ext uri="{FF2B5EF4-FFF2-40B4-BE49-F238E27FC236}">
                  <a16:creationId xmlns:a16="http://schemas.microsoft.com/office/drawing/2014/main" id="{E6FC3788-ACF8-4053-A3A1-5AFB021A792C}"/>
                </a:ext>
              </a:extLst>
            </p:cNvPr>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WB</a:t>
              </a:r>
              <a:endParaRPr lang="en-AU" altLang="en-US" sz="1400"/>
            </a:p>
          </p:txBody>
        </p:sp>
        <p:sp>
          <p:nvSpPr>
            <p:cNvPr id="185385" name="Rectangle 11">
              <a:extLst>
                <a:ext uri="{FF2B5EF4-FFF2-40B4-BE49-F238E27FC236}">
                  <a16:creationId xmlns:a16="http://schemas.microsoft.com/office/drawing/2014/main" id="{707DA50E-B8EE-4FBC-88C5-987D9CA8300C}"/>
                </a:ext>
              </a:extLst>
            </p:cNvPr>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5386" name="Rectangle 12">
              <a:extLst>
                <a:ext uri="{FF2B5EF4-FFF2-40B4-BE49-F238E27FC236}">
                  <a16:creationId xmlns:a16="http://schemas.microsoft.com/office/drawing/2014/main" id="{D6FB4420-20CD-4D2D-8438-FD1DC229208C}"/>
                </a:ext>
              </a:extLst>
            </p:cNvPr>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5387" name="Rectangle 13">
              <a:extLst>
                <a:ext uri="{FF2B5EF4-FFF2-40B4-BE49-F238E27FC236}">
                  <a16:creationId xmlns:a16="http://schemas.microsoft.com/office/drawing/2014/main" id="{E59EBC16-01B7-4AB5-BD7C-1D9D1D6E8F69}"/>
                </a:ext>
              </a:extLst>
            </p:cNvPr>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5388" name="Rectangle 14">
              <a:extLst>
                <a:ext uri="{FF2B5EF4-FFF2-40B4-BE49-F238E27FC236}">
                  <a16:creationId xmlns:a16="http://schemas.microsoft.com/office/drawing/2014/main" id="{FB6AF1F7-8364-46B9-813A-361902030644}"/>
                </a:ext>
              </a:extLst>
            </p:cNvPr>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grpSp>
      <p:sp>
        <p:nvSpPr>
          <p:cNvPr id="185351" name="Rectangle 15">
            <a:extLst>
              <a:ext uri="{FF2B5EF4-FFF2-40B4-BE49-F238E27FC236}">
                <a16:creationId xmlns:a16="http://schemas.microsoft.com/office/drawing/2014/main" id="{3D9BA43B-DFB2-45D4-9D7A-B2BB16880358}"/>
              </a:ext>
            </a:extLst>
          </p:cNvPr>
          <p:cNvSpPr>
            <a:spLocks noChangeArrowheads="1"/>
          </p:cNvSpPr>
          <p:nvPr/>
        </p:nvSpPr>
        <p:spPr bwMode="auto">
          <a:xfrm>
            <a:off x="3779838" y="4294188"/>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IF</a:t>
            </a:r>
            <a:endParaRPr lang="en-AU" altLang="en-US" sz="1400"/>
          </a:p>
        </p:txBody>
      </p:sp>
      <p:sp>
        <p:nvSpPr>
          <p:cNvPr id="185352" name="Rectangle 16">
            <a:extLst>
              <a:ext uri="{FF2B5EF4-FFF2-40B4-BE49-F238E27FC236}">
                <a16:creationId xmlns:a16="http://schemas.microsoft.com/office/drawing/2014/main" id="{6AAA1F79-3D79-498E-BD66-C64B9C010899}"/>
              </a:ext>
            </a:extLst>
          </p:cNvPr>
          <p:cNvSpPr>
            <a:spLocks noChangeArrowheads="1"/>
          </p:cNvSpPr>
          <p:nvPr/>
        </p:nvSpPr>
        <p:spPr bwMode="auto">
          <a:xfrm>
            <a:off x="4427538" y="4294188"/>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ID</a:t>
            </a:r>
            <a:endParaRPr lang="en-AU" altLang="en-US" sz="1400"/>
          </a:p>
        </p:txBody>
      </p:sp>
      <p:sp>
        <p:nvSpPr>
          <p:cNvPr id="185353" name="Rectangle 17">
            <a:extLst>
              <a:ext uri="{FF2B5EF4-FFF2-40B4-BE49-F238E27FC236}">
                <a16:creationId xmlns:a16="http://schemas.microsoft.com/office/drawing/2014/main" id="{BD999223-1B24-4AF1-AAF8-B95F83CDB2EC}"/>
              </a:ext>
            </a:extLst>
          </p:cNvPr>
          <p:cNvSpPr>
            <a:spLocks noChangeArrowheads="1"/>
          </p:cNvSpPr>
          <p:nvPr/>
        </p:nvSpPr>
        <p:spPr bwMode="auto">
          <a:xfrm>
            <a:off x="4284663" y="4221163"/>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5354" name="Rectangle 18">
            <a:extLst>
              <a:ext uri="{FF2B5EF4-FFF2-40B4-BE49-F238E27FC236}">
                <a16:creationId xmlns:a16="http://schemas.microsoft.com/office/drawing/2014/main" id="{97F4B1D2-397B-49D3-B361-1C4EBF599D71}"/>
              </a:ext>
            </a:extLst>
          </p:cNvPr>
          <p:cNvSpPr>
            <a:spLocks noChangeArrowheads="1"/>
          </p:cNvSpPr>
          <p:nvPr/>
        </p:nvSpPr>
        <p:spPr bwMode="auto">
          <a:xfrm>
            <a:off x="4932363" y="4221163"/>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5355" name="Rectangle 19">
            <a:extLst>
              <a:ext uri="{FF2B5EF4-FFF2-40B4-BE49-F238E27FC236}">
                <a16:creationId xmlns:a16="http://schemas.microsoft.com/office/drawing/2014/main" id="{341004BA-9B5B-4E7E-969F-895C6393AA1F}"/>
              </a:ext>
            </a:extLst>
          </p:cNvPr>
          <p:cNvSpPr>
            <a:spLocks noChangeArrowheads="1"/>
          </p:cNvSpPr>
          <p:nvPr/>
        </p:nvSpPr>
        <p:spPr bwMode="auto">
          <a:xfrm>
            <a:off x="5580063" y="4221163"/>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5356" name="Rectangle 20">
            <a:extLst>
              <a:ext uri="{FF2B5EF4-FFF2-40B4-BE49-F238E27FC236}">
                <a16:creationId xmlns:a16="http://schemas.microsoft.com/office/drawing/2014/main" id="{EAA71483-3DB2-4824-A015-163898FCE522}"/>
              </a:ext>
            </a:extLst>
          </p:cNvPr>
          <p:cNvSpPr>
            <a:spLocks noChangeArrowheads="1"/>
          </p:cNvSpPr>
          <p:nvPr/>
        </p:nvSpPr>
        <p:spPr bwMode="auto">
          <a:xfrm>
            <a:off x="6227763" y="4221163"/>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5357" name="Rectangle 21">
            <a:extLst>
              <a:ext uri="{FF2B5EF4-FFF2-40B4-BE49-F238E27FC236}">
                <a16:creationId xmlns:a16="http://schemas.microsoft.com/office/drawing/2014/main" id="{25150950-7333-4B40-AFB3-F8498A0547B6}"/>
              </a:ext>
            </a:extLst>
          </p:cNvPr>
          <p:cNvSpPr>
            <a:spLocks noChangeArrowheads="1"/>
          </p:cNvSpPr>
          <p:nvPr/>
        </p:nvSpPr>
        <p:spPr bwMode="auto">
          <a:xfrm>
            <a:off x="5075238" y="4868863"/>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ID</a:t>
            </a:r>
            <a:endParaRPr lang="en-AU" altLang="en-US" sz="1400"/>
          </a:p>
        </p:txBody>
      </p:sp>
      <p:sp>
        <p:nvSpPr>
          <p:cNvPr id="185358" name="Rectangle 22">
            <a:extLst>
              <a:ext uri="{FF2B5EF4-FFF2-40B4-BE49-F238E27FC236}">
                <a16:creationId xmlns:a16="http://schemas.microsoft.com/office/drawing/2014/main" id="{730F2842-2321-45AA-8169-D489FFF9885F}"/>
              </a:ext>
            </a:extLst>
          </p:cNvPr>
          <p:cNvSpPr>
            <a:spLocks noChangeArrowheads="1"/>
          </p:cNvSpPr>
          <p:nvPr/>
        </p:nvSpPr>
        <p:spPr bwMode="auto">
          <a:xfrm>
            <a:off x="49323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5359" name="Rectangle 23">
            <a:extLst>
              <a:ext uri="{FF2B5EF4-FFF2-40B4-BE49-F238E27FC236}">
                <a16:creationId xmlns:a16="http://schemas.microsoft.com/office/drawing/2014/main" id="{6B953E01-9DCF-4764-98C8-6638D3C49266}"/>
              </a:ext>
            </a:extLst>
          </p:cNvPr>
          <p:cNvSpPr>
            <a:spLocks noChangeArrowheads="1"/>
          </p:cNvSpPr>
          <p:nvPr/>
        </p:nvSpPr>
        <p:spPr bwMode="auto">
          <a:xfrm>
            <a:off x="55800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5360" name="Rectangle 24">
            <a:extLst>
              <a:ext uri="{FF2B5EF4-FFF2-40B4-BE49-F238E27FC236}">
                <a16:creationId xmlns:a16="http://schemas.microsoft.com/office/drawing/2014/main" id="{4D428485-08A3-4EDB-8065-F9DD3DA201AD}"/>
              </a:ext>
            </a:extLst>
          </p:cNvPr>
          <p:cNvSpPr>
            <a:spLocks noChangeArrowheads="1"/>
          </p:cNvSpPr>
          <p:nvPr/>
        </p:nvSpPr>
        <p:spPr bwMode="auto">
          <a:xfrm>
            <a:off x="62277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5361" name="Rectangle 25">
            <a:extLst>
              <a:ext uri="{FF2B5EF4-FFF2-40B4-BE49-F238E27FC236}">
                <a16:creationId xmlns:a16="http://schemas.microsoft.com/office/drawing/2014/main" id="{167C29D7-1841-4DE7-8D32-0555F20A6495}"/>
              </a:ext>
            </a:extLst>
          </p:cNvPr>
          <p:cNvSpPr>
            <a:spLocks noChangeArrowheads="1"/>
          </p:cNvSpPr>
          <p:nvPr/>
        </p:nvSpPr>
        <p:spPr bwMode="auto">
          <a:xfrm>
            <a:off x="68754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5362" name="Rectangle 26">
            <a:extLst>
              <a:ext uri="{FF2B5EF4-FFF2-40B4-BE49-F238E27FC236}">
                <a16:creationId xmlns:a16="http://schemas.microsoft.com/office/drawing/2014/main" id="{3163E241-8E6C-4DC5-9929-211CEF50E657}"/>
              </a:ext>
            </a:extLst>
          </p:cNvPr>
          <p:cNvSpPr>
            <a:spLocks noChangeArrowheads="1"/>
          </p:cNvSpPr>
          <p:nvPr/>
        </p:nvSpPr>
        <p:spPr bwMode="auto">
          <a:xfrm>
            <a:off x="5724525"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ID</a:t>
            </a:r>
            <a:endParaRPr lang="en-AU" altLang="en-US" sz="1400"/>
          </a:p>
        </p:txBody>
      </p:sp>
      <p:sp>
        <p:nvSpPr>
          <p:cNvPr id="185363" name="Rectangle 27">
            <a:extLst>
              <a:ext uri="{FF2B5EF4-FFF2-40B4-BE49-F238E27FC236}">
                <a16:creationId xmlns:a16="http://schemas.microsoft.com/office/drawing/2014/main" id="{553D2BD4-B0F4-4CB8-A462-0B14A90EE3D2}"/>
              </a:ext>
            </a:extLst>
          </p:cNvPr>
          <p:cNvSpPr>
            <a:spLocks noChangeArrowheads="1"/>
          </p:cNvSpPr>
          <p:nvPr/>
        </p:nvSpPr>
        <p:spPr bwMode="auto">
          <a:xfrm>
            <a:off x="63738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EX</a:t>
            </a:r>
            <a:endParaRPr lang="en-AU" altLang="en-US" sz="1400"/>
          </a:p>
        </p:txBody>
      </p:sp>
      <p:sp>
        <p:nvSpPr>
          <p:cNvPr id="185364" name="Rectangle 28">
            <a:extLst>
              <a:ext uri="{FF2B5EF4-FFF2-40B4-BE49-F238E27FC236}">
                <a16:creationId xmlns:a16="http://schemas.microsoft.com/office/drawing/2014/main" id="{7CEC8E03-6236-431B-8694-5AED216DC75E}"/>
              </a:ext>
            </a:extLst>
          </p:cNvPr>
          <p:cNvSpPr>
            <a:spLocks noChangeArrowheads="1"/>
          </p:cNvSpPr>
          <p:nvPr/>
        </p:nvSpPr>
        <p:spPr bwMode="auto">
          <a:xfrm>
            <a:off x="70215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MEM</a:t>
            </a:r>
            <a:endParaRPr lang="en-AU" altLang="en-US" sz="1400"/>
          </a:p>
        </p:txBody>
      </p:sp>
      <p:sp>
        <p:nvSpPr>
          <p:cNvPr id="185365" name="Rectangle 29">
            <a:extLst>
              <a:ext uri="{FF2B5EF4-FFF2-40B4-BE49-F238E27FC236}">
                <a16:creationId xmlns:a16="http://schemas.microsoft.com/office/drawing/2014/main" id="{C7162D49-4C0C-467F-A2FD-E3DA38FB9B41}"/>
              </a:ext>
            </a:extLst>
          </p:cNvPr>
          <p:cNvSpPr>
            <a:spLocks noChangeArrowheads="1"/>
          </p:cNvSpPr>
          <p:nvPr/>
        </p:nvSpPr>
        <p:spPr bwMode="auto">
          <a:xfrm>
            <a:off x="76692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WB</a:t>
            </a:r>
            <a:endParaRPr lang="en-AU" altLang="en-US" sz="1400"/>
          </a:p>
        </p:txBody>
      </p:sp>
      <p:sp>
        <p:nvSpPr>
          <p:cNvPr id="185366" name="Rectangle 30">
            <a:extLst>
              <a:ext uri="{FF2B5EF4-FFF2-40B4-BE49-F238E27FC236}">
                <a16:creationId xmlns:a16="http://schemas.microsoft.com/office/drawing/2014/main" id="{9A5BB11C-BAEE-4D8F-8A5D-950318608BA9}"/>
              </a:ext>
            </a:extLst>
          </p:cNvPr>
          <p:cNvSpPr>
            <a:spLocks noChangeArrowheads="1"/>
          </p:cNvSpPr>
          <p:nvPr/>
        </p:nvSpPr>
        <p:spPr bwMode="auto">
          <a:xfrm>
            <a:off x="55816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5367" name="Rectangle 31">
            <a:extLst>
              <a:ext uri="{FF2B5EF4-FFF2-40B4-BE49-F238E27FC236}">
                <a16:creationId xmlns:a16="http://schemas.microsoft.com/office/drawing/2014/main" id="{E44C428C-FECF-4775-89F2-8C73E4AA6B22}"/>
              </a:ext>
            </a:extLst>
          </p:cNvPr>
          <p:cNvSpPr>
            <a:spLocks noChangeArrowheads="1"/>
          </p:cNvSpPr>
          <p:nvPr/>
        </p:nvSpPr>
        <p:spPr bwMode="auto">
          <a:xfrm>
            <a:off x="62293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5368" name="Rectangle 32">
            <a:extLst>
              <a:ext uri="{FF2B5EF4-FFF2-40B4-BE49-F238E27FC236}">
                <a16:creationId xmlns:a16="http://schemas.microsoft.com/office/drawing/2014/main" id="{DF5E6E0E-677F-4FCE-B1E3-42330ED95217}"/>
              </a:ext>
            </a:extLst>
          </p:cNvPr>
          <p:cNvSpPr>
            <a:spLocks noChangeArrowheads="1"/>
          </p:cNvSpPr>
          <p:nvPr/>
        </p:nvSpPr>
        <p:spPr bwMode="auto">
          <a:xfrm>
            <a:off x="68770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5369" name="Rectangle 33">
            <a:extLst>
              <a:ext uri="{FF2B5EF4-FFF2-40B4-BE49-F238E27FC236}">
                <a16:creationId xmlns:a16="http://schemas.microsoft.com/office/drawing/2014/main" id="{1114BAE5-68CC-44A7-B65C-1EA0D96FE8AE}"/>
              </a:ext>
            </a:extLst>
          </p:cNvPr>
          <p:cNvSpPr>
            <a:spLocks noChangeArrowheads="1"/>
          </p:cNvSpPr>
          <p:nvPr/>
        </p:nvSpPr>
        <p:spPr bwMode="auto">
          <a:xfrm>
            <a:off x="75247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85370" name="Rectangle 34">
            <a:extLst>
              <a:ext uri="{FF2B5EF4-FFF2-40B4-BE49-F238E27FC236}">
                <a16:creationId xmlns:a16="http://schemas.microsoft.com/office/drawing/2014/main" id="{EFE73C27-260B-4C75-B147-26F186F40157}"/>
              </a:ext>
            </a:extLst>
          </p:cNvPr>
          <p:cNvSpPr>
            <a:spLocks noChangeArrowheads="1"/>
          </p:cNvSpPr>
          <p:nvPr/>
        </p:nvSpPr>
        <p:spPr bwMode="auto">
          <a:xfrm>
            <a:off x="755650" y="4302125"/>
            <a:ext cx="170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beq </a:t>
            </a:r>
            <a:r>
              <a:rPr lang="en-US" altLang="en-US" sz="1800">
                <a:solidFill>
                  <a:schemeClr val="hlink"/>
                </a:solidFill>
                <a:latin typeface="Lucida Console" panose="020B0609040504020204" pitchFamily="49" charset="0"/>
              </a:rPr>
              <a:t>stalled</a:t>
            </a:r>
            <a:endParaRPr lang="en-AU" altLang="en-US" sz="1800">
              <a:solidFill>
                <a:schemeClr val="hlink"/>
              </a:solidFill>
              <a:latin typeface="Lucida Console" panose="020B0609040504020204" pitchFamily="49" charset="0"/>
            </a:endParaRPr>
          </a:p>
        </p:txBody>
      </p:sp>
      <p:sp>
        <p:nvSpPr>
          <p:cNvPr id="185371" name="Rectangle 35">
            <a:extLst>
              <a:ext uri="{FF2B5EF4-FFF2-40B4-BE49-F238E27FC236}">
                <a16:creationId xmlns:a16="http://schemas.microsoft.com/office/drawing/2014/main" id="{5BD10688-A051-4F81-88F9-CDA78C92181F}"/>
              </a:ext>
            </a:extLst>
          </p:cNvPr>
          <p:cNvSpPr>
            <a:spLocks noChangeArrowheads="1"/>
          </p:cNvSpPr>
          <p:nvPr/>
        </p:nvSpPr>
        <p:spPr bwMode="auto">
          <a:xfrm>
            <a:off x="755650" y="3725863"/>
            <a:ext cx="1841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lw  </a:t>
            </a:r>
            <a:r>
              <a:rPr lang="en-US" altLang="en-US" sz="1800">
                <a:solidFill>
                  <a:schemeClr val="hlink"/>
                </a:solidFill>
                <a:latin typeface="Lucida Console" panose="020B0609040504020204" pitchFamily="49" charset="0"/>
              </a:rPr>
              <a:t>$1</a:t>
            </a:r>
            <a:r>
              <a:rPr lang="en-US" altLang="en-US" sz="1800">
                <a:latin typeface="Lucida Console" panose="020B0609040504020204" pitchFamily="49" charset="0"/>
              </a:rPr>
              <a:t>, addr</a:t>
            </a:r>
            <a:endParaRPr lang="en-AU" altLang="en-US" sz="1800">
              <a:latin typeface="Lucida Console" panose="020B0609040504020204" pitchFamily="49" charset="0"/>
            </a:endParaRPr>
          </a:p>
        </p:txBody>
      </p:sp>
      <p:sp>
        <p:nvSpPr>
          <p:cNvPr id="185372" name="Rectangle 36">
            <a:extLst>
              <a:ext uri="{FF2B5EF4-FFF2-40B4-BE49-F238E27FC236}">
                <a16:creationId xmlns:a16="http://schemas.microsoft.com/office/drawing/2014/main" id="{31EB54CA-F446-4A17-B12D-0BBA61D174B3}"/>
              </a:ext>
            </a:extLst>
          </p:cNvPr>
          <p:cNvSpPr>
            <a:spLocks noChangeArrowheads="1"/>
          </p:cNvSpPr>
          <p:nvPr/>
        </p:nvSpPr>
        <p:spPr bwMode="auto">
          <a:xfrm>
            <a:off x="755650" y="5454650"/>
            <a:ext cx="26701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beq </a:t>
            </a:r>
            <a:r>
              <a:rPr lang="en-US" altLang="en-US" sz="1800">
                <a:solidFill>
                  <a:schemeClr val="hlink"/>
                </a:solidFill>
                <a:latin typeface="Lucida Console" panose="020B0609040504020204" pitchFamily="49" charset="0"/>
              </a:rPr>
              <a:t>$1</a:t>
            </a:r>
            <a:r>
              <a:rPr lang="en-US" altLang="en-US" sz="1800">
                <a:latin typeface="Lucida Console" panose="020B0609040504020204" pitchFamily="49" charset="0"/>
              </a:rPr>
              <a:t>, </a:t>
            </a:r>
            <a:r>
              <a:rPr lang="en-US" altLang="en-US" sz="1800">
                <a:solidFill>
                  <a:schemeClr val="hlink"/>
                </a:solidFill>
                <a:latin typeface="Lucida Console" panose="020B0609040504020204" pitchFamily="49" charset="0"/>
              </a:rPr>
              <a:t>$0</a:t>
            </a:r>
            <a:r>
              <a:rPr lang="en-US" altLang="en-US" sz="1800">
                <a:latin typeface="Lucida Console" panose="020B0609040504020204" pitchFamily="49" charset="0"/>
              </a:rPr>
              <a:t>, target</a:t>
            </a:r>
            <a:endParaRPr lang="en-AU" altLang="en-US" sz="1800">
              <a:latin typeface="Lucida Console" panose="020B0609040504020204" pitchFamily="49" charset="0"/>
            </a:endParaRPr>
          </a:p>
        </p:txBody>
      </p:sp>
      <p:sp>
        <p:nvSpPr>
          <p:cNvPr id="185373" name="Line 37">
            <a:extLst>
              <a:ext uri="{FF2B5EF4-FFF2-40B4-BE49-F238E27FC236}">
                <a16:creationId xmlns:a16="http://schemas.microsoft.com/office/drawing/2014/main" id="{DD9F032C-B88F-4024-851A-0C0C9720BC9C}"/>
              </a:ext>
            </a:extLst>
          </p:cNvPr>
          <p:cNvSpPr>
            <a:spLocks noChangeShapeType="1"/>
          </p:cNvSpPr>
          <p:nvPr/>
        </p:nvSpPr>
        <p:spPr bwMode="auto">
          <a:xfrm>
            <a:off x="5651500" y="3860800"/>
            <a:ext cx="433388" cy="17272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374" name="AutoShape 38">
            <a:extLst>
              <a:ext uri="{FF2B5EF4-FFF2-40B4-BE49-F238E27FC236}">
                <a16:creationId xmlns:a16="http://schemas.microsoft.com/office/drawing/2014/main" id="{DE3788D6-638D-4E1F-A591-60AAAFB9BA5B}"/>
              </a:ext>
            </a:extLst>
          </p:cNvPr>
          <p:cNvSpPr>
            <a:spLocks noChangeArrowheads="1"/>
          </p:cNvSpPr>
          <p:nvPr/>
        </p:nvSpPr>
        <p:spPr bwMode="auto">
          <a:xfrm>
            <a:off x="5724525" y="4940300"/>
            <a:ext cx="360363" cy="287338"/>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85375" name="AutoShape 39">
            <a:extLst>
              <a:ext uri="{FF2B5EF4-FFF2-40B4-BE49-F238E27FC236}">
                <a16:creationId xmlns:a16="http://schemas.microsoft.com/office/drawing/2014/main" id="{7BE46D1B-2EBA-4B2E-B144-D42E529942BD}"/>
              </a:ext>
            </a:extLst>
          </p:cNvPr>
          <p:cNvSpPr>
            <a:spLocks noChangeArrowheads="1"/>
          </p:cNvSpPr>
          <p:nvPr/>
        </p:nvSpPr>
        <p:spPr bwMode="auto">
          <a:xfrm>
            <a:off x="6372225" y="4940300"/>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85376" name="AutoShape 40">
            <a:extLst>
              <a:ext uri="{FF2B5EF4-FFF2-40B4-BE49-F238E27FC236}">
                <a16:creationId xmlns:a16="http://schemas.microsoft.com/office/drawing/2014/main" id="{46A0E77F-FF21-480A-AA32-A0DAE61869E2}"/>
              </a:ext>
            </a:extLst>
          </p:cNvPr>
          <p:cNvSpPr>
            <a:spLocks noChangeArrowheads="1"/>
          </p:cNvSpPr>
          <p:nvPr/>
        </p:nvSpPr>
        <p:spPr bwMode="auto">
          <a:xfrm>
            <a:off x="7019925" y="4940300"/>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85377" name="AutoShape 41">
            <a:extLst>
              <a:ext uri="{FF2B5EF4-FFF2-40B4-BE49-F238E27FC236}">
                <a16:creationId xmlns:a16="http://schemas.microsoft.com/office/drawing/2014/main" id="{F32A9BA0-9C59-4EA5-A4FC-AB933E488F89}"/>
              </a:ext>
            </a:extLst>
          </p:cNvPr>
          <p:cNvSpPr>
            <a:spLocks noChangeArrowheads="1"/>
          </p:cNvSpPr>
          <p:nvPr/>
        </p:nvSpPr>
        <p:spPr bwMode="auto">
          <a:xfrm>
            <a:off x="5076825" y="4364038"/>
            <a:ext cx="360363" cy="287337"/>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85378" name="AutoShape 42">
            <a:extLst>
              <a:ext uri="{FF2B5EF4-FFF2-40B4-BE49-F238E27FC236}">
                <a16:creationId xmlns:a16="http://schemas.microsoft.com/office/drawing/2014/main" id="{7DBD98B3-22D5-49EB-B035-30F51F3EADD8}"/>
              </a:ext>
            </a:extLst>
          </p:cNvPr>
          <p:cNvSpPr>
            <a:spLocks noChangeArrowheads="1"/>
          </p:cNvSpPr>
          <p:nvPr/>
        </p:nvSpPr>
        <p:spPr bwMode="auto">
          <a:xfrm>
            <a:off x="5724525" y="4364038"/>
            <a:ext cx="358775" cy="287337"/>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85379" name="AutoShape 43">
            <a:extLst>
              <a:ext uri="{FF2B5EF4-FFF2-40B4-BE49-F238E27FC236}">
                <a16:creationId xmlns:a16="http://schemas.microsoft.com/office/drawing/2014/main" id="{23575497-3FBD-471A-949D-05D763AADC48}"/>
              </a:ext>
            </a:extLst>
          </p:cNvPr>
          <p:cNvSpPr>
            <a:spLocks noChangeArrowheads="1"/>
          </p:cNvSpPr>
          <p:nvPr/>
        </p:nvSpPr>
        <p:spPr bwMode="auto">
          <a:xfrm>
            <a:off x="6372225" y="4364038"/>
            <a:ext cx="358775" cy="287337"/>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2">
            <a:extLst>
              <a:ext uri="{FF2B5EF4-FFF2-40B4-BE49-F238E27FC236}">
                <a16:creationId xmlns:a16="http://schemas.microsoft.com/office/drawing/2014/main" id="{75219C8A-02B5-4C1A-B834-7003FF932616}"/>
              </a:ext>
            </a:extLst>
          </p:cNvPr>
          <p:cNvSpPr>
            <a:spLocks noGrp="1" noChangeArrowheads="1"/>
          </p:cNvSpPr>
          <p:nvPr>
            <p:ph type="title"/>
          </p:nvPr>
        </p:nvSpPr>
        <p:spPr/>
        <p:txBody>
          <a:bodyPr/>
          <a:lstStyle/>
          <a:p>
            <a:pPr eaLnBrk="1" hangingPunct="1"/>
            <a:r>
              <a:rPr lang="en-US" altLang="en-US"/>
              <a:t>Dynamic Branch Prediction</a:t>
            </a:r>
          </a:p>
        </p:txBody>
      </p:sp>
      <p:sp>
        <p:nvSpPr>
          <p:cNvPr id="187396" name="Rectangle 3">
            <a:extLst>
              <a:ext uri="{FF2B5EF4-FFF2-40B4-BE49-F238E27FC236}">
                <a16:creationId xmlns:a16="http://schemas.microsoft.com/office/drawing/2014/main" id="{5160680D-6B6E-437F-8172-C397E758F1CF}"/>
              </a:ext>
            </a:extLst>
          </p:cNvPr>
          <p:cNvSpPr>
            <a:spLocks noGrp="1" noChangeArrowheads="1"/>
          </p:cNvSpPr>
          <p:nvPr>
            <p:ph type="body" idx="1"/>
          </p:nvPr>
        </p:nvSpPr>
        <p:spPr>
          <a:xfrm>
            <a:off x="684213" y="1125538"/>
            <a:ext cx="8270875" cy="5543822"/>
          </a:xfrm>
        </p:spPr>
        <p:txBody>
          <a:bodyPr/>
          <a:lstStyle/>
          <a:p>
            <a:pPr eaLnBrk="1" hangingPunct="1"/>
            <a:r>
              <a:rPr lang="en-US" altLang="en-US" sz="2800" dirty="0"/>
              <a:t>Use dynamic prediction</a:t>
            </a:r>
          </a:p>
          <a:p>
            <a:pPr lvl="1" eaLnBrk="1" hangingPunct="1"/>
            <a:r>
              <a:rPr lang="en-US" altLang="en-US" sz="2400" dirty="0">
                <a:solidFill>
                  <a:srgbClr val="FF0000"/>
                </a:solidFill>
              </a:rPr>
              <a:t>Branch prediction buffer </a:t>
            </a:r>
            <a:r>
              <a:rPr lang="en-US" altLang="en-US" sz="2400" dirty="0"/>
              <a:t>(aka </a:t>
            </a:r>
            <a:r>
              <a:rPr lang="en-US" altLang="en-US" sz="2400" dirty="0">
                <a:solidFill>
                  <a:srgbClr val="FF0000"/>
                </a:solidFill>
              </a:rPr>
              <a:t>branch history table</a:t>
            </a:r>
            <a:r>
              <a:rPr lang="en-US" altLang="en-US" sz="2400" dirty="0"/>
              <a:t>)</a:t>
            </a:r>
          </a:p>
          <a:p>
            <a:pPr lvl="1" eaLnBrk="1" hangingPunct="1"/>
            <a:r>
              <a:rPr lang="en-US" altLang="en-US" sz="2400" dirty="0">
                <a:solidFill>
                  <a:srgbClr val="FF0000"/>
                </a:solidFill>
              </a:rPr>
              <a:t>Indexed by recent branch instruction addresses</a:t>
            </a:r>
          </a:p>
          <a:p>
            <a:pPr lvl="1" eaLnBrk="1" hangingPunct="1"/>
            <a:r>
              <a:rPr lang="en-US" altLang="en-US" sz="2400" dirty="0">
                <a:solidFill>
                  <a:srgbClr val="FF0000"/>
                </a:solidFill>
              </a:rPr>
              <a:t>Stores outcome (taken/not taken)</a:t>
            </a:r>
          </a:p>
          <a:p>
            <a:pPr lvl="1" eaLnBrk="1" hangingPunct="1"/>
            <a:r>
              <a:rPr lang="en-US" altLang="en-US" sz="2400" dirty="0">
                <a:solidFill>
                  <a:srgbClr val="FF0000"/>
                </a:solidFill>
              </a:rPr>
              <a:t>Branch target buffer</a:t>
            </a:r>
          </a:p>
          <a:p>
            <a:pPr lvl="2" eaLnBrk="1" hangingPunct="1"/>
            <a:r>
              <a:rPr lang="en-US" altLang="en-US" sz="2000" dirty="0"/>
              <a:t>Cache of target addresses</a:t>
            </a:r>
          </a:p>
          <a:p>
            <a:pPr lvl="2" eaLnBrk="1" hangingPunct="1"/>
            <a:r>
              <a:rPr lang="en-US" altLang="en-US" sz="2000" dirty="0"/>
              <a:t>Indexed by PC when instruction fetched</a:t>
            </a:r>
          </a:p>
          <a:p>
            <a:pPr lvl="1" eaLnBrk="1" hangingPunct="1"/>
            <a:r>
              <a:rPr lang="en-US" altLang="en-US" sz="2400" dirty="0"/>
              <a:t>To execute a branch</a:t>
            </a:r>
          </a:p>
          <a:p>
            <a:pPr lvl="2" eaLnBrk="1" hangingPunct="1"/>
            <a:r>
              <a:rPr lang="en-US" altLang="en-US" sz="2000" dirty="0"/>
              <a:t>Check table, expect the same outcome</a:t>
            </a:r>
          </a:p>
          <a:p>
            <a:pPr lvl="2" eaLnBrk="1" hangingPunct="1"/>
            <a:r>
              <a:rPr lang="en-US" altLang="en-US" sz="2000" dirty="0"/>
              <a:t>Start fetching from fall-through or target</a:t>
            </a:r>
          </a:p>
          <a:p>
            <a:pPr lvl="2" eaLnBrk="1" hangingPunct="1"/>
            <a:r>
              <a:rPr lang="en-US" altLang="en-US" sz="2000" dirty="0"/>
              <a:t>If wrong, flush pipeline and flip prediction</a:t>
            </a:r>
          </a:p>
        </p:txBody>
      </p:sp>
    </p:spTree>
    <p:extLst>
      <p:ext uri="{BB962C8B-B14F-4D97-AF65-F5344CB8AC3E}">
        <p14:creationId xmlns:p14="http://schemas.microsoft.com/office/powerpoint/2010/main" val="9193909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1475656" y="3133527"/>
            <a:ext cx="6264696" cy="769441"/>
          </a:xfrm>
        </p:spPr>
        <p:txBody>
          <a:bodyPr/>
          <a:lstStyle/>
          <a:p>
            <a:pPr algn="ctr" eaLnBrk="1" hangingPunct="1"/>
            <a:r>
              <a:rPr lang="en-US" altLang="zh-CN" dirty="0">
                <a:ea typeface="微软雅黑" panose="020B0503020204020204" pitchFamily="34" charset="-122"/>
              </a:rPr>
              <a:t>Branch Prediction</a:t>
            </a:r>
            <a:endParaRPr lang="en-AU" altLang="zh-CN" dirty="0">
              <a:ea typeface="微软雅黑" panose="020B0503020204020204" pitchFamily="34" charset="-122"/>
            </a:endParaRPr>
          </a:p>
        </p:txBody>
      </p:sp>
    </p:spTree>
    <p:extLst>
      <p:ext uri="{BB962C8B-B14F-4D97-AF65-F5344CB8AC3E}">
        <p14:creationId xmlns:p14="http://schemas.microsoft.com/office/powerpoint/2010/main" val="27103624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idx="4294967295"/>
          </p:nvPr>
        </p:nvSpPr>
        <p:spPr>
          <a:xfrm>
            <a:off x="284982" y="265021"/>
            <a:ext cx="8259762" cy="646331"/>
          </a:xfrm>
        </p:spPr>
        <p:txBody>
          <a:bodyPr/>
          <a:lstStyle/>
          <a:p>
            <a:r>
              <a:rPr lang="en-US" altLang="en-US" sz="3600" dirty="0">
                <a:latin typeface="Arial" panose="020B0604020202020204" pitchFamily="34" charset="0"/>
                <a:cs typeface="Arial" panose="020B0604020202020204" pitchFamily="34" charset="0"/>
              </a:rPr>
              <a:t>Reducing Branch Penalty</a:t>
            </a:r>
          </a:p>
        </p:txBody>
      </p:sp>
      <p:sp>
        <p:nvSpPr>
          <p:cNvPr id="107524" name="Rectangle 4" descr="Rectangle: Click to edit Master text styles&#10;Second level&#10;Third level&#10;Fourth level&#10;Fifth level"/>
          <p:cNvSpPr>
            <a:spLocks noGrp="1" noChangeArrowheads="1"/>
          </p:cNvSpPr>
          <p:nvPr>
            <p:ph type="body" idx="4294967295"/>
          </p:nvPr>
        </p:nvSpPr>
        <p:spPr>
          <a:xfrm>
            <a:off x="467544" y="1295400"/>
            <a:ext cx="8077200" cy="4876800"/>
          </a:xfrm>
        </p:spPr>
        <p:txBody>
          <a:bodyPr/>
          <a:lstStyle/>
          <a:p>
            <a:pPr marL="533400" indent="-533400">
              <a:lnSpc>
                <a:spcPct val="80000"/>
              </a:lnSpc>
              <a:buFont typeface="Wingdings" panose="05000000000000000000" pitchFamily="2" charset="2"/>
              <a:buNone/>
            </a:pPr>
            <a:endParaRPr lang="en-US" altLang="en-US" sz="2400" dirty="0">
              <a:latin typeface="Arial" panose="020B0604020202020204" pitchFamily="34" charset="0"/>
              <a:cs typeface="Arial" panose="020B0604020202020204" pitchFamily="34" charset="0"/>
            </a:endParaRPr>
          </a:p>
          <a:p>
            <a:pPr marL="533400" indent="-533400">
              <a:lnSpc>
                <a:spcPct val="80000"/>
              </a:lnSpc>
              <a:buFont typeface="Wingdings" panose="05000000000000000000" pitchFamily="2" charset="2"/>
              <a:buNone/>
            </a:pPr>
            <a:r>
              <a:rPr lang="en-US" altLang="en-US" sz="2400" dirty="0">
                <a:latin typeface="Arial" panose="020B0604020202020204" pitchFamily="34" charset="0"/>
                <a:cs typeface="Arial" panose="020B0604020202020204" pitchFamily="34" charset="0"/>
              </a:rPr>
              <a:t>Branch penalty : wasted cycles due to pipeline flushing on </a:t>
            </a:r>
            <a:r>
              <a:rPr lang="en-US" altLang="en-US" sz="2400" dirty="0" err="1">
                <a:latin typeface="Arial" panose="020B0604020202020204" pitchFamily="34" charset="0"/>
                <a:cs typeface="Arial" panose="020B0604020202020204" pitchFamily="34" charset="0"/>
              </a:rPr>
              <a:t>mis</a:t>
            </a:r>
            <a:r>
              <a:rPr lang="en-US" altLang="en-US" sz="2400" dirty="0">
                <a:latin typeface="Arial" panose="020B0604020202020204" pitchFamily="34" charset="0"/>
                <a:cs typeface="Arial" panose="020B0604020202020204" pitchFamily="34" charset="0"/>
              </a:rPr>
              <a:t>-predicted branches</a:t>
            </a:r>
          </a:p>
          <a:p>
            <a:pPr marL="533400" indent="-533400">
              <a:lnSpc>
                <a:spcPct val="80000"/>
              </a:lnSpc>
              <a:buFont typeface="Wingdings" panose="05000000000000000000" pitchFamily="2" charset="2"/>
              <a:buNone/>
            </a:pPr>
            <a:endParaRPr lang="en-US" altLang="en-US" sz="2400" dirty="0">
              <a:latin typeface="Arial" panose="020B0604020202020204" pitchFamily="34" charset="0"/>
              <a:cs typeface="Arial" panose="020B0604020202020204" pitchFamily="34" charset="0"/>
            </a:endParaRPr>
          </a:p>
          <a:p>
            <a:pPr marL="533400" indent="-533400">
              <a:lnSpc>
                <a:spcPct val="80000"/>
              </a:lnSpc>
              <a:buFont typeface="Wingdings" panose="05000000000000000000" pitchFamily="2" charset="2"/>
              <a:buNone/>
            </a:pPr>
            <a:r>
              <a:rPr lang="en-US" altLang="en-US" sz="2400" dirty="0">
                <a:latin typeface="Arial" panose="020B0604020202020204" pitchFamily="34" charset="0"/>
                <a:cs typeface="Arial" panose="020B0604020202020204" pitchFamily="34" charset="0"/>
              </a:rPr>
              <a:t>Reduce branch penalty:</a:t>
            </a:r>
          </a:p>
          <a:p>
            <a:pPr marL="533400" indent="-533400">
              <a:lnSpc>
                <a:spcPct val="80000"/>
              </a:lnSpc>
              <a:buFont typeface="Wingdings" panose="05000000000000000000" pitchFamily="2" charset="2"/>
              <a:buAutoNum type="arabicPeriod"/>
            </a:pPr>
            <a:r>
              <a:rPr lang="en-US" altLang="en-US" sz="2400" dirty="0">
                <a:solidFill>
                  <a:srgbClr val="CC3300"/>
                </a:solidFill>
                <a:latin typeface="Arial" panose="020B0604020202020204" pitchFamily="34" charset="0"/>
                <a:cs typeface="Arial" panose="020B0604020202020204" pitchFamily="34" charset="0"/>
              </a:rPr>
              <a:t>Predict branch/jump instructions AND branch direction (taken or not taken)</a:t>
            </a:r>
          </a:p>
          <a:p>
            <a:pPr marL="533400" indent="-533400">
              <a:lnSpc>
                <a:spcPct val="80000"/>
              </a:lnSpc>
              <a:buFont typeface="Wingdings" panose="05000000000000000000" pitchFamily="2" charset="2"/>
              <a:buAutoNum type="arabicPeriod"/>
            </a:pPr>
            <a:r>
              <a:rPr lang="en-US" altLang="en-US" sz="2400" dirty="0">
                <a:solidFill>
                  <a:srgbClr val="CC3300"/>
                </a:solidFill>
                <a:latin typeface="Arial" panose="020B0604020202020204" pitchFamily="34" charset="0"/>
                <a:cs typeface="Arial" panose="020B0604020202020204" pitchFamily="34" charset="0"/>
              </a:rPr>
              <a:t>Predict branch/jump target address (for taken branches)</a:t>
            </a:r>
          </a:p>
          <a:p>
            <a:pPr marL="533400" indent="-533400">
              <a:lnSpc>
                <a:spcPct val="80000"/>
              </a:lnSpc>
              <a:buFont typeface="Wingdings" panose="05000000000000000000" pitchFamily="2" charset="2"/>
              <a:buAutoNum type="arabicPeriod"/>
            </a:pPr>
            <a:r>
              <a:rPr lang="en-US" altLang="en-US" sz="2400" dirty="0">
                <a:latin typeface="Arial" panose="020B0604020202020204" pitchFamily="34" charset="0"/>
                <a:cs typeface="Arial" panose="020B0604020202020204" pitchFamily="34" charset="0"/>
              </a:rPr>
              <a:t>Speculatively execute instructions along the predicted path</a:t>
            </a:r>
          </a:p>
          <a:p>
            <a:pPr marL="533400" indent="-533400">
              <a:lnSpc>
                <a:spcPct val="80000"/>
              </a:lnSpc>
              <a:buFont typeface="Wingdings" panose="05000000000000000000" pitchFamily="2" charset="2"/>
              <a:buNone/>
            </a:pPr>
            <a:endParaRPr lang="en-US"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12217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2"/>
          <p:cNvSpPr>
            <a:spLocks noGrp="1" noChangeArrowheads="1"/>
          </p:cNvSpPr>
          <p:nvPr>
            <p:ph type="title" idx="4294967295"/>
          </p:nvPr>
        </p:nvSpPr>
        <p:spPr>
          <a:xfrm>
            <a:off x="442119" y="332656"/>
            <a:ext cx="8259762" cy="646331"/>
          </a:xfrm>
        </p:spPr>
        <p:txBody>
          <a:bodyPr anchor="ctr"/>
          <a:lstStyle/>
          <a:p>
            <a:r>
              <a:rPr lang="en-US" altLang="en-US" sz="3600" dirty="0">
                <a:latin typeface="Arial" panose="020B0604020202020204" pitchFamily="34" charset="0"/>
                <a:cs typeface="Arial" panose="020B0604020202020204" pitchFamily="34" charset="0"/>
              </a:rPr>
              <a:t>1-bit Predictor for a Single Branch</a:t>
            </a:r>
          </a:p>
        </p:txBody>
      </p:sp>
      <p:sp>
        <p:nvSpPr>
          <p:cNvPr id="109572" name="Rectangle 9"/>
          <p:cNvSpPr>
            <a:spLocks noChangeArrowheads="1"/>
          </p:cNvSpPr>
          <p:nvPr/>
        </p:nvSpPr>
        <p:spPr bwMode="auto">
          <a:xfrm>
            <a:off x="2822575" y="3519488"/>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121761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defTabSz="1217613">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defTabSz="1217613">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defTabSz="1217613">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defTabSz="1217613">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a:lnSpc>
                <a:spcPct val="100000"/>
              </a:lnSpc>
              <a:spcBef>
                <a:spcPct val="0"/>
              </a:spcBef>
              <a:buFontTx/>
              <a:buNone/>
            </a:pPr>
            <a:r>
              <a:rPr kumimoji="0" lang="en-US" altLang="en-US" sz="2000" b="1">
                <a:solidFill>
                  <a:srgbClr val="000000"/>
                </a:solidFill>
                <a:latin typeface="Arial" panose="020B0604020202020204" pitchFamily="34" charset="0"/>
                <a:cs typeface="Arial" panose="020B0604020202020204" pitchFamily="34" charset="0"/>
              </a:rPr>
              <a:t>T</a:t>
            </a:r>
          </a:p>
        </p:txBody>
      </p:sp>
      <p:sp>
        <p:nvSpPr>
          <p:cNvPr id="8197" name="Rectangle 10"/>
          <p:cNvSpPr>
            <a:spLocks noChangeArrowheads="1"/>
          </p:cNvSpPr>
          <p:nvPr/>
        </p:nvSpPr>
        <p:spPr bwMode="auto">
          <a:xfrm>
            <a:off x="533400" y="4281488"/>
            <a:ext cx="1846263" cy="393700"/>
          </a:xfrm>
          <a:prstGeom prst="rect">
            <a:avLst/>
          </a:prstGeom>
          <a:noFill/>
          <a:ln w="12700">
            <a:noFill/>
            <a:miter lim="800000"/>
            <a:headEnd/>
            <a:tailEnd/>
          </a:ln>
          <a:effectLst/>
        </p:spPr>
        <p:txBody>
          <a:bodyPr wrap="none" lIns="90488" tIns="44450" rIns="90488" bIns="44450">
            <a:spAutoFit/>
          </a:bodyPr>
          <a:lstStyle/>
          <a:p>
            <a:pPr defTabSz="1217613">
              <a:defRPr/>
            </a:pPr>
            <a:r>
              <a:rPr kumimoji="0" lang="en-US" altLang="en-US" sz="2000" b="1">
                <a:solidFill>
                  <a:prstClr val="black"/>
                </a:solidFill>
                <a:ea typeface="+mn-ea"/>
                <a:cs typeface="Arial" pitchFamily="34" charset="0"/>
              </a:rPr>
              <a:t>Predict Taken</a:t>
            </a:r>
          </a:p>
        </p:txBody>
      </p:sp>
      <p:sp>
        <p:nvSpPr>
          <p:cNvPr id="8198" name="Rectangle 11"/>
          <p:cNvSpPr>
            <a:spLocks noChangeArrowheads="1"/>
          </p:cNvSpPr>
          <p:nvPr/>
        </p:nvSpPr>
        <p:spPr bwMode="auto">
          <a:xfrm>
            <a:off x="6629400" y="4129088"/>
            <a:ext cx="2106613" cy="396875"/>
          </a:xfrm>
          <a:prstGeom prst="rect">
            <a:avLst/>
          </a:prstGeom>
          <a:noFill/>
          <a:ln w="12700">
            <a:noFill/>
            <a:miter lim="800000"/>
            <a:headEnd/>
            <a:tailEnd/>
          </a:ln>
          <a:effectLst/>
        </p:spPr>
        <p:txBody>
          <a:bodyPr wrap="none" lIns="90488" tIns="44450" rIns="90488" bIns="44450">
            <a:spAutoFit/>
          </a:bodyPr>
          <a:lstStyle/>
          <a:p>
            <a:pPr defTabSz="1217613">
              <a:defRPr/>
            </a:pPr>
            <a:r>
              <a:rPr kumimoji="0" lang="en-US" altLang="en-US" sz="2000" b="1" dirty="0">
                <a:solidFill>
                  <a:prstClr val="black"/>
                </a:solidFill>
                <a:ea typeface="+mn-ea"/>
                <a:cs typeface="Arial" pitchFamily="34" charset="0"/>
              </a:rPr>
              <a:t>Predict untaken</a:t>
            </a:r>
          </a:p>
        </p:txBody>
      </p:sp>
      <p:sp>
        <p:nvSpPr>
          <p:cNvPr id="109575" name="Oval 12"/>
          <p:cNvSpPr>
            <a:spLocks noChangeArrowheads="1"/>
          </p:cNvSpPr>
          <p:nvPr/>
        </p:nvSpPr>
        <p:spPr bwMode="auto">
          <a:xfrm>
            <a:off x="2746375" y="4052888"/>
            <a:ext cx="1270000" cy="508000"/>
          </a:xfrm>
          <a:prstGeom prst="ellipse">
            <a:avLst/>
          </a:prstGeom>
          <a:solidFill>
            <a:schemeClr val="accent2"/>
          </a:solidFill>
          <a:ln w="12700">
            <a:solidFill>
              <a:schemeClr val="tx1"/>
            </a:solidFill>
            <a:round/>
            <a:headEnd/>
            <a:tailEnd/>
          </a:ln>
        </p:spPr>
        <p:txBody>
          <a:bodyPr wrap="none" anchor="ctr"/>
          <a:lstStyle>
            <a:lvl1pPr defTabSz="121761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defTabSz="1217613">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defTabSz="1217613">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defTabSz="1217613">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defTabSz="1217613">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algn="ctr">
              <a:lnSpc>
                <a:spcPct val="100000"/>
              </a:lnSpc>
              <a:spcBef>
                <a:spcPct val="0"/>
              </a:spcBef>
              <a:buFontTx/>
              <a:buNone/>
            </a:pPr>
            <a:r>
              <a:rPr kumimoji="0" lang="en-US" altLang="en-US">
                <a:solidFill>
                  <a:srgbClr val="000000"/>
                </a:solidFill>
                <a:latin typeface="Arial" panose="020B0604020202020204" pitchFamily="34" charset="0"/>
                <a:cs typeface="Arial" panose="020B0604020202020204" pitchFamily="34" charset="0"/>
              </a:rPr>
              <a:t>1</a:t>
            </a:r>
          </a:p>
        </p:txBody>
      </p:sp>
      <p:sp>
        <p:nvSpPr>
          <p:cNvPr id="109576" name="Oval 13"/>
          <p:cNvSpPr>
            <a:spLocks noChangeArrowheads="1"/>
          </p:cNvSpPr>
          <p:nvPr/>
        </p:nvSpPr>
        <p:spPr bwMode="auto">
          <a:xfrm>
            <a:off x="4765675" y="4065588"/>
            <a:ext cx="1270000" cy="508000"/>
          </a:xfrm>
          <a:prstGeom prst="ellipse">
            <a:avLst/>
          </a:prstGeom>
          <a:solidFill>
            <a:schemeClr val="accent2">
              <a:alpha val="50195"/>
            </a:schemeClr>
          </a:solidFill>
          <a:ln w="12700">
            <a:solidFill>
              <a:schemeClr val="tx1"/>
            </a:solidFill>
            <a:round/>
            <a:headEnd/>
            <a:tailEnd/>
          </a:ln>
        </p:spPr>
        <p:txBody>
          <a:bodyPr wrap="none" anchor="ctr"/>
          <a:lstStyle>
            <a:lvl1pPr defTabSz="121761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defTabSz="1217613">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defTabSz="1217613">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defTabSz="1217613">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defTabSz="1217613">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algn="ctr">
              <a:lnSpc>
                <a:spcPct val="100000"/>
              </a:lnSpc>
              <a:spcBef>
                <a:spcPct val="0"/>
              </a:spcBef>
              <a:buFontTx/>
              <a:buNone/>
            </a:pPr>
            <a:r>
              <a:rPr kumimoji="0" lang="en-US" altLang="en-US">
                <a:solidFill>
                  <a:srgbClr val="000000"/>
                </a:solidFill>
                <a:latin typeface="Arial" panose="020B0604020202020204" pitchFamily="34" charset="0"/>
                <a:cs typeface="Arial" panose="020B0604020202020204" pitchFamily="34" charset="0"/>
              </a:rPr>
              <a:t>0</a:t>
            </a:r>
          </a:p>
        </p:txBody>
      </p:sp>
      <p:sp>
        <p:nvSpPr>
          <p:cNvPr id="109577" name="Arc 14"/>
          <p:cNvSpPr>
            <a:spLocks/>
          </p:cNvSpPr>
          <p:nvPr/>
        </p:nvSpPr>
        <p:spPr bwMode="auto">
          <a:xfrm>
            <a:off x="3094038" y="3535363"/>
            <a:ext cx="762000" cy="554037"/>
          </a:xfrm>
          <a:custGeom>
            <a:avLst/>
            <a:gdLst>
              <a:gd name="T0" fmla="*/ 2147483646 w 43200"/>
              <a:gd name="T1" fmla="*/ 2147483646 h 31458"/>
              <a:gd name="T2" fmla="*/ 2147483646 w 43200"/>
              <a:gd name="T3" fmla="*/ 2147483646 h 31458"/>
              <a:gd name="T4" fmla="*/ 2147483646 w 43200"/>
              <a:gd name="T5" fmla="*/ 2147483646 h 31458"/>
              <a:gd name="T6" fmla="*/ 0 60000 65536"/>
              <a:gd name="T7" fmla="*/ 0 60000 65536"/>
              <a:gd name="T8" fmla="*/ 0 60000 65536"/>
              <a:gd name="T9" fmla="*/ 0 w 43200"/>
              <a:gd name="T10" fmla="*/ 0 h 31458"/>
              <a:gd name="T11" fmla="*/ 43200 w 43200"/>
              <a:gd name="T12" fmla="*/ 31458 h 31458"/>
            </a:gdLst>
            <a:ahLst/>
            <a:cxnLst>
              <a:cxn ang="T6">
                <a:pos x="T0" y="T1"/>
              </a:cxn>
              <a:cxn ang="T7">
                <a:pos x="T2" y="T3"/>
              </a:cxn>
              <a:cxn ang="T8">
                <a:pos x="T4" y="T5"/>
              </a:cxn>
            </a:cxnLst>
            <a:rect l="T9" t="T10" r="T11" b="T12"/>
            <a:pathLst>
              <a:path w="43200" h="31458" fill="none" extrusionOk="0">
                <a:moveTo>
                  <a:pt x="2061" y="30809"/>
                </a:moveTo>
                <a:cubicBezTo>
                  <a:pt x="703" y="27928"/>
                  <a:pt x="0" y="24784"/>
                  <a:pt x="0" y="21600"/>
                </a:cubicBezTo>
                <a:cubicBezTo>
                  <a:pt x="0" y="9670"/>
                  <a:pt x="9670" y="0"/>
                  <a:pt x="21600" y="0"/>
                </a:cubicBezTo>
                <a:cubicBezTo>
                  <a:pt x="33529" y="0"/>
                  <a:pt x="43200" y="9670"/>
                  <a:pt x="43200" y="21600"/>
                </a:cubicBezTo>
                <a:cubicBezTo>
                  <a:pt x="43200" y="25028"/>
                  <a:pt x="42383" y="28407"/>
                  <a:pt x="40819" y="31458"/>
                </a:cubicBezTo>
              </a:path>
              <a:path w="43200" h="31458" stroke="0" extrusionOk="0">
                <a:moveTo>
                  <a:pt x="2061" y="30809"/>
                </a:moveTo>
                <a:cubicBezTo>
                  <a:pt x="703" y="27928"/>
                  <a:pt x="0" y="24784"/>
                  <a:pt x="0" y="21600"/>
                </a:cubicBezTo>
                <a:cubicBezTo>
                  <a:pt x="0" y="9670"/>
                  <a:pt x="9670" y="0"/>
                  <a:pt x="21600" y="0"/>
                </a:cubicBezTo>
                <a:cubicBezTo>
                  <a:pt x="33529" y="0"/>
                  <a:pt x="43200" y="9670"/>
                  <a:pt x="43200" y="21600"/>
                </a:cubicBezTo>
                <a:cubicBezTo>
                  <a:pt x="43200" y="25028"/>
                  <a:pt x="42383" y="28407"/>
                  <a:pt x="40819" y="31458"/>
                </a:cubicBezTo>
                <a:lnTo>
                  <a:pt x="21600" y="21600"/>
                </a:lnTo>
                <a:lnTo>
                  <a:pt x="2061" y="30809"/>
                </a:lnTo>
                <a:close/>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9578" name="Line 15"/>
          <p:cNvSpPr>
            <a:spLocks noChangeShapeType="1"/>
          </p:cNvSpPr>
          <p:nvPr/>
        </p:nvSpPr>
        <p:spPr bwMode="auto">
          <a:xfrm flipH="1">
            <a:off x="3992563" y="4381500"/>
            <a:ext cx="762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579" name="Rectangle 16"/>
          <p:cNvSpPr>
            <a:spLocks noChangeArrowheads="1"/>
          </p:cNvSpPr>
          <p:nvPr/>
        </p:nvSpPr>
        <p:spPr bwMode="auto">
          <a:xfrm>
            <a:off x="4186238" y="4344988"/>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121761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defTabSz="1217613">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defTabSz="1217613">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defTabSz="1217613">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defTabSz="1217613">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a:lnSpc>
                <a:spcPct val="100000"/>
              </a:lnSpc>
              <a:spcBef>
                <a:spcPct val="0"/>
              </a:spcBef>
              <a:buFontTx/>
              <a:buNone/>
            </a:pPr>
            <a:r>
              <a:rPr kumimoji="0" lang="en-US" altLang="en-US" sz="2000" b="1">
                <a:solidFill>
                  <a:srgbClr val="000000"/>
                </a:solidFill>
                <a:latin typeface="Arial" panose="020B0604020202020204" pitchFamily="34" charset="0"/>
                <a:cs typeface="Arial" panose="020B0604020202020204" pitchFamily="34" charset="0"/>
              </a:rPr>
              <a:t>T</a:t>
            </a:r>
          </a:p>
        </p:txBody>
      </p:sp>
      <p:sp>
        <p:nvSpPr>
          <p:cNvPr id="8204" name="Rectangle 17"/>
          <p:cNvSpPr>
            <a:spLocks noChangeArrowheads="1"/>
          </p:cNvSpPr>
          <p:nvPr/>
        </p:nvSpPr>
        <p:spPr bwMode="auto">
          <a:xfrm>
            <a:off x="4094163" y="3873500"/>
            <a:ext cx="525462" cy="396875"/>
          </a:xfrm>
          <a:prstGeom prst="rect">
            <a:avLst/>
          </a:prstGeom>
          <a:noFill/>
          <a:ln w="12700">
            <a:noFill/>
            <a:miter lim="800000"/>
            <a:headEnd/>
            <a:tailEnd/>
          </a:ln>
          <a:effectLst/>
        </p:spPr>
        <p:txBody>
          <a:bodyPr wrap="none" lIns="90488" tIns="44450" rIns="90488" bIns="44450">
            <a:spAutoFit/>
          </a:bodyPr>
          <a:lstStyle/>
          <a:p>
            <a:pPr defTabSz="1217613">
              <a:defRPr/>
            </a:pPr>
            <a:r>
              <a:rPr kumimoji="0" lang="en-US" altLang="en-US" sz="2000" b="1">
                <a:solidFill>
                  <a:prstClr val="black"/>
                </a:solidFill>
                <a:ea typeface="+mn-ea"/>
                <a:cs typeface="Arial" pitchFamily="34" charset="0"/>
              </a:rPr>
              <a:t>NT</a:t>
            </a:r>
          </a:p>
        </p:txBody>
      </p:sp>
      <p:sp>
        <p:nvSpPr>
          <p:cNvPr id="109581" name="Line 18"/>
          <p:cNvSpPr>
            <a:spLocks noChangeShapeType="1"/>
          </p:cNvSpPr>
          <p:nvPr/>
        </p:nvSpPr>
        <p:spPr bwMode="auto">
          <a:xfrm>
            <a:off x="3992563" y="4229100"/>
            <a:ext cx="7620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06" name="Text Box 21"/>
          <p:cNvSpPr txBox="1">
            <a:spLocks noChangeArrowheads="1"/>
          </p:cNvSpPr>
          <p:nvPr/>
        </p:nvSpPr>
        <p:spPr bwMode="auto">
          <a:xfrm>
            <a:off x="304800" y="2605088"/>
            <a:ext cx="2781300" cy="523875"/>
          </a:xfrm>
          <a:prstGeom prst="rect">
            <a:avLst/>
          </a:prstGeom>
          <a:noFill/>
          <a:ln w="12700" cap="sq">
            <a:noFill/>
            <a:miter lim="800000"/>
            <a:headEnd type="none" w="sm" len="sm"/>
            <a:tailEnd type="none" w="sm" len="sm"/>
          </a:ln>
          <a:effectLst/>
        </p:spPr>
        <p:txBody>
          <a:bodyPr wrap="none">
            <a:spAutoFit/>
          </a:bodyPr>
          <a:lstStyle/>
          <a:p>
            <a:pPr defTabSz="1217613">
              <a:defRPr/>
            </a:pPr>
            <a:r>
              <a:rPr kumimoji="0" lang="en-US" altLang="en-US" sz="2800" b="1">
                <a:solidFill>
                  <a:prstClr val="black"/>
                </a:solidFill>
                <a:ea typeface="+mn-ea"/>
                <a:cs typeface="Arial" pitchFamily="34" charset="0"/>
              </a:rPr>
              <a:t>1-bit prediction</a:t>
            </a:r>
          </a:p>
        </p:txBody>
      </p:sp>
      <p:sp>
        <p:nvSpPr>
          <p:cNvPr id="8207" name="Rectangle 22"/>
          <p:cNvSpPr>
            <a:spLocks noChangeArrowheads="1"/>
          </p:cNvSpPr>
          <p:nvPr/>
        </p:nvSpPr>
        <p:spPr bwMode="auto">
          <a:xfrm>
            <a:off x="4648200" y="3519488"/>
            <a:ext cx="525463" cy="396875"/>
          </a:xfrm>
          <a:prstGeom prst="rect">
            <a:avLst/>
          </a:prstGeom>
          <a:noFill/>
          <a:ln w="12700">
            <a:noFill/>
            <a:miter lim="800000"/>
            <a:headEnd/>
            <a:tailEnd/>
          </a:ln>
          <a:effectLst/>
        </p:spPr>
        <p:txBody>
          <a:bodyPr wrap="none" lIns="90488" tIns="44450" rIns="90488" bIns="44450">
            <a:spAutoFit/>
          </a:bodyPr>
          <a:lstStyle/>
          <a:p>
            <a:pPr defTabSz="1217613">
              <a:defRPr/>
            </a:pPr>
            <a:r>
              <a:rPr kumimoji="0" lang="en-US" altLang="en-US" sz="2000" b="1">
                <a:solidFill>
                  <a:prstClr val="black"/>
                </a:solidFill>
                <a:ea typeface="+mn-ea"/>
                <a:cs typeface="Arial" pitchFamily="34" charset="0"/>
              </a:rPr>
              <a:t>NT</a:t>
            </a:r>
          </a:p>
        </p:txBody>
      </p:sp>
      <p:sp>
        <p:nvSpPr>
          <p:cNvPr id="109584" name="Arc 23"/>
          <p:cNvSpPr>
            <a:spLocks/>
          </p:cNvSpPr>
          <p:nvPr/>
        </p:nvSpPr>
        <p:spPr bwMode="auto">
          <a:xfrm>
            <a:off x="5105400" y="3575050"/>
            <a:ext cx="762000" cy="554038"/>
          </a:xfrm>
          <a:custGeom>
            <a:avLst/>
            <a:gdLst>
              <a:gd name="T0" fmla="*/ 2147483646 w 43200"/>
              <a:gd name="T1" fmla="*/ 2147483646 h 31458"/>
              <a:gd name="T2" fmla="*/ 2147483646 w 43200"/>
              <a:gd name="T3" fmla="*/ 2147483646 h 31458"/>
              <a:gd name="T4" fmla="*/ 2147483646 w 43200"/>
              <a:gd name="T5" fmla="*/ 2147483646 h 31458"/>
              <a:gd name="T6" fmla="*/ 0 60000 65536"/>
              <a:gd name="T7" fmla="*/ 0 60000 65536"/>
              <a:gd name="T8" fmla="*/ 0 60000 65536"/>
              <a:gd name="T9" fmla="*/ 0 w 43200"/>
              <a:gd name="T10" fmla="*/ 0 h 31458"/>
              <a:gd name="T11" fmla="*/ 43200 w 43200"/>
              <a:gd name="T12" fmla="*/ 31458 h 31458"/>
            </a:gdLst>
            <a:ahLst/>
            <a:cxnLst>
              <a:cxn ang="T6">
                <a:pos x="T0" y="T1"/>
              </a:cxn>
              <a:cxn ang="T7">
                <a:pos x="T2" y="T3"/>
              </a:cxn>
              <a:cxn ang="T8">
                <a:pos x="T4" y="T5"/>
              </a:cxn>
            </a:cxnLst>
            <a:rect l="T9" t="T10" r="T11" b="T12"/>
            <a:pathLst>
              <a:path w="43200" h="31458" fill="none" extrusionOk="0">
                <a:moveTo>
                  <a:pt x="2061" y="30809"/>
                </a:moveTo>
                <a:cubicBezTo>
                  <a:pt x="703" y="27928"/>
                  <a:pt x="0" y="24784"/>
                  <a:pt x="0" y="21600"/>
                </a:cubicBezTo>
                <a:cubicBezTo>
                  <a:pt x="0" y="9670"/>
                  <a:pt x="9670" y="0"/>
                  <a:pt x="21600" y="0"/>
                </a:cubicBezTo>
                <a:cubicBezTo>
                  <a:pt x="33529" y="0"/>
                  <a:pt x="43200" y="9670"/>
                  <a:pt x="43200" y="21600"/>
                </a:cubicBezTo>
                <a:cubicBezTo>
                  <a:pt x="43200" y="25028"/>
                  <a:pt x="42383" y="28407"/>
                  <a:pt x="40819" y="31458"/>
                </a:cubicBezTo>
              </a:path>
              <a:path w="43200" h="31458" stroke="0" extrusionOk="0">
                <a:moveTo>
                  <a:pt x="2061" y="30809"/>
                </a:moveTo>
                <a:cubicBezTo>
                  <a:pt x="703" y="27928"/>
                  <a:pt x="0" y="24784"/>
                  <a:pt x="0" y="21600"/>
                </a:cubicBezTo>
                <a:cubicBezTo>
                  <a:pt x="0" y="9670"/>
                  <a:pt x="9670" y="0"/>
                  <a:pt x="21600" y="0"/>
                </a:cubicBezTo>
                <a:cubicBezTo>
                  <a:pt x="33529" y="0"/>
                  <a:pt x="43200" y="9670"/>
                  <a:pt x="43200" y="21600"/>
                </a:cubicBezTo>
                <a:cubicBezTo>
                  <a:pt x="43200" y="25028"/>
                  <a:pt x="42383" y="28407"/>
                  <a:pt x="40819" y="31458"/>
                </a:cubicBezTo>
                <a:lnTo>
                  <a:pt x="21600" y="21600"/>
                </a:lnTo>
                <a:lnTo>
                  <a:pt x="2061" y="30809"/>
                </a:lnTo>
                <a:close/>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9585" name="Oval 25"/>
          <p:cNvSpPr>
            <a:spLocks noChangeArrowheads="1"/>
          </p:cNvSpPr>
          <p:nvPr/>
        </p:nvSpPr>
        <p:spPr bwMode="auto">
          <a:xfrm>
            <a:off x="2438400" y="3138488"/>
            <a:ext cx="3962400" cy="2057400"/>
          </a:xfrm>
          <a:prstGeom prst="ellipse">
            <a:avLst/>
          </a:prstGeom>
          <a:solidFill>
            <a:schemeClr val="accent1">
              <a:alpha val="14902"/>
            </a:schemeClr>
          </a:solidFill>
          <a:ln w="25400" cap="sq">
            <a:solidFill>
              <a:schemeClr val="tx1"/>
            </a:solidFill>
            <a:round/>
            <a:headEnd type="none" w="sm" len="sm"/>
            <a:tailEnd type="none" w="sm" len="sm"/>
          </a:ln>
        </p:spPr>
        <p:txBody>
          <a:bodyPr wrap="none" anchor="ctr"/>
          <a:lstStyle>
            <a:lvl1pPr defTabSz="121761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defTabSz="1217613">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defTabSz="1217613">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defTabSz="1217613">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defTabSz="1217613">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a:lnSpc>
                <a:spcPct val="100000"/>
              </a:lnSpc>
              <a:spcBef>
                <a:spcPct val="0"/>
              </a:spcBef>
              <a:buFontTx/>
              <a:buNone/>
            </a:pPr>
            <a:endParaRPr kumimoji="0" lang="en-US" altLang="en-US" sz="2400">
              <a:solidFill>
                <a:srgbClr val="000000"/>
              </a:solidFill>
              <a:latin typeface="Arial" panose="020B0604020202020204" pitchFamily="34" charset="0"/>
              <a:cs typeface="Arial" panose="020B0604020202020204" pitchFamily="34" charset="0"/>
            </a:endParaRPr>
          </a:p>
        </p:txBody>
      </p:sp>
      <p:sp>
        <p:nvSpPr>
          <p:cNvPr id="109586" name="Line 28"/>
          <p:cNvSpPr>
            <a:spLocks noChangeShapeType="1"/>
          </p:cNvSpPr>
          <p:nvPr/>
        </p:nvSpPr>
        <p:spPr bwMode="auto">
          <a:xfrm>
            <a:off x="6096000" y="4281488"/>
            <a:ext cx="533400" cy="0"/>
          </a:xfrm>
          <a:prstGeom prst="line">
            <a:avLst/>
          </a:prstGeom>
          <a:noFill/>
          <a:ln w="25400">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587" name="Line 29"/>
          <p:cNvSpPr>
            <a:spLocks noChangeShapeType="1"/>
          </p:cNvSpPr>
          <p:nvPr/>
        </p:nvSpPr>
        <p:spPr bwMode="auto">
          <a:xfrm flipH="1">
            <a:off x="2362200" y="4357688"/>
            <a:ext cx="304800" cy="76200"/>
          </a:xfrm>
          <a:prstGeom prst="line">
            <a:avLst/>
          </a:prstGeom>
          <a:noFill/>
          <a:ln w="25400">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2" name="Text Box 30"/>
          <p:cNvSpPr txBox="1">
            <a:spLocks noChangeArrowheads="1"/>
          </p:cNvSpPr>
          <p:nvPr/>
        </p:nvSpPr>
        <p:spPr bwMode="auto">
          <a:xfrm>
            <a:off x="5851525" y="3019425"/>
            <a:ext cx="1965325" cy="461963"/>
          </a:xfrm>
          <a:prstGeom prst="rect">
            <a:avLst/>
          </a:prstGeom>
          <a:noFill/>
          <a:ln w="25400" cap="sq">
            <a:noFill/>
            <a:miter lim="800000"/>
            <a:headEnd type="none" w="sm" len="sm"/>
            <a:tailEnd type="none" w="sm" len="sm"/>
          </a:ln>
          <a:effectLst/>
        </p:spPr>
        <p:txBody>
          <a:bodyPr wrap="none">
            <a:spAutoFit/>
          </a:bodyPr>
          <a:lstStyle/>
          <a:p>
            <a:pPr defTabSz="1217613">
              <a:defRPr/>
            </a:pPr>
            <a:r>
              <a:rPr kumimoji="0" lang="en-US" altLang="en-US" sz="2400" dirty="0">
                <a:solidFill>
                  <a:prstClr val="black"/>
                </a:solidFill>
                <a:ea typeface="+mn-ea"/>
                <a:cs typeface="Arial" pitchFamily="34" charset="0"/>
              </a:rPr>
              <a:t>Actual Action</a:t>
            </a:r>
          </a:p>
        </p:txBody>
      </p:sp>
      <p:sp>
        <p:nvSpPr>
          <p:cNvPr id="109589" name="Line 31"/>
          <p:cNvSpPr>
            <a:spLocks noChangeShapeType="1"/>
          </p:cNvSpPr>
          <p:nvPr/>
        </p:nvSpPr>
        <p:spPr bwMode="auto">
          <a:xfrm flipH="1">
            <a:off x="3886200" y="3367088"/>
            <a:ext cx="1981200" cy="228600"/>
          </a:xfrm>
          <a:prstGeom prst="line">
            <a:avLst/>
          </a:prstGeom>
          <a:noFill/>
          <a:ln w="25400">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590" name="Line 33"/>
          <p:cNvSpPr>
            <a:spLocks noChangeShapeType="1"/>
          </p:cNvSpPr>
          <p:nvPr/>
        </p:nvSpPr>
        <p:spPr bwMode="auto">
          <a:xfrm flipH="1">
            <a:off x="5867400" y="3367088"/>
            <a:ext cx="533400" cy="304800"/>
          </a:xfrm>
          <a:prstGeom prst="line">
            <a:avLst/>
          </a:prstGeom>
          <a:noFill/>
          <a:ln w="25400">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4043067570"/>
      </p:ext>
    </p:extLst>
  </p:cSld>
  <p:clrMapOvr>
    <a:masterClrMapping/>
  </p:clrMapOvr>
</p:sld>
</file>

<file path=ppt/theme/theme1.xml><?xml version="1.0" encoding="utf-8"?>
<a:theme xmlns:a="http://schemas.openxmlformats.org/drawingml/2006/main" name="1_cod4e">
  <a:themeElements>
    <a:clrScheme name="1_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1_cod4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Blends">
  <a:themeElements>
    <a:clrScheme name="2_Blends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2_Blen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2_Blends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组成原理">
  <a:themeElements>
    <a:clrScheme name="组成原理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组成原理">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组成原理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组成原理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组成原理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组成原理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组成原理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组成原理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组成原理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4e">
  <a:themeElements>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cod4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lnDef>
  </a:objectDefaults>
  <a:extraClrSchemeLst>
    <a:extraClrScheme>
      <a:clrScheme name="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自定义设计方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cod4e</Template>
  <TotalTime>47308</TotalTime>
  <Words>13864</Words>
  <Application>Microsoft Office PowerPoint</Application>
  <PresentationFormat>全屏显示(4:3)</PresentationFormat>
  <Paragraphs>1967</Paragraphs>
  <Slides>118</Slides>
  <Notes>109</Notes>
  <HiddenSlides>0</HiddenSlides>
  <MMClips>0</MMClips>
  <ScaleCrop>false</ScaleCrop>
  <HeadingPairs>
    <vt:vector size="8" baseType="variant">
      <vt:variant>
        <vt:lpstr>已用的字体</vt:lpstr>
      </vt:variant>
      <vt:variant>
        <vt:i4>15</vt:i4>
      </vt:variant>
      <vt:variant>
        <vt:lpstr>主题</vt:lpstr>
      </vt:variant>
      <vt:variant>
        <vt:i4>6</vt:i4>
      </vt:variant>
      <vt:variant>
        <vt:lpstr>嵌入 OLE 服务器</vt:lpstr>
      </vt:variant>
      <vt:variant>
        <vt:i4>3</vt:i4>
      </vt:variant>
      <vt:variant>
        <vt:lpstr>幻灯片标题</vt:lpstr>
      </vt:variant>
      <vt:variant>
        <vt:i4>118</vt:i4>
      </vt:variant>
    </vt:vector>
  </HeadingPairs>
  <TitlesOfParts>
    <vt:vector size="142" baseType="lpstr">
      <vt:lpstr>Huawei Sans</vt:lpstr>
      <vt:lpstr>Monotype Sorts</vt:lpstr>
      <vt:lpstr>等线</vt:lpstr>
      <vt:lpstr>等线 Light</vt:lpstr>
      <vt:lpstr>隶书</vt:lpstr>
      <vt:lpstr>宋体</vt:lpstr>
      <vt:lpstr>微软雅黑</vt:lpstr>
      <vt:lpstr>Arial</vt:lpstr>
      <vt:lpstr>Arial Black</vt:lpstr>
      <vt:lpstr>Calibri</vt:lpstr>
      <vt:lpstr>Courier New</vt:lpstr>
      <vt:lpstr>Lucida Console</vt:lpstr>
      <vt:lpstr>Tahoma</vt:lpstr>
      <vt:lpstr>Times New Roman</vt:lpstr>
      <vt:lpstr>Wingdings</vt:lpstr>
      <vt:lpstr>1_cod4e</vt:lpstr>
      <vt:lpstr>3_内容页模板</vt:lpstr>
      <vt:lpstr>2_Blends</vt:lpstr>
      <vt:lpstr>组成原理</vt:lpstr>
      <vt:lpstr>cod4e</vt:lpstr>
      <vt:lpstr>自定义设计方案</vt:lpstr>
      <vt:lpstr>Equation</vt:lpstr>
      <vt:lpstr>Worksheet</vt:lpstr>
      <vt:lpstr>Visio</vt:lpstr>
      <vt:lpstr>复习上</vt:lpstr>
      <vt:lpstr>Performance Metrics</vt:lpstr>
      <vt:lpstr>Response Time and Throughput</vt:lpstr>
      <vt:lpstr>Instruction Count and CPI</vt:lpstr>
      <vt:lpstr>Performance Summary</vt:lpstr>
      <vt:lpstr>Amdahl’s Law</vt:lpstr>
      <vt:lpstr>PowerPoint 演示文稿</vt:lpstr>
      <vt:lpstr>Dynamic Energy and Power</vt:lpstr>
      <vt:lpstr>Power Trends and Power Wall</vt:lpstr>
      <vt:lpstr>Why Multiple Cores on a Chip?</vt:lpstr>
      <vt:lpstr>PowerPoint 演示文稿</vt:lpstr>
      <vt:lpstr>Instructions: Language of the Computer</vt:lpstr>
      <vt:lpstr>Instruction Set</vt:lpstr>
      <vt:lpstr>Design Principles</vt:lpstr>
      <vt:lpstr>Memory Operands</vt:lpstr>
      <vt:lpstr>MIPS-32 ISA</vt:lpstr>
      <vt:lpstr>MIPS Register Conventions</vt:lpstr>
      <vt:lpstr>MIPS R-format Instructions</vt:lpstr>
      <vt:lpstr>MIPS I-format Instructions</vt:lpstr>
      <vt:lpstr>The Constant Zero</vt:lpstr>
      <vt:lpstr>Conditional Operations</vt:lpstr>
      <vt:lpstr>More Conditional Operations</vt:lpstr>
      <vt:lpstr>Sign Extension</vt:lpstr>
      <vt:lpstr>Basic Blocks</vt:lpstr>
      <vt:lpstr>Code Scheduling to Avoid Stalls</vt:lpstr>
      <vt:lpstr>Procedure Calling</vt:lpstr>
      <vt:lpstr>Procedure Call Instructions</vt:lpstr>
      <vt:lpstr>Memory Layout</vt:lpstr>
      <vt:lpstr>Addressing</vt:lpstr>
      <vt:lpstr>Addressing Mode Summary</vt:lpstr>
      <vt:lpstr>Branch Addressing</vt:lpstr>
      <vt:lpstr>Jump Addressing</vt:lpstr>
      <vt:lpstr>Target Addressing Example</vt:lpstr>
      <vt:lpstr>Branching Far Away</vt:lpstr>
      <vt:lpstr>Arithmetic for Computers</vt:lpstr>
      <vt:lpstr>MIPS Arithmetic Logic Unit (ALU)</vt:lpstr>
      <vt:lpstr>1-bit ALU</vt:lpstr>
      <vt:lpstr>Complete ALU</vt:lpstr>
      <vt:lpstr>Multiplication</vt:lpstr>
      <vt:lpstr>Optimized Multiplier</vt:lpstr>
      <vt:lpstr>MIPS Multiplication</vt:lpstr>
      <vt:lpstr>PowerPoint 演示文稿</vt:lpstr>
      <vt:lpstr>计算 x/y的过程: x= [0111]2 y=[0010]2 </vt:lpstr>
      <vt:lpstr>Integer Division Hardware</vt:lpstr>
      <vt:lpstr>Optimized Integer Divider</vt:lpstr>
      <vt:lpstr>MIPS Division</vt:lpstr>
      <vt:lpstr>Floating Point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FP Instructions in MIPS</vt:lpstr>
      <vt:lpstr>FP Instructions in MIPS</vt:lpstr>
      <vt:lpstr>Accurate Arithmetic</vt:lpstr>
      <vt:lpstr>Parallelism and Associativity</vt:lpstr>
      <vt:lpstr>The Processor</vt:lpstr>
      <vt:lpstr>The Main Control Unit</vt:lpstr>
      <vt:lpstr>Instruction Execution: Main Steps</vt:lpstr>
      <vt:lpstr>R-Format Instructions</vt:lpstr>
      <vt:lpstr>PowerPoint 演示文稿</vt:lpstr>
      <vt:lpstr>Load/Store Instructions</vt:lpstr>
      <vt:lpstr>Branch Instructions</vt:lpstr>
      <vt:lpstr>Branch Instructions</vt:lpstr>
      <vt:lpstr>Single-Cycle Processor</vt:lpstr>
      <vt:lpstr>Implementing Jumps</vt:lpstr>
      <vt:lpstr>Single-Cycle Processor</vt:lpstr>
      <vt:lpstr>Performance Issues</vt:lpstr>
      <vt:lpstr>Pipeline</vt:lpstr>
      <vt:lpstr>MIPS Pipeline</vt:lpstr>
      <vt:lpstr>Single-Cycle Pipeline Diagram</vt:lpstr>
      <vt:lpstr>Multi-Cycle Pipeline Diagram</vt:lpstr>
      <vt:lpstr>Pipelined Control</vt:lpstr>
      <vt:lpstr>Pipelined Control</vt:lpstr>
      <vt:lpstr>Hazards</vt:lpstr>
      <vt:lpstr>Hazards</vt:lpstr>
      <vt:lpstr>Data Hazards &amp; Forwarding</vt:lpstr>
      <vt:lpstr>Detecting the Need to Forward</vt:lpstr>
      <vt:lpstr>Detecting the Need to Forward</vt:lpstr>
      <vt:lpstr>Forwarding Paths</vt:lpstr>
      <vt:lpstr>Load-Use Data Hazard</vt:lpstr>
      <vt:lpstr>Load-Use Hazard Detection</vt:lpstr>
      <vt:lpstr>Datapath with Hazard Detection</vt:lpstr>
      <vt:lpstr>Code Scheduling to Avoid Stalls</vt:lpstr>
      <vt:lpstr>How to Stall the Pipeline</vt:lpstr>
      <vt:lpstr>Load-Use Data Hazard</vt:lpstr>
      <vt:lpstr>Control Hazards</vt:lpstr>
      <vt:lpstr>Example: Branch Taken</vt:lpstr>
      <vt:lpstr>Example: Branch Taken</vt:lpstr>
      <vt:lpstr>Data Hazards for Branches</vt:lpstr>
      <vt:lpstr>Data Hazards for Branches</vt:lpstr>
      <vt:lpstr>Dynamic Branch Prediction</vt:lpstr>
      <vt:lpstr>Branch Prediction</vt:lpstr>
      <vt:lpstr>Reducing Branch Penalty</vt:lpstr>
      <vt:lpstr>1-bit Predictor for a Single Branch</vt:lpstr>
      <vt:lpstr>PowerPoint 演示文稿</vt:lpstr>
      <vt:lpstr>PowerPoint 演示文稿</vt:lpstr>
      <vt:lpstr>PowerPoint 演示文稿</vt:lpstr>
      <vt:lpstr>Correlating Branch Predictors</vt:lpstr>
      <vt:lpstr>Correlating Branch Predictors</vt:lpstr>
      <vt:lpstr>PowerPoint 演示文稿</vt:lpstr>
      <vt:lpstr>PowerPoint 演示文稿</vt:lpstr>
      <vt:lpstr>Parallelism via Instructions</vt:lpstr>
      <vt:lpstr>Instruction-Level Parallelism (ILP)</vt:lpstr>
      <vt:lpstr>Scheduling Static Multiple Issue</vt:lpstr>
      <vt:lpstr>Scheduling Example</vt:lpstr>
      <vt:lpstr>Loop Unrolling</vt:lpstr>
      <vt:lpstr>Loop Unrolling Example</vt:lpstr>
      <vt:lpstr>Loop Unrolling Example</vt:lpstr>
      <vt:lpstr>Dynamically Scheduled CPU</vt:lpstr>
      <vt:lpstr>PowerPoint 演示文稿</vt:lpstr>
      <vt:lpstr>PowerPoint 演示文稿</vt:lpstr>
      <vt:lpstr>PowerPoint 演示文稿</vt:lpstr>
      <vt:lpstr>PowerPoint 演示文稿</vt:lpstr>
    </vt:vector>
  </TitlesOfParts>
  <Company>Ashenden Designs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Peter Ashenden</dc:creator>
  <cp:lastModifiedBy>think</cp:lastModifiedBy>
  <cp:revision>1062</cp:revision>
  <dcterms:created xsi:type="dcterms:W3CDTF">2008-07-27T22:34:41Z</dcterms:created>
  <dcterms:modified xsi:type="dcterms:W3CDTF">2025-05-30T09:25:57Z</dcterms:modified>
</cp:coreProperties>
</file>